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075919-0D45-47A0-BF4D-C0CBEBCBFDFA}">
  <a:tblStyle styleId="{46075919-0D45-47A0-BF4D-C0CBEBCBFD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bad92de63e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bad92de63e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bad92de63e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bad92de63e_0_3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3bad92de63e_0_3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bad92de63e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bad92de63e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bad92de63e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bad92de63e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bad92de63e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bad92de63e_0_4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3bad92de63e_0_4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bad92de63e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bad92de63e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bad92de63e_0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bad92de63e_0_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bad92de63e_0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bad92de63e_0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bad92de63e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bad92de63e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bad92de63e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bad92de63e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bad92de63e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bad92de63e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bad92de63e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bad92de63e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bad92de63e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bad92de63e_0_4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3bad92de63e_0_4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bad92de63e_0_4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3bad92de63e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bad92de63e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bad92de63e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bad92de63e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bad92de63e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04" y="-1"/>
            <a:ext cx="12190195" cy="68590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9229" y="3135087"/>
            <a:ext cx="10308771" cy="253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3592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6286500" y="6356350"/>
            <a:ext cx="53394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2" descr="A black and blue logo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960" y="358838"/>
            <a:ext cx="330200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/>
          </p:nvPr>
        </p:nvSpPr>
        <p:spPr>
          <a:xfrm>
            <a:off x="418799" y="154579"/>
            <a:ext cx="9475800" cy="10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125" tIns="45125" rIns="45125" bIns="451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418799" y="1371154"/>
            <a:ext cx="10775700" cy="3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125" tIns="45125" rIns="45125" bIns="451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⎯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5892800" y="6173787"/>
            <a:ext cx="2844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125" tIns="45125" rIns="45125" bIns="4512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50">
              <a:solidFill>
                <a:srgbClr val="757575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2" descr="Picture 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041"/>
            <a:ext cx="12194266" cy="685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2" descr="Pictur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804" y="5782021"/>
            <a:ext cx="3035448" cy="843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2" descr="Picture 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13945" y="5217794"/>
            <a:ext cx="2996472" cy="1707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2" descr="Picture 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10346340" y="1419266"/>
            <a:ext cx="2759957" cy="371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2" descr="Picture 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64" y="0"/>
            <a:ext cx="12194525" cy="685942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>
            <a:off x="429424" y="1431333"/>
            <a:ext cx="5604600" cy="3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125" tIns="45125" rIns="45125" bIns="451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⎯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418799" y="294117"/>
            <a:ext cx="9247500" cy="10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125" tIns="45125" rIns="45125" bIns="451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5892800" y="6173787"/>
            <a:ext cx="2844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125" tIns="45125" rIns="45125" bIns="4512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50">
              <a:solidFill>
                <a:srgbClr val="757575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>
            <a:off x="415600" y="1688233"/>
            <a:ext cx="5333100" cy="440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>
              <a:spcBef>
                <a:spcPts val="1000"/>
              </a:spcBef>
              <a:spcAft>
                <a:spcPts val="0"/>
              </a:spcAft>
              <a:buSzPts val="1900"/>
              <a:buChar char="⎯"/>
              <a:defRPr sz="1900"/>
            </a:lvl1pPr>
            <a:lvl2pPr marL="914400" lvl="1" indent="-330200">
              <a:spcBef>
                <a:spcPts val="500"/>
              </a:spcBef>
              <a:spcAft>
                <a:spcPts val="0"/>
              </a:spcAft>
              <a:buSzPts val="1600"/>
              <a:buChar char="⎯"/>
              <a:defRPr sz="1600"/>
            </a:lvl2pPr>
            <a:lvl3pPr marL="1371600" lvl="2" indent="-330200">
              <a:spcBef>
                <a:spcPts val="5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30200">
              <a:spcBef>
                <a:spcPts val="5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>
              <a:spcBef>
                <a:spcPts val="5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3020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2"/>
          </p:nvPr>
        </p:nvSpPr>
        <p:spPr>
          <a:xfrm>
            <a:off x="6443200" y="1688233"/>
            <a:ext cx="5333100" cy="440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>
              <a:spcBef>
                <a:spcPts val="1000"/>
              </a:spcBef>
              <a:spcAft>
                <a:spcPts val="0"/>
              </a:spcAft>
              <a:buSzPts val="1900"/>
              <a:buChar char="⎯"/>
              <a:defRPr sz="1900"/>
            </a:lvl1pPr>
            <a:lvl2pPr marL="914400" lvl="1" indent="-330200">
              <a:spcBef>
                <a:spcPts val="500"/>
              </a:spcBef>
              <a:spcAft>
                <a:spcPts val="0"/>
              </a:spcAft>
              <a:buSzPts val="1600"/>
              <a:buChar char="⎯"/>
              <a:defRPr sz="1600"/>
            </a:lvl2pPr>
            <a:lvl3pPr marL="1371600" lvl="2" indent="-330200">
              <a:spcBef>
                <a:spcPts val="5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30200">
              <a:spcBef>
                <a:spcPts val="5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>
              <a:spcBef>
                <a:spcPts val="5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3020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268014" y="1024114"/>
            <a:ext cx="10682208" cy="5193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923108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r="66889"/>
          <a:stretch/>
        </p:blipFill>
        <p:spPr>
          <a:xfrm>
            <a:off x="10950226" y="283775"/>
            <a:ext cx="1024050" cy="978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(Bullets)">
  <p:cSld name="Title and Content (Bullets)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268014" y="1024114"/>
            <a:ext cx="10682208" cy="5193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⎯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923108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11353800" y="414307"/>
            <a:ext cx="412750" cy="4127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268014" y="283779"/>
            <a:ext cx="9541004" cy="535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11353800" y="414307"/>
            <a:ext cx="412750" cy="4127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>
  <p:cSld name="2_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2191999" cy="685827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268014" y="283779"/>
            <a:ext cx="9541004" cy="535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/>
          <p:nvPr/>
        </p:nvSpPr>
        <p:spPr>
          <a:xfrm>
            <a:off x="11353800" y="414307"/>
            <a:ext cx="412750" cy="4127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Only">
  <p:cSld name="3_Titl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12191998" cy="68582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268014" y="283779"/>
            <a:ext cx="9541004" cy="535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sz="66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" name="Google Shape;45;p7"/>
          <p:cNvPicPr preferRelativeResize="0"/>
          <p:nvPr/>
        </p:nvPicPr>
        <p:blipFill rotWithShape="1">
          <a:blip r:embed="rId3">
            <a:alphaModFix/>
          </a:blip>
          <a:srcRect r="66889"/>
          <a:stretch/>
        </p:blipFill>
        <p:spPr>
          <a:xfrm>
            <a:off x="10950226" y="283775"/>
            <a:ext cx="1024050" cy="978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8" descr="A black and blue text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923108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9"/>
          <p:cNvSpPr/>
          <p:nvPr/>
        </p:nvSpPr>
        <p:spPr>
          <a:xfrm>
            <a:off x="11353800" y="414307"/>
            <a:ext cx="412750" cy="4127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923108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10"/>
          <p:cNvSpPr/>
          <p:nvPr/>
        </p:nvSpPr>
        <p:spPr>
          <a:xfrm>
            <a:off x="11353800" y="414307"/>
            <a:ext cx="412750" cy="4127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68014" y="102411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68B"/>
              </a:buClr>
              <a:buSzPts val="2000"/>
              <a:buFont typeface="NTR"/>
              <a:buChar char="⎯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68B"/>
              </a:buClr>
              <a:buSzPts val="1800"/>
              <a:buFont typeface="NTR"/>
              <a:buChar char="⎯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68B"/>
              </a:buClr>
              <a:buSzPts val="1600"/>
              <a:buFont typeface="NTR"/>
              <a:buChar char="⎯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68B"/>
              </a:buClr>
              <a:buSzPts val="1600"/>
              <a:buFont typeface="NTR"/>
              <a:buChar char="⎯"/>
              <a:defRPr sz="1600" b="0" i="0" u="none" strike="noStrike" cap="none">
                <a:solidFill>
                  <a:srgbClr val="86868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68B"/>
              </a:buClr>
              <a:buSzPts val="1400"/>
              <a:buFont typeface="NTR"/>
              <a:buChar char="⎯"/>
              <a:defRPr sz="1400" b="0" i="0" u="none" strike="noStrike" cap="none">
                <a:solidFill>
                  <a:srgbClr val="86868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923108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1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1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1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1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1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1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1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1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1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7700211" y="-840618"/>
            <a:ext cx="4491789" cy="5480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ctrTitle"/>
          </p:nvPr>
        </p:nvSpPr>
        <p:spPr>
          <a:xfrm>
            <a:off x="359229" y="4058748"/>
            <a:ext cx="10327131" cy="253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A Modeling Language for Large, Complex, Time-Varying Systems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</p:txBody>
      </p:sp>
      <p:sp>
        <p:nvSpPr>
          <p:cNvPr id="79" name="Google Shape;79;p14"/>
          <p:cNvSpPr txBox="1"/>
          <p:nvPr/>
        </p:nvSpPr>
        <p:spPr>
          <a:xfrm>
            <a:off x="8906969" y="415636"/>
            <a:ext cx="29258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18-21 January 2026</a:t>
            </a:r>
            <a:endParaRPr/>
          </a:p>
        </p:txBody>
      </p:sp>
      <p:sp>
        <p:nvSpPr>
          <p:cNvPr id="80" name="Google Shape;80;p14"/>
          <p:cNvSpPr txBox="1"/>
          <p:nvPr/>
        </p:nvSpPr>
        <p:spPr>
          <a:xfrm>
            <a:off x="6452302" y="3429000"/>
            <a:ext cx="5380500" cy="3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</a:rPr>
              <a:t>David Brookshire Conner</a:t>
            </a:r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268014" y="283780"/>
            <a:ext cx="10682100" cy="73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The model: Sharing</a:t>
            </a:r>
            <a:endParaRPr sz="3000"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268021" y="1024125"/>
            <a:ext cx="6404400" cy="51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An attribute can act as a shared set of attributes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Compare per-object sharing e.g., in the Self programming language 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Compare multi-methods as well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Changeable over time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Multiple shared sets of attributes</a:t>
            </a:r>
            <a:endParaRPr sz="3000"/>
          </a:p>
        </p:txBody>
      </p:sp>
      <p:pic>
        <p:nvPicPr>
          <p:cNvPr id="152" name="Google Shape;152;p23"/>
          <p:cNvPicPr preferRelativeResize="0"/>
          <p:nvPr/>
        </p:nvPicPr>
        <p:blipFill rotWithShape="1">
          <a:blip r:embed="rId3">
            <a:alphaModFix/>
          </a:blip>
          <a:srcRect l="53449" t="35215" r="7237" b="2377"/>
          <a:stretch/>
        </p:blipFill>
        <p:spPr>
          <a:xfrm>
            <a:off x="6781050" y="1016076"/>
            <a:ext cx="4011676" cy="477365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3"/>
          <p:cNvSpPr txBox="1">
            <a:spLocks noGrp="1"/>
          </p:cNvSpPr>
          <p:nvPr>
            <p:ph type="sldNum" idx="12"/>
          </p:nvPr>
        </p:nvSpPr>
        <p:spPr>
          <a:xfrm>
            <a:off x="9231086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050">
                <a:solidFill>
                  <a:srgbClr val="757575"/>
                </a:solidFill>
              </a:rPr>
              <a:t>10</a:t>
            </a:fld>
            <a:endParaRPr sz="1050">
              <a:solidFill>
                <a:srgbClr val="757575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>
            <a:spLocks noGrp="1"/>
          </p:cNvSpPr>
          <p:nvPr>
            <p:ph type="title"/>
          </p:nvPr>
        </p:nvSpPr>
        <p:spPr>
          <a:xfrm>
            <a:off x="268025" y="283775"/>
            <a:ext cx="9540900" cy="581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HCII 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PTC 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SIGCHI 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PTC 26</a:t>
            </a:r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xfrm>
            <a:off x="268022" y="283775"/>
            <a:ext cx="7402200" cy="73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Case Studies: Hawaiʻi State DOE</a:t>
            </a:r>
            <a:endParaRPr sz="3000"/>
          </a:p>
        </p:txBody>
      </p:sp>
      <p:sp>
        <p:nvSpPr>
          <p:cNvPr id="166" name="Google Shape;166;p25"/>
          <p:cNvSpPr txBox="1">
            <a:spLocks noGrp="1"/>
          </p:cNvSpPr>
          <p:nvPr>
            <p:ph type="body" idx="1"/>
          </p:nvPr>
        </p:nvSpPr>
        <p:spPr>
          <a:xfrm>
            <a:off x="268022" y="1205501"/>
            <a:ext cx="7402200" cy="5193900"/>
          </a:xfrm>
          <a:prstGeom prst="rect">
            <a:avLst/>
          </a:prstGeom>
        </p:spPr>
        <p:txBody>
          <a:bodyPr spcFirstLastPara="1" wrap="square" lIns="114300" tIns="91425" rIns="91425" bIns="91425" anchor="t" anchorCtr="0">
            <a:normAutofit lnSpcReduction="10000"/>
          </a:bodyPr>
          <a:lstStyle/>
          <a:p>
            <a:pPr marL="0" lvl="0" indent="-304800" algn="l" rtl="0"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3000"/>
              <a:t>Describing a five-year plan to improve technology</a:t>
            </a:r>
            <a:endParaRPr sz="3000"/>
          </a:p>
          <a:p>
            <a:pPr marL="0" lvl="0" indent="-304800" algn="l" rtl="0"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3000"/>
              <a:t>Plan was approved and became an implementation</a:t>
            </a:r>
            <a:endParaRPr sz="3000"/>
          </a:p>
          <a:p>
            <a:pPr marL="0" lvl="0" indent="-304800" algn="l" rtl="0"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3000"/>
              <a:t>Break each of the characteristics down into more and more detail</a:t>
            </a:r>
            <a:endParaRPr sz="3000"/>
          </a:p>
          <a:p>
            <a:pPr marL="0" lvl="0" indent="-304800" algn="l" rtl="0"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3000"/>
              <a:t>ERP, ICT, Educational apps, etc</a:t>
            </a:r>
            <a:endParaRPr sz="3000"/>
          </a:p>
          <a:p>
            <a:pPr marL="0" lvl="0" indent="-304800" algn="l" rtl="0"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 sz="3000"/>
          </a:p>
          <a:p>
            <a:pPr marL="0" lvl="0" indent="-304800" algn="l" rtl="0"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3000" b="1"/>
              <a:t>Security</a:t>
            </a:r>
            <a:r>
              <a:rPr lang="en-US" sz="3000"/>
              <a:t>: Published in HCII 2024</a:t>
            </a:r>
            <a:endParaRPr sz="3000"/>
          </a:p>
          <a:p>
            <a:pPr marL="0" lvl="0" indent="-304800" algn="l" rtl="0"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3000" b="1"/>
              <a:t>Devices during COVID</a:t>
            </a:r>
            <a:r>
              <a:rPr lang="en-US" sz="3000"/>
              <a:t>: Published in </a:t>
            </a:r>
            <a:br>
              <a:rPr lang="en-US" sz="3000"/>
            </a:br>
            <a:r>
              <a:rPr lang="en-US" sz="3000"/>
              <a:t>PTC 2025</a:t>
            </a:r>
            <a:endParaRPr sz="3000"/>
          </a:p>
        </p:txBody>
      </p:sp>
      <p:pic>
        <p:nvPicPr>
          <p:cNvPr id="167" name="Google Shape;167;p25"/>
          <p:cNvPicPr preferRelativeResize="0"/>
          <p:nvPr/>
        </p:nvPicPr>
        <p:blipFill rotWithShape="1">
          <a:blip r:embed="rId3">
            <a:alphaModFix/>
          </a:blip>
          <a:srcRect l="53224" t="12145" r="7037" b="10640"/>
          <a:stretch/>
        </p:blipFill>
        <p:spPr>
          <a:xfrm>
            <a:off x="7670225" y="1205501"/>
            <a:ext cx="3703848" cy="539489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5"/>
          <p:cNvSpPr txBox="1">
            <a:spLocks noGrp="1"/>
          </p:cNvSpPr>
          <p:nvPr>
            <p:ph type="sldNum" idx="12"/>
          </p:nvPr>
        </p:nvSpPr>
        <p:spPr>
          <a:xfrm>
            <a:off x="9231086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050">
                <a:solidFill>
                  <a:srgbClr val="757575"/>
                </a:solidFill>
              </a:rPr>
              <a:t>12</a:t>
            </a:fld>
            <a:endParaRPr sz="1050">
              <a:solidFill>
                <a:srgbClr val="757575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>
            <a:spLocks noGrp="1"/>
          </p:cNvSpPr>
          <p:nvPr>
            <p:ph type="title"/>
          </p:nvPr>
        </p:nvSpPr>
        <p:spPr>
          <a:xfrm>
            <a:off x="268014" y="283780"/>
            <a:ext cx="10682100" cy="73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Uncanny Discourse</a:t>
            </a:r>
            <a:endParaRPr sz="3000"/>
          </a:p>
        </p:txBody>
      </p:sp>
      <p:sp>
        <p:nvSpPr>
          <p:cNvPr id="174" name="Google Shape;174;p26"/>
          <p:cNvSpPr txBox="1">
            <a:spLocks noGrp="1"/>
          </p:cNvSpPr>
          <p:nvPr>
            <p:ph type="body" idx="1"/>
          </p:nvPr>
        </p:nvSpPr>
        <p:spPr>
          <a:xfrm>
            <a:off x="268022" y="1024125"/>
            <a:ext cx="7791000" cy="51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Applying some of these concepts to the question of artificial intelligence in human-computer interaction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Freud’s Uncanny, Foucault’s Discourse, and Mori’s Uncanny Valley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New insights into how transformations involving AI should be planned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New research questions, view on prior work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Published at ACM SIGCHI 2025 Yokohama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The Cult of the Big Slop here at PTC 26</a:t>
            </a:r>
            <a:endParaRPr sz="3000"/>
          </a:p>
        </p:txBody>
      </p:sp>
      <p:sp>
        <p:nvSpPr>
          <p:cNvPr id="175" name="Google Shape;175;p26"/>
          <p:cNvSpPr txBox="1">
            <a:spLocks noGrp="1"/>
          </p:cNvSpPr>
          <p:nvPr>
            <p:ph type="sldNum" idx="12"/>
          </p:nvPr>
        </p:nvSpPr>
        <p:spPr>
          <a:xfrm>
            <a:off x="9231086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050">
                <a:solidFill>
                  <a:srgbClr val="757575"/>
                </a:solidFill>
              </a:rPr>
              <a:t>13</a:t>
            </a:fld>
            <a:endParaRPr sz="1050">
              <a:solidFill>
                <a:srgbClr val="757575"/>
              </a:solidFill>
            </a:endParaRPr>
          </a:p>
        </p:txBody>
      </p:sp>
      <p:pic>
        <p:nvPicPr>
          <p:cNvPr id="176" name="Google Shape;176;p26"/>
          <p:cNvPicPr preferRelativeResize="0"/>
          <p:nvPr/>
        </p:nvPicPr>
        <p:blipFill rotWithShape="1">
          <a:blip r:embed="rId3">
            <a:alphaModFix/>
          </a:blip>
          <a:srcRect l="15966" r="16666"/>
          <a:stretch/>
        </p:blipFill>
        <p:spPr>
          <a:xfrm>
            <a:off x="8524199" y="0"/>
            <a:ext cx="36188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268014" y="283779"/>
            <a:ext cx="9540900" cy="535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Future Work</a:t>
            </a:r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</a:rPr>
              <a:t>14</a:t>
            </a:fld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>
            <a:spLocks noGrp="1"/>
          </p:cNvSpPr>
          <p:nvPr>
            <p:ph type="title"/>
          </p:nvPr>
        </p:nvSpPr>
        <p:spPr>
          <a:xfrm>
            <a:off x="268014" y="283780"/>
            <a:ext cx="10682100" cy="73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Completing the Dissertation</a:t>
            </a:r>
            <a:endParaRPr sz="3000"/>
          </a:p>
        </p:txBody>
      </p:sp>
      <p:sp>
        <p:nvSpPr>
          <p:cNvPr id="189" name="Google Shape;189;p28"/>
          <p:cNvSpPr txBox="1">
            <a:spLocks noGrp="1"/>
          </p:cNvSpPr>
          <p:nvPr>
            <p:ph type="body" idx="1"/>
          </p:nvPr>
        </p:nvSpPr>
        <p:spPr>
          <a:xfrm>
            <a:off x="268014" y="1024114"/>
            <a:ext cx="10682100" cy="51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Collaborate with technology leaders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	Validity concerns: Ones I know, or “snowball” approach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Model the organizations and planned changes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Share conclusions and insights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Demonstrating the utility the framework/modeling language</a:t>
            </a:r>
            <a:endParaRPr sz="3000"/>
          </a:p>
        </p:txBody>
      </p:sp>
      <p:sp>
        <p:nvSpPr>
          <p:cNvPr id="190" name="Google Shape;190;p28"/>
          <p:cNvSpPr txBox="1">
            <a:spLocks noGrp="1"/>
          </p:cNvSpPr>
          <p:nvPr>
            <p:ph type="sldNum" idx="12"/>
          </p:nvPr>
        </p:nvSpPr>
        <p:spPr>
          <a:xfrm>
            <a:off x="9231086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050">
                <a:solidFill>
                  <a:srgbClr val="757575"/>
                </a:solidFill>
              </a:rPr>
              <a:t>15</a:t>
            </a:fld>
            <a:endParaRPr sz="1050">
              <a:solidFill>
                <a:srgbClr val="757575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268014" y="283780"/>
            <a:ext cx="10682100" cy="73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Candidate Collaborators</a:t>
            </a:r>
            <a:endParaRPr sz="3000"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268019" y="1024125"/>
            <a:ext cx="5333100" cy="51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UH System ITS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Hawaiʻi State ETS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C&amp;C of Honolulu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Hawaiʻi State DOE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First Hawaiian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American Savings Bank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Transform Hawaiʻi Government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Others through connections (“snowball” approach)</a:t>
            </a:r>
            <a:endParaRPr sz="3000"/>
          </a:p>
        </p:txBody>
      </p:sp>
      <p:sp>
        <p:nvSpPr>
          <p:cNvPr id="197" name="Google Shape;197;p29"/>
          <p:cNvSpPr txBox="1">
            <a:spLocks noGrp="1"/>
          </p:cNvSpPr>
          <p:nvPr>
            <p:ph type="sldNum" idx="12"/>
          </p:nvPr>
        </p:nvSpPr>
        <p:spPr>
          <a:xfrm>
            <a:off x="9231086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body" idx="4294967295"/>
          </p:nvPr>
        </p:nvSpPr>
        <p:spPr>
          <a:xfrm>
            <a:off x="5691725" y="1024125"/>
            <a:ext cx="5865300" cy="440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Personal connections so still autoethnographic approach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Design science, as opposed to action research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Share insights with the collaborators</a:t>
            </a:r>
            <a:endParaRPr sz="3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>
            <a:spLocks noGrp="1"/>
          </p:cNvSpPr>
          <p:nvPr>
            <p:ph type="title"/>
          </p:nvPr>
        </p:nvSpPr>
        <p:spPr>
          <a:xfrm>
            <a:off x="268014" y="283780"/>
            <a:ext cx="10682100" cy="73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Making the Modeling Language More Usable</a:t>
            </a:r>
            <a:endParaRPr sz="3000"/>
          </a:p>
        </p:txBody>
      </p:sp>
      <p:sp>
        <p:nvSpPr>
          <p:cNvPr id="204" name="Google Shape;204;p30"/>
          <p:cNvSpPr txBox="1">
            <a:spLocks noGrp="1"/>
          </p:cNvSpPr>
          <p:nvPr>
            <p:ph type="body" idx="1"/>
          </p:nvPr>
        </p:nvSpPr>
        <p:spPr>
          <a:xfrm>
            <a:off x="268014" y="1024114"/>
            <a:ext cx="10682100" cy="51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By people besides me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Describing existing theories in the modeling language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Formal programming language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Modeling tool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Collection of design patterns for digital transformation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Applications to other descriptions of complex systems</a:t>
            </a:r>
            <a:endParaRPr sz="3000"/>
          </a:p>
        </p:txBody>
      </p:sp>
      <p:sp>
        <p:nvSpPr>
          <p:cNvPr id="205" name="Google Shape;205;p30"/>
          <p:cNvSpPr txBox="1">
            <a:spLocks noGrp="1"/>
          </p:cNvSpPr>
          <p:nvPr>
            <p:ph type="sldNum" idx="12"/>
          </p:nvPr>
        </p:nvSpPr>
        <p:spPr>
          <a:xfrm>
            <a:off x="9231086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050">
                <a:solidFill>
                  <a:srgbClr val="757575"/>
                </a:solidFill>
              </a:rPr>
              <a:t>17</a:t>
            </a:fld>
            <a:endParaRPr sz="1050">
              <a:solidFill>
                <a:srgbClr val="757575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11" name="Google Shape;211;p31"/>
          <p:cNvSpPr txBox="1"/>
          <p:nvPr/>
        </p:nvSpPr>
        <p:spPr>
          <a:xfrm>
            <a:off x="2798550" y="4599524"/>
            <a:ext cx="6594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Mahalo nui no kēia haʻawina!</a:t>
            </a:r>
            <a:endParaRPr sz="3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He mau nīnau?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268014" y="283780"/>
            <a:ext cx="10682100" cy="73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Research context: Digital business transformation (DBT)</a:t>
            </a:r>
            <a:endParaRPr sz="3000"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>
            <a:off x="268014" y="1024114"/>
            <a:ext cx="10682100" cy="51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Introduce something new (usually technology, i.e., </a:t>
            </a:r>
            <a:r>
              <a:rPr lang="en-US" sz="3000" i="1"/>
              <a:t>digital</a:t>
            </a:r>
            <a:r>
              <a:rPr lang="en-US" sz="3000"/>
              <a:t>) that changes an organization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	→ Voluntary or involuntary introduction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 b="1"/>
              <a:t>Voluntary: </a:t>
            </a:r>
            <a:endParaRPr sz="30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Adopting artificial intelligence tools driving change in workflow and employee skill sets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 b="1"/>
              <a:t>Involuntary: </a:t>
            </a:r>
            <a:endParaRPr sz="30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Advanced persistent threat (APT) driving change in software practices and security posture</a:t>
            </a:r>
            <a:endParaRPr sz="3000"/>
          </a:p>
        </p:txBody>
      </p:sp>
      <p:sp>
        <p:nvSpPr>
          <p:cNvPr id="88" name="Google Shape;88;p15"/>
          <p:cNvSpPr txBox="1">
            <a:spLocks noGrp="1"/>
          </p:cNvSpPr>
          <p:nvPr>
            <p:ph type="sldNum" idx="12"/>
          </p:nvPr>
        </p:nvSpPr>
        <p:spPr>
          <a:xfrm>
            <a:off x="9231086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050">
                <a:solidFill>
                  <a:srgbClr val="757575"/>
                </a:solidFill>
              </a:rPr>
              <a:t>2</a:t>
            </a:fld>
            <a:endParaRPr sz="1050">
              <a:solidFill>
                <a:srgbClr val="75757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268014" y="283780"/>
            <a:ext cx="10682100" cy="73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How to Do a DBT	</a:t>
            </a:r>
            <a:endParaRPr sz="3000"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268025" y="2637275"/>
            <a:ext cx="11199900" cy="358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It’s hard to do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Pay consultants lots of money and still fail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Consider three approaches:</a:t>
            </a:r>
            <a:endParaRPr sz="3000"/>
          </a:p>
          <a:p>
            <a:pPr marL="609600" lvl="0" indent="-482600" algn="l" rtl="0"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US" sz="3000"/>
              <a:t>Introduce one thing and push it</a:t>
            </a:r>
            <a:endParaRPr sz="3000"/>
          </a:p>
          <a:p>
            <a:pPr marL="609600" lvl="0" indent="-482600" algn="l" rtl="0"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US" sz="3000"/>
              <a:t>Follow a framework</a:t>
            </a:r>
            <a:endParaRPr sz="3000"/>
          </a:p>
          <a:p>
            <a:pPr marL="609600" lvl="0" indent="-482600" algn="l" rtl="0"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US" sz="3000" b="1"/>
              <a:t>Analyze the structure and design a new target structure</a:t>
            </a:r>
            <a:endParaRPr sz="3000" b="1"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9231086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050">
                <a:solidFill>
                  <a:srgbClr val="757575"/>
                </a:solidFill>
              </a:rPr>
              <a:t>3</a:t>
            </a:fld>
            <a:endParaRPr sz="1050">
              <a:solidFill>
                <a:srgbClr val="757575"/>
              </a:solidFill>
            </a:endParaRPr>
          </a:p>
        </p:txBody>
      </p:sp>
      <p:graphicFrame>
        <p:nvGraphicFramePr>
          <p:cNvPr id="96" name="Google Shape;96;p16"/>
          <p:cNvGraphicFramePr/>
          <p:nvPr/>
        </p:nvGraphicFramePr>
        <p:xfrm>
          <a:off x="268013" y="1082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{46075919-0D45-47A0-BF4D-C0CBEBCBFDFA}</a:tableStyleId>
              </a:tblPr>
              <a:tblGrid>
                <a:gridCol w="247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4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6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6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1"/>
                          </a:solidFill>
                        </a:rPr>
                        <a:t>Digital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1"/>
                          </a:solidFill>
                        </a:rPr>
                        <a:t>→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1"/>
                          </a:solidFill>
                        </a:rPr>
                        <a:t>Digitization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1"/>
                          </a:solidFill>
                        </a:rPr>
                        <a:t>→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1"/>
                          </a:solidFill>
                        </a:rPr>
                        <a:t>Digital Transformation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5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1"/>
                          </a:solidFill>
                        </a:rPr>
                        <a:t>Technology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1"/>
                          </a:solidFill>
                        </a:rPr>
                        <a:t>→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1"/>
                          </a:solidFill>
                        </a:rPr>
                        <a:t>Data-Driven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1"/>
                          </a:solidFill>
                        </a:rPr>
                        <a:t>→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1"/>
                          </a:solidFill>
                        </a:rPr>
                        <a:t>Interconnections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268014" y="283780"/>
            <a:ext cx="10682100" cy="73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Research Questions</a:t>
            </a:r>
            <a:endParaRPr sz="2900"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268014" y="1024114"/>
            <a:ext cx="10682100" cy="51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9600" lvl="0" indent="-488950" algn="l" rtl="0">
              <a:spcBef>
                <a:spcPts val="1000"/>
              </a:spcBef>
              <a:spcAft>
                <a:spcPts val="0"/>
              </a:spcAft>
              <a:buSzPts val="2900"/>
              <a:buAutoNum type="arabicPeriod"/>
            </a:pPr>
            <a:r>
              <a:rPr lang="en-US" sz="2900"/>
              <a:t>How do you describe a large, complex system that is changing over time?</a:t>
            </a:r>
            <a:endParaRPr sz="2900"/>
          </a:p>
          <a:p>
            <a:pPr marL="1219200" lvl="1" indent="-476250" algn="l" rtl="0">
              <a:spcBef>
                <a:spcPts val="500"/>
              </a:spcBef>
              <a:spcAft>
                <a:spcPts val="0"/>
              </a:spcAft>
              <a:buSzPts val="2700"/>
              <a:buAutoNum type="alphaLcPeriod"/>
            </a:pPr>
            <a:r>
              <a:rPr lang="en-US" sz="2700"/>
              <a:t>System: arrangement of components Interacting in some way. Broad sense of component: people, technology, information, process, policy, more…</a:t>
            </a:r>
            <a:endParaRPr sz="2700"/>
          </a:p>
          <a:p>
            <a:pPr marL="1219200" lvl="1" indent="-476250" algn="l" rtl="0">
              <a:spcBef>
                <a:spcPts val="500"/>
              </a:spcBef>
              <a:spcAft>
                <a:spcPts val="0"/>
              </a:spcAft>
              <a:buSzPts val="2700"/>
              <a:buAutoNum type="alphaLcPeriod"/>
            </a:pPr>
            <a:r>
              <a:rPr lang="en-US" sz="2700"/>
              <a:t>Describe: Identify the components and their interactions</a:t>
            </a:r>
            <a:endParaRPr sz="2700"/>
          </a:p>
          <a:p>
            <a:pPr marL="1219200" lvl="1" indent="-476250" algn="l" rtl="0">
              <a:spcBef>
                <a:spcPts val="500"/>
              </a:spcBef>
              <a:spcAft>
                <a:spcPts val="0"/>
              </a:spcAft>
              <a:buSzPts val="2700"/>
              <a:buAutoNum type="alphaLcPeriod"/>
            </a:pPr>
            <a:r>
              <a:rPr lang="en-US" sz="2700"/>
              <a:t>Large: Several orders of magnitude</a:t>
            </a:r>
            <a:endParaRPr sz="2700"/>
          </a:p>
          <a:p>
            <a:pPr marL="1219200" lvl="1" indent="-476250" algn="l" rtl="0">
              <a:spcBef>
                <a:spcPts val="500"/>
              </a:spcBef>
              <a:spcAft>
                <a:spcPts val="0"/>
              </a:spcAft>
              <a:buSzPts val="2700"/>
              <a:buAutoNum type="alphaLcPeriod"/>
            </a:pPr>
            <a:r>
              <a:rPr lang="en-US" sz="2700"/>
              <a:t>Complex: At several levels, in many senses</a:t>
            </a:r>
            <a:endParaRPr sz="2700"/>
          </a:p>
          <a:p>
            <a:pPr marL="1219200" lvl="1" indent="-476250" algn="l" rtl="0">
              <a:spcBef>
                <a:spcPts val="500"/>
              </a:spcBef>
              <a:spcAft>
                <a:spcPts val="0"/>
              </a:spcAft>
              <a:buSzPts val="2700"/>
              <a:buAutoNum type="alphaLcPeriod"/>
            </a:pPr>
            <a:r>
              <a:rPr lang="en-US" sz="2700"/>
              <a:t>Change: Any of this can change</a:t>
            </a:r>
            <a:endParaRPr sz="2700"/>
          </a:p>
          <a:p>
            <a:pPr marL="1219200" lvl="1" indent="-476250" algn="l" rtl="0">
              <a:spcBef>
                <a:spcPts val="500"/>
              </a:spcBef>
              <a:spcAft>
                <a:spcPts val="0"/>
              </a:spcAft>
              <a:buSzPts val="2700"/>
              <a:buAutoNum type="alphaLcPeriod"/>
            </a:pPr>
            <a:r>
              <a:rPr lang="en-US" sz="2700"/>
              <a:t>Over time: At any time</a:t>
            </a:r>
            <a:endParaRPr sz="2700"/>
          </a:p>
          <a:p>
            <a:pPr marL="609600" lvl="0" indent="-488950" algn="l" rtl="0">
              <a:spcBef>
                <a:spcPts val="1000"/>
              </a:spcBef>
              <a:spcAft>
                <a:spcPts val="0"/>
              </a:spcAft>
              <a:buSzPts val="2900"/>
              <a:buAutoNum type="arabicPeriod"/>
            </a:pPr>
            <a:r>
              <a:rPr lang="en-US" sz="2900"/>
              <a:t>What characteristics of a large, complex system facilitate or obstruct change over time?</a:t>
            </a:r>
            <a:endParaRPr sz="2900"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9231086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050">
                <a:solidFill>
                  <a:srgbClr val="757575"/>
                </a:solidFill>
              </a:rPr>
              <a:t>4</a:t>
            </a:fld>
            <a:endParaRPr sz="1050">
              <a:solidFill>
                <a:srgbClr val="757575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268014" y="283780"/>
            <a:ext cx="10682100" cy="73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Contextual Fields</a:t>
            </a:r>
            <a:endParaRPr sz="3000"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>
            <a:off x="268025" y="1024125"/>
            <a:ext cx="11107800" cy="51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/>
              <a:t>Information systems: Technologic artifact situated in a system of people, processes, knowledge, more</a:t>
            </a:r>
            <a:endParaRPr sz="2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/>
              <a:t>	→ But also social publics, communities of practice, more</a:t>
            </a:r>
            <a:endParaRPr sz="2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/>
              <a:t>Computer science: The nature and limits of the technologic artifact</a:t>
            </a:r>
            <a:endParaRPr sz="2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/>
              <a:t>	→ But also the nature and limit of the processes and the knowledge</a:t>
            </a:r>
            <a:endParaRPr sz="2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/>
              <a:t>Organizational psychology and management: The people in the system</a:t>
            </a:r>
            <a:endParaRPr sz="2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/>
              <a:t>	→ But also the nature and limit of the system for humans</a:t>
            </a:r>
            <a:endParaRPr sz="2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/>
              <a:t>Epistemology and ontology: The nature and limits of the knowledge</a:t>
            </a:r>
            <a:endParaRPr sz="2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/>
              <a:t>	→ But this also defines how the system is described</a:t>
            </a:r>
            <a:endParaRPr sz="2600"/>
          </a:p>
        </p:txBody>
      </p:sp>
      <p:sp>
        <p:nvSpPr>
          <p:cNvPr id="110" name="Google Shape;110;p18"/>
          <p:cNvSpPr txBox="1">
            <a:spLocks noGrp="1"/>
          </p:cNvSpPr>
          <p:nvPr>
            <p:ph type="sldNum" idx="12"/>
          </p:nvPr>
        </p:nvSpPr>
        <p:spPr>
          <a:xfrm>
            <a:off x="9231086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050">
                <a:solidFill>
                  <a:srgbClr val="757575"/>
                </a:solidFill>
              </a:rPr>
              <a:t>5</a:t>
            </a:fld>
            <a:endParaRPr sz="1050">
              <a:solidFill>
                <a:srgbClr val="757575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268014" y="283779"/>
            <a:ext cx="9540900" cy="535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Modeling Language</a:t>
            </a:r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</a:rPr>
              <a:t>6</a:t>
            </a:fld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/>
          <p:nvPr/>
        </p:nvSpPr>
        <p:spPr>
          <a:xfrm>
            <a:off x="3984424" y="4042276"/>
            <a:ext cx="3471000" cy="2314200"/>
          </a:xfrm>
          <a:prstGeom prst="roundRect">
            <a:avLst>
              <a:gd name="adj" fmla="val 210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82875" tIns="182875" rIns="18287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5"/>
                </a:solidFill>
              </a:rPr>
              <a:t>Uses?</a:t>
            </a:r>
            <a:endParaRPr sz="2800" b="1">
              <a:solidFill>
                <a:schemeClr val="accent5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5"/>
                </a:solidFill>
              </a:rPr>
              <a:t>A description</a:t>
            </a:r>
            <a:endParaRPr sz="2800">
              <a:solidFill>
                <a:schemeClr val="accent5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5"/>
                </a:solidFill>
              </a:rPr>
              <a:t>Not a mandate</a:t>
            </a:r>
            <a:endParaRPr sz="2800">
              <a:solidFill>
                <a:schemeClr val="accent5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5"/>
                </a:solidFill>
              </a:rPr>
              <a:t>A tool for analysis</a:t>
            </a:r>
            <a:endParaRPr sz="2800">
              <a:solidFill>
                <a:schemeClr val="accent5"/>
              </a:solidFill>
            </a:endParaRPr>
          </a:p>
        </p:txBody>
      </p:sp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268014" y="283780"/>
            <a:ext cx="10682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600"/>
              <a:t>A Modeling Language for Large, Complex, Time-Varying Systems</a:t>
            </a:r>
            <a:endParaRPr sz="2600"/>
          </a:p>
        </p:txBody>
      </p:sp>
      <p:pic>
        <p:nvPicPr>
          <p:cNvPr id="124" name="Google Shape;12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014" y="1114926"/>
            <a:ext cx="3471000" cy="2314200"/>
          </a:xfrm>
          <a:prstGeom prst="roundRect">
            <a:avLst>
              <a:gd name="adj" fmla="val 3896"/>
            </a:avLst>
          </a:prstGeom>
          <a:noFill/>
          <a:ln>
            <a:noFill/>
          </a:ln>
        </p:spPr>
      </p:pic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268015" y="3527926"/>
            <a:ext cx="28671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 b="1"/>
              <a:t>Image description (14px)</a:t>
            </a:r>
            <a:endParaRPr sz="1400" b="1">
              <a:solidFill>
                <a:srgbClr val="86868B"/>
              </a:solidFill>
            </a:endParaRPr>
          </a:p>
        </p:txBody>
      </p:sp>
      <p:sp>
        <p:nvSpPr>
          <p:cNvPr id="126" name="Google Shape;126;p20"/>
          <p:cNvSpPr txBox="1">
            <a:spLocks noGrp="1"/>
          </p:cNvSpPr>
          <p:nvPr>
            <p:ph type="sldNum" idx="12"/>
          </p:nvPr>
        </p:nvSpPr>
        <p:spPr>
          <a:xfrm>
            <a:off x="11560628" y="6356350"/>
            <a:ext cx="4137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27" name="Google Shape;127;p20"/>
          <p:cNvSpPr/>
          <p:nvPr/>
        </p:nvSpPr>
        <p:spPr>
          <a:xfrm>
            <a:off x="268014" y="1114926"/>
            <a:ext cx="3471000" cy="5241300"/>
          </a:xfrm>
          <a:prstGeom prst="roundRect">
            <a:avLst>
              <a:gd name="adj" fmla="val 210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182875" rIns="18287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4"/>
                </a:solidFill>
              </a:rPr>
              <a:t>LCTVS?</a:t>
            </a:r>
            <a:endParaRPr sz="2800" b="1">
              <a:solidFill>
                <a:schemeClr val="accent4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4"/>
                </a:solidFill>
              </a:rPr>
              <a:t>Fortune-500 scale</a:t>
            </a:r>
            <a:endParaRPr sz="2800">
              <a:solidFill>
                <a:schemeClr val="accent4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4"/>
                </a:solidFill>
              </a:rPr>
              <a:t>10k people</a:t>
            </a:r>
            <a:endParaRPr sz="2800">
              <a:solidFill>
                <a:schemeClr val="accent4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4"/>
                </a:solidFill>
              </a:rPr>
              <a:t>Meganode ICT networks</a:t>
            </a:r>
            <a:endParaRPr sz="2800">
              <a:solidFill>
                <a:schemeClr val="accent4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4"/>
                </a:solidFill>
              </a:rPr>
              <a:t>Gigadollar budgets</a:t>
            </a:r>
            <a:endParaRPr sz="2800">
              <a:solidFill>
                <a:schemeClr val="accent4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4"/>
                </a:solidFill>
              </a:rPr>
              <a:t>Undergoing a </a:t>
            </a:r>
            <a:r>
              <a:rPr lang="en-US" sz="2800" b="1">
                <a:solidFill>
                  <a:schemeClr val="accent4"/>
                </a:solidFill>
              </a:rPr>
              <a:t>digital transformation</a:t>
            </a:r>
            <a:endParaRPr sz="2800" b="1">
              <a:solidFill>
                <a:schemeClr val="accent4"/>
              </a:solidFill>
            </a:endParaRPr>
          </a:p>
        </p:txBody>
      </p:sp>
      <p:sp>
        <p:nvSpPr>
          <p:cNvPr id="128" name="Google Shape;128;p20"/>
          <p:cNvSpPr/>
          <p:nvPr/>
        </p:nvSpPr>
        <p:spPr>
          <a:xfrm>
            <a:off x="3984424" y="1114926"/>
            <a:ext cx="7187400" cy="2723100"/>
          </a:xfrm>
          <a:prstGeom prst="roundRect">
            <a:avLst>
              <a:gd name="adj" fmla="val 210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82875" tIns="182875" rIns="18287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1"/>
                </a:solidFill>
              </a:rPr>
              <a:t>The language?</a:t>
            </a:r>
            <a:endParaRPr sz="2800" b="1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chemeClr val="accent1"/>
                </a:solidFill>
              </a:rPr>
              <a:t>Actors</a:t>
            </a:r>
            <a:r>
              <a:rPr lang="en-US" sz="2800">
                <a:solidFill>
                  <a:schemeClr val="accent1"/>
                </a:solidFill>
              </a:rPr>
              <a:t> representing anything</a:t>
            </a:r>
            <a:endParaRPr sz="2800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</a:rPr>
              <a:t>Anything can change</a:t>
            </a:r>
            <a:endParaRPr sz="2800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</a:rPr>
              <a:t>Anything can be active</a:t>
            </a:r>
            <a:endParaRPr sz="2800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</a:rPr>
              <a:t>Anything can cooperate with anything else</a:t>
            </a:r>
            <a:endParaRPr sz="2800">
              <a:solidFill>
                <a:schemeClr val="accent1"/>
              </a:solidFill>
            </a:endParaRPr>
          </a:p>
        </p:txBody>
      </p:sp>
      <p:sp>
        <p:nvSpPr>
          <p:cNvPr id="129" name="Google Shape;129;p20"/>
          <p:cNvSpPr/>
          <p:nvPr/>
        </p:nvSpPr>
        <p:spPr>
          <a:xfrm>
            <a:off x="7700834" y="4042276"/>
            <a:ext cx="3471000" cy="2314200"/>
          </a:xfrm>
          <a:prstGeom prst="roundRect">
            <a:avLst>
              <a:gd name="adj" fmla="val 2109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82875" tIns="182875" rIns="18287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4"/>
                </a:solidFill>
              </a:rPr>
              <a:t>It works!</a:t>
            </a:r>
            <a:endParaRPr sz="2800" b="1">
              <a:solidFill>
                <a:schemeClr val="accent4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4"/>
                </a:solidFill>
              </a:rPr>
              <a:t>Other papers…</a:t>
            </a:r>
            <a:endParaRPr sz="2800">
              <a:solidFill>
                <a:schemeClr val="accent4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4"/>
                </a:solidFill>
              </a:rPr>
              <a:t>Education, Finance</a:t>
            </a:r>
            <a:endParaRPr sz="2800">
              <a:solidFill>
                <a:schemeClr val="accent4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4"/>
                </a:solidFill>
              </a:rPr>
              <a:t>Cybersecurity, AI</a:t>
            </a:r>
            <a:endParaRPr sz="2800">
              <a:solidFill>
                <a:schemeClr val="accent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268014" y="283780"/>
            <a:ext cx="10682100" cy="73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The model: Actors </a:t>
            </a:r>
            <a:endParaRPr sz="3000"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268025" y="1024125"/>
            <a:ext cx="5814900" cy="51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9600" lvl="0" indent="-304800" algn="l" rtl="0"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3000"/>
              <a:t>An actor is a set of attributes</a:t>
            </a:r>
            <a:endParaRPr sz="3000"/>
          </a:p>
          <a:p>
            <a:pPr marL="609600" lvl="0" indent="-304800" algn="l" rtl="0"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3000"/>
              <a:t>Distinguish between signifier and signified</a:t>
            </a:r>
            <a:endParaRPr sz="3000"/>
          </a:p>
          <a:p>
            <a:pPr marL="609600" lvl="0" indent="-304800" algn="l" rtl="0"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3000"/>
              <a:t>Distinguish between possible and definite</a:t>
            </a:r>
            <a:endParaRPr sz="3000"/>
          </a:p>
          <a:p>
            <a:pPr marL="609600" lvl="0" indent="-304800" algn="l" rtl="0"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3000"/>
              <a:t>Everything can change over time</a:t>
            </a:r>
            <a:endParaRPr sz="3000"/>
          </a:p>
        </p:txBody>
      </p:sp>
      <p:pic>
        <p:nvPicPr>
          <p:cNvPr id="136" name="Google Shape;136;p21"/>
          <p:cNvPicPr preferRelativeResize="0"/>
          <p:nvPr/>
        </p:nvPicPr>
        <p:blipFill rotWithShape="1">
          <a:blip r:embed="rId3">
            <a:alphaModFix/>
          </a:blip>
          <a:srcRect l="14045" t="7849" r="47208" b="32043"/>
          <a:stretch/>
        </p:blipFill>
        <p:spPr>
          <a:xfrm>
            <a:off x="6308151" y="853875"/>
            <a:ext cx="4605872" cy="535596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>
            <a:spLocks noGrp="1"/>
          </p:cNvSpPr>
          <p:nvPr>
            <p:ph type="sldNum" idx="12"/>
          </p:nvPr>
        </p:nvSpPr>
        <p:spPr>
          <a:xfrm>
            <a:off x="9231086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050">
                <a:solidFill>
                  <a:srgbClr val="757575"/>
                </a:solidFill>
              </a:rPr>
              <a:t>8</a:t>
            </a:fld>
            <a:endParaRPr sz="1050">
              <a:solidFill>
                <a:srgbClr val="757575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268014" y="283780"/>
            <a:ext cx="10682100" cy="73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The model: Behaviors</a:t>
            </a:r>
            <a:endParaRPr sz="3000"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268021" y="1024125"/>
            <a:ext cx="6534000" cy="51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Attributes can describe continuous behaviors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Attributes can describe event-driven behaviors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Either can change over time</a:t>
            </a:r>
            <a:endParaRPr sz="3000"/>
          </a:p>
        </p:txBody>
      </p:sp>
      <p:pic>
        <p:nvPicPr>
          <p:cNvPr id="144" name="Google Shape;144;p22"/>
          <p:cNvPicPr preferRelativeResize="0"/>
          <p:nvPr/>
        </p:nvPicPr>
        <p:blipFill rotWithShape="1">
          <a:blip r:embed="rId3">
            <a:alphaModFix/>
          </a:blip>
          <a:srcRect l="13406" t="8648" r="47564" b="24928"/>
          <a:stretch/>
        </p:blipFill>
        <p:spPr>
          <a:xfrm>
            <a:off x="6682850" y="1024126"/>
            <a:ext cx="4397878" cy="5610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2"/>
          <p:cNvSpPr txBox="1">
            <a:spLocks noGrp="1"/>
          </p:cNvSpPr>
          <p:nvPr>
            <p:ph type="sldNum" idx="12"/>
          </p:nvPr>
        </p:nvSpPr>
        <p:spPr>
          <a:xfrm>
            <a:off x="9231086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050">
                <a:solidFill>
                  <a:srgbClr val="757575"/>
                </a:solidFill>
              </a:rPr>
              <a:t>9</a:t>
            </a:fld>
            <a:endParaRPr sz="1050">
              <a:solidFill>
                <a:srgbClr val="757575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TC">
      <a:dk1>
        <a:srgbClr val="000000"/>
      </a:dk1>
      <a:lt1>
        <a:srgbClr val="FFFFFF"/>
      </a:lt1>
      <a:dk2>
        <a:srgbClr val="171717"/>
      </a:dk2>
      <a:lt2>
        <a:srgbClr val="FFFFFF"/>
      </a:lt2>
      <a:accent1>
        <a:srgbClr val="002BF3"/>
      </a:accent1>
      <a:accent2>
        <a:srgbClr val="3054FE"/>
      </a:accent2>
      <a:accent3>
        <a:srgbClr val="00A7FF"/>
      </a:accent3>
      <a:accent4>
        <a:srgbClr val="03F7D3"/>
      </a:accent4>
      <a:accent5>
        <a:srgbClr val="F88379"/>
      </a:accent5>
      <a:accent6>
        <a:srgbClr val="FFFFFF"/>
      </a:accent6>
      <a:hlink>
        <a:srgbClr val="002BF3"/>
      </a:hlink>
      <a:folHlink>
        <a:srgbClr val="002BF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764</Words>
  <Application>Microsoft Office PowerPoint</Application>
  <PresentationFormat>Widescreen</PresentationFormat>
  <Paragraphs>157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NTR</vt:lpstr>
      <vt:lpstr>Office Theme</vt:lpstr>
      <vt:lpstr>A Modeling Language for Large, Complex, Time-Varying Systems </vt:lpstr>
      <vt:lpstr>Research context: Digital business transformation (DBT)</vt:lpstr>
      <vt:lpstr>How to Do a DBT </vt:lpstr>
      <vt:lpstr>Research Questions</vt:lpstr>
      <vt:lpstr>Contextual Fields</vt:lpstr>
      <vt:lpstr>The Modeling Language</vt:lpstr>
      <vt:lpstr>A Modeling Language for Large, Complex, Time-Varying Systems</vt:lpstr>
      <vt:lpstr>The model: Actors </vt:lpstr>
      <vt:lpstr>The model: Behaviors</vt:lpstr>
      <vt:lpstr>The model: Sharing</vt:lpstr>
      <vt:lpstr>Examples  HCII 24 PTC 25 SIGCHI 25 PTC 26</vt:lpstr>
      <vt:lpstr>Case Studies: Hawaiʻi State DOE</vt:lpstr>
      <vt:lpstr>Uncanny Discourse</vt:lpstr>
      <vt:lpstr>Future Work</vt:lpstr>
      <vt:lpstr>Completing the Dissertation</vt:lpstr>
      <vt:lpstr>Candidate Collaborators</vt:lpstr>
      <vt:lpstr>Making the Modeling Language More Usable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Fionna Clark</dc:creator>
  <cp:lastModifiedBy>Fionna Clark</cp:lastModifiedBy>
  <cp:revision>1</cp:revision>
  <dcterms:modified xsi:type="dcterms:W3CDTF">2026-01-20T17:03:54Z</dcterms:modified>
</cp:coreProperties>
</file>