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autoCompressPictures="0">
  <p:sldMasterIdLst>
    <p:sldMasterId id="2147483648" r:id="rId4"/>
  </p:sldMasterIdLst>
  <p:notesMasterIdLst>
    <p:notesMasterId r:id="rId21"/>
  </p:notesMasterIdLst>
  <p:sldIdLst>
    <p:sldId id="256" r:id="rId5"/>
    <p:sldId id="302" r:id="rId6"/>
    <p:sldId id="333" r:id="rId7"/>
    <p:sldId id="335" r:id="rId8"/>
    <p:sldId id="328" r:id="rId9"/>
    <p:sldId id="309" r:id="rId10"/>
    <p:sldId id="334" r:id="rId11"/>
    <p:sldId id="332" r:id="rId12"/>
    <p:sldId id="331" r:id="rId13"/>
    <p:sldId id="311" r:id="rId14"/>
    <p:sldId id="314" r:id="rId15"/>
    <p:sldId id="323" r:id="rId16"/>
    <p:sldId id="338" r:id="rId17"/>
    <p:sldId id="321" r:id="rId18"/>
    <p:sldId id="337" r:id="rId19"/>
    <p:sldId id="286" r:id="rId2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FA9B600E-BB21-BDDB-23CB-0D9E8F1D429B}" name="Noelle Jones" initials="NJ" userId="S::n.jones@strategies.nzl.com::d4f0510a-11cd-48ba-af64-b2cd56e3575f" providerId="AD"/>
  <p188:author id="{6DEAF128-9854-EE3B-25EF-F89C19749D59}" name="Suella Hansen" initials="SH" userId="S::s.hansen@strategies.nzl.com::886fc70f-d114-40dc-b8f9-55cdba68370a" providerId="AD"/>
  <p188:author id="{A1025589-A7EB-172B-135A-E2B36E5CD5A2}" name="Network Strategies" initials="NSL" userId="Network Strategies" providerId="None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Noelle Jones" initials="NJ" lastIdx="1" clrIdx="0">
    <p:extLst>
      <p:ext uri="{19B8F6BF-5375-455C-9EA6-DF929625EA0E}">
        <p15:presenceInfo xmlns:p15="http://schemas.microsoft.com/office/powerpoint/2012/main" userId="e521d48e165d4650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4A9C"/>
    <a:srgbClr val="1F8094"/>
    <a:srgbClr val="FFD93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46F890A9-2807-4EBB-B81D-B2AA78EC7F39}" styleName="Dark Style 2 - Accent 5/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82" d="100"/>
          <a:sy n="82" d="100"/>
        </p:scale>
        <p:origin x="72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commentAuthors" Target="commentAuthors.xml"/><Relationship Id="rId27" Type="http://schemas.microsoft.com/office/2018/10/relationships/authors" Target="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B536474-4F2A-4BB1-9B1F-0314C63CBD7C}" type="datetimeFigureOut">
              <a:rPr lang="en-AU" smtClean="0"/>
              <a:t>19/01/2026</a:t>
            </a:fld>
            <a:endParaRPr lang="en-AU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U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302D601-6B42-498C-8041-EC655A7B3333}" type="slidenum">
              <a:rPr lang="en-AU" smtClean="0"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1778585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gif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jpe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242851"/>
            <a:ext cx="8968084" cy="275942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1716" y="4243845"/>
            <a:ext cx="3077108" cy="27694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0" y="2590078"/>
            <a:ext cx="8968085" cy="1660332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AU"/>
          </a:p>
        </p:txBody>
      </p:sp>
      <p:sp>
        <p:nvSpPr>
          <p:cNvPr id="10" name="Rectangle 9"/>
          <p:cNvSpPr/>
          <p:nvPr/>
        </p:nvSpPr>
        <p:spPr>
          <a:xfrm>
            <a:off x="9111715" y="2590078"/>
            <a:ext cx="3077109" cy="1660332"/>
          </a:xfrm>
          <a:prstGeom prst="rect">
            <a:avLst/>
          </a:prstGeom>
          <a:solidFill>
            <a:srgbClr val="FFD93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A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0322" y="2733709"/>
            <a:ext cx="8144134" cy="1373070"/>
          </a:xfrm>
        </p:spPr>
        <p:txBody>
          <a:bodyPr anchor="b">
            <a:noAutofit/>
          </a:bodyPr>
          <a:lstStyle>
            <a:lvl1pPr algn="r">
              <a:lnSpc>
                <a:spcPct val="100000"/>
              </a:lnSpc>
              <a:defRPr sz="48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0322" y="4394039"/>
            <a:ext cx="8144134" cy="1509144"/>
          </a:xfrm>
        </p:spPr>
        <p:txBody>
          <a:bodyPr>
            <a:normAutofit/>
          </a:bodyPr>
          <a:lstStyle>
            <a:lvl1pPr marL="0" indent="0" algn="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178C69-6108-4CB6-A3D9-C42504E9E378}" type="datetime1">
              <a:rPr lang="en-US" smtClean="0"/>
              <a:t>1/19/2026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55346" y="2750337"/>
            <a:ext cx="1171888" cy="1356442"/>
          </a:xfrm>
        </p:spPr>
        <p:txBody>
          <a:bodyPr/>
          <a:lstStyle>
            <a:lvl1pPr>
              <a:defRPr>
                <a:solidFill>
                  <a:schemeClr val="bg2">
                    <a:lumMod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578061" y="494051"/>
            <a:ext cx="3374705" cy="116945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with page numb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D-ShadowShor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rgbClr val="FFD93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AU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183B6-FF9E-4469-A08C-21ADCF6D69D2}" type="datetime1">
              <a:rPr lang="en-US" smtClean="0"/>
              <a:t>1/19/2026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>
                    <a:lumMod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183B6-FF9E-4469-A08C-21ADCF6D69D2}" type="datetime1">
              <a:rPr lang="en-US" smtClean="0"/>
              <a:t>1/19/2026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170918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6" y="609600"/>
            <a:ext cx="1602997" cy="1368198"/>
          </a:xfrm>
          <a:prstGeom prst="rect">
            <a:avLst/>
          </a:prstGeom>
          <a:solidFill>
            <a:srgbClr val="FFD93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1" y="753227"/>
            <a:ext cx="9613859" cy="1080940"/>
          </a:xfrm>
        </p:spPr>
        <p:txBody>
          <a:bodyPr anchor="ctr">
            <a:normAutofit/>
          </a:bodyPr>
          <a:lstStyle>
            <a:lvl1pPr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5846" y="2336873"/>
            <a:ext cx="5751966" cy="412821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2336872"/>
            <a:ext cx="3790078" cy="4128216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929792-4298-46C6-8429-21FFD06E02C1}" type="datetime1">
              <a:rPr lang="en-US" smtClean="0"/>
              <a:t>1/19/2026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>
                    <a:lumMod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rgbClr val="FFD93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3" y="753228"/>
            <a:ext cx="9613857" cy="1080938"/>
          </a:xfrm>
        </p:spPr>
        <p:txBody>
          <a:bodyPr anchor="ctr">
            <a:normAutofit/>
          </a:bodyPr>
          <a:lstStyle>
            <a:lvl1pPr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868333" y="2336874"/>
            <a:ext cx="5569479" cy="4128214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3" y="2336873"/>
            <a:ext cx="3876256" cy="4128215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8ECD4F-3A19-4249-A3A1-75F5DCABC83B}" type="datetime1">
              <a:rPr lang="en-US" smtClean="0"/>
              <a:t>1/19/2026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>
                    <a:lumMod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4567988"/>
            <a:ext cx="10437812" cy="1368198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rgbClr val="FFD93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4711616"/>
            <a:ext cx="9613859" cy="453051"/>
          </a:xfrm>
        </p:spPr>
        <p:txBody>
          <a:bodyPr anchor="b">
            <a:normAutofit/>
          </a:bodyPr>
          <a:lstStyle>
            <a:lvl1pPr>
              <a:defRPr sz="24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0322" y="609597"/>
            <a:ext cx="9757490" cy="3589575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19" y="5169583"/>
            <a:ext cx="9613862" cy="622971"/>
          </a:xfrm>
        </p:spPr>
        <p:txBody>
          <a:bodyPr/>
          <a:lstStyle>
            <a:lvl1pPr marL="0" indent="0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ACA32F-FC16-41BF-8C92-9DFB4355F476}" type="datetime1">
              <a:rPr lang="en-US" smtClean="0"/>
              <a:t>1/19/2026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309"/>
            <a:ext cx="1154151" cy="1090789"/>
          </a:xfrm>
        </p:spPr>
        <p:txBody>
          <a:bodyPr/>
          <a:lstStyle>
            <a:lvl1pPr>
              <a:defRPr>
                <a:solidFill>
                  <a:schemeClr val="bg2">
                    <a:lumMod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4567988"/>
            <a:ext cx="10437812" cy="1368198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AU"/>
          </a:p>
        </p:txBody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rgbClr val="FFD93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A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609597"/>
            <a:ext cx="9757490" cy="3592750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/>
          <a:lstStyle>
            <a:lvl1pPr marL="0" indent="0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8841A3-FECE-4E1A-83DE-C95719B1CE75}" type="datetime1">
              <a:rPr lang="en-US" smtClean="0"/>
              <a:t>1/19/2026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615"/>
            <a:ext cx="1154151" cy="1090789"/>
          </a:xfrm>
        </p:spPr>
        <p:txBody>
          <a:bodyPr/>
          <a:lstStyle>
            <a:lvl1pPr>
              <a:defRPr>
                <a:solidFill>
                  <a:schemeClr val="bg2">
                    <a:lumMod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3" name="Picture 12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0" y="4567988"/>
            <a:ext cx="10437812" cy="1368198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rgbClr val="FFD93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7856" y="609598"/>
            <a:ext cx="8718877" cy="3036061"/>
          </a:xfrm>
        </p:spPr>
        <p:txBody>
          <a:bodyPr anchor="ctr"/>
          <a:lstStyle>
            <a:lvl1pPr>
              <a:lnSpc>
                <a:spcPct val="110000"/>
              </a:lnSpc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402288" y="3653379"/>
            <a:ext cx="815657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>
            <a:normAutofit/>
          </a:bodyPr>
          <a:lstStyle>
            <a:lvl1pPr marL="0" indent="0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3C33AB-DB45-452E-9336-D3544B105B1C}" type="datetime1">
              <a:rPr lang="en-US" smtClean="0"/>
              <a:t>1/19/2026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>
            <a:lvl1pPr>
              <a:defRPr>
                <a:solidFill>
                  <a:schemeClr val="bg2">
                    <a:lumMod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583572" y="74811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9662809" y="30335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0" name="Picture 9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0" y="4567988"/>
            <a:ext cx="10437812" cy="1368198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rgbClr val="FFD93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4711615"/>
            <a:ext cx="9613862" cy="588535"/>
          </a:xfrm>
        </p:spPr>
        <p:txBody>
          <a:bodyPr anchor="b"/>
          <a:lstStyle>
            <a:lvl1pPr>
              <a:defRPr sz="32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0" y="5300149"/>
            <a:ext cx="9613862" cy="502255"/>
          </a:xfrm>
        </p:spPr>
        <p:txBody>
          <a:bodyPr anchor="t"/>
          <a:lstStyle>
            <a:lvl1pPr marL="0" indent="0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725B29-EE04-4DF6-A600-5AD0666A534F}" type="datetime1">
              <a:rPr lang="en-US" smtClean="0"/>
              <a:t>1/19/2026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>
            <a:lvl1pPr>
              <a:defRPr>
                <a:solidFill>
                  <a:schemeClr val="bg2">
                    <a:lumMod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4" name="Picture 13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" name="Rectangle 16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rgbClr val="FFD93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69222" y="753228"/>
            <a:ext cx="9624960" cy="1080938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60946" y="2336873"/>
            <a:ext cx="307003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0322" y="3022673"/>
            <a:ext cx="3049702" cy="3415119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56025" y="233687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945470" y="3022673"/>
            <a:ext cx="3063240" cy="3415119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24156" y="2336873"/>
            <a:ext cx="30700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224156" y="3022673"/>
            <a:ext cx="3070025" cy="3415119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7550981" y="6072667"/>
            <a:ext cx="2743200" cy="365125"/>
          </a:xfrm>
        </p:spPr>
        <p:txBody>
          <a:bodyPr/>
          <a:lstStyle/>
          <a:p>
            <a:fld id="{F369F6C6-95F0-4799-9148-DC017E1A4E14}" type="datetime1">
              <a:rPr lang="en-US" smtClean="0"/>
              <a:t>1/19/2026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680321" y="6072668"/>
            <a:ext cx="687066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>
                    <a:lumMod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rgbClr val="FFD93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0322" y="753228"/>
            <a:ext cx="9613860" cy="1080938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0318" y="4297503"/>
            <a:ext cx="30497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0318" y="2336873"/>
            <a:ext cx="30497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0318" y="4873764"/>
            <a:ext cx="3049705" cy="159132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45471" y="429750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945470" y="2336873"/>
            <a:ext cx="3063240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944117" y="4873763"/>
            <a:ext cx="3067297" cy="159132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30678" y="4297503"/>
            <a:ext cx="30635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230677" y="2336873"/>
            <a:ext cx="30635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230553" y="4873762"/>
            <a:ext cx="3067563" cy="1591324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9ABFAF-C9B2-4846-87CE-10976014A138}" type="datetime1">
              <a:rPr lang="en-US" smtClean="0"/>
              <a:t>1/19/2026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>
                    <a:lumMod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AU"/>
          </a:p>
        </p:txBody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rgbClr val="FFD93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A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2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0321" y="2336872"/>
            <a:ext cx="9613861" cy="412821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18C4AE-E7AF-4CC8-807A-D69B867D4031}" type="datetime1">
              <a:rPr lang="en-US" smtClean="0"/>
              <a:t>1/19/2026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>
                    <a:lumMod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rgbClr val="FFD93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F20252-EAE0-4277-8C90-56B365543969}" type="datetime1">
              <a:rPr lang="en-US" smtClean="0"/>
              <a:t>1/19/2026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>
                    <a:lumMod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 rot="5400000">
            <a:off x="9868202" y="5372403"/>
            <a:ext cx="1602997" cy="1368198"/>
          </a:xfrm>
          <a:prstGeom prst="rect">
            <a:avLst/>
          </a:prstGeom>
          <a:solidFill>
            <a:srgbClr val="FFD93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Rectangle 6"/>
          <p:cNvSpPr/>
          <p:nvPr/>
        </p:nvSpPr>
        <p:spPr>
          <a:xfrm rot="5400000">
            <a:off x="8116207" y="1869395"/>
            <a:ext cx="5106988" cy="1368198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129231" y="609597"/>
            <a:ext cx="1073802" cy="4353760"/>
          </a:xfrm>
        </p:spPr>
        <p:txBody>
          <a:bodyPr vert="eaVert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67974" y="609597"/>
            <a:ext cx="8782351" cy="569171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07126" y="5936187"/>
            <a:ext cx="2743200" cy="365125"/>
          </a:xfrm>
        </p:spPr>
        <p:txBody>
          <a:bodyPr/>
          <a:lstStyle/>
          <a:p>
            <a:fld id="{5B9A44BE-291C-40DD-8A59-E9E79D27F3DC}" type="datetime1">
              <a:rPr lang="en-US" smtClean="0"/>
              <a:t>1/19/2026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67973" y="5936189"/>
            <a:ext cx="6039153" cy="365124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097550" y="5398633"/>
            <a:ext cx="1154151" cy="1090789"/>
          </a:xfrm>
        </p:spPr>
        <p:txBody>
          <a:bodyPr anchor="t"/>
          <a:lstStyle>
            <a:lvl1pPr algn="ctr">
              <a:defRPr>
                <a:solidFill>
                  <a:schemeClr val="bg2">
                    <a:lumMod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5400000">
            <a:off x="-175400" y="5710026"/>
            <a:ext cx="1334295" cy="39014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086907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4" y="4087901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-2" y="2726267"/>
            <a:ext cx="10437812" cy="1368198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AU"/>
          </a:p>
        </p:txBody>
      </p:sp>
      <p:sp>
        <p:nvSpPr>
          <p:cNvPr id="10" name="Rectangle 9"/>
          <p:cNvSpPr/>
          <p:nvPr/>
        </p:nvSpPr>
        <p:spPr>
          <a:xfrm>
            <a:off x="10585825" y="2726267"/>
            <a:ext cx="1602997" cy="1368198"/>
          </a:xfrm>
          <a:prstGeom prst="rect">
            <a:avLst/>
          </a:prstGeom>
          <a:solidFill>
            <a:srgbClr val="FFD93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A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2869895"/>
            <a:ext cx="9613860" cy="1090788"/>
          </a:xfrm>
        </p:spPr>
        <p:txBody>
          <a:bodyPr anchor="ctr">
            <a:normAutofit/>
          </a:bodyPr>
          <a:lstStyle>
            <a:lvl1pPr algn="r"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2" y="4232171"/>
            <a:ext cx="9613860" cy="1704017"/>
          </a:xfrm>
        </p:spPr>
        <p:txBody>
          <a:bodyPr>
            <a:normAutofit/>
          </a:bodyPr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EEFE66-7DF4-4C55-8E0E-7495578AAD78}" type="datetime1">
              <a:rPr lang="en-US" smtClean="0"/>
              <a:t>1/19/2026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729455" y="2869895"/>
            <a:ext cx="1154151" cy="1090789"/>
          </a:xfrm>
        </p:spPr>
        <p:txBody>
          <a:bodyPr/>
          <a:lstStyle>
            <a:lvl1pPr>
              <a:defRPr>
                <a:solidFill>
                  <a:schemeClr val="bg2">
                    <a:lumMod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NZ"/>
          </a:p>
        </p:txBody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rgbClr val="FFD93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NZ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0320" y="2336872"/>
            <a:ext cx="4698358" cy="412821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94123" y="2336873"/>
            <a:ext cx="4700058" cy="412821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8AFA5-F42C-43E6-9DE4-3C2B1F639296}" type="datetime1">
              <a:rPr lang="en-US" smtClean="0"/>
              <a:t>1/19/2026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>
                    <a:lumMod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1" name="Picture 10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NZ"/>
          </a:p>
        </p:txBody>
      </p:sp>
      <p:sp>
        <p:nvSpPr>
          <p:cNvPr id="13" name="Rectangle 12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rgbClr val="FFD93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NZ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753229"/>
            <a:ext cx="9613863" cy="1080937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6350" y="2336873"/>
            <a:ext cx="4472327" cy="69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0322" y="3030008"/>
            <a:ext cx="4698355" cy="343508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820154" y="2336873"/>
            <a:ext cx="4474028" cy="69207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94123" y="3030008"/>
            <a:ext cx="4700059" cy="343508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FBCC5F-4A93-4A48-8FFF-0683E791895E}" type="datetime1">
              <a:rPr lang="en-US" smtClean="0"/>
              <a:t>1/19/2026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>
                    <a:lumMod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ey point - graphic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 userDrawn="1"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4558495"/>
            <a:ext cx="10462437" cy="1397028"/>
          </a:xfrm>
          <a:prstGeom prst="rect">
            <a:avLst/>
          </a:prstGeom>
        </p:spPr>
      </p:pic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rgbClr val="FFD93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A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609597"/>
            <a:ext cx="9757490" cy="3592750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8841A3-FECE-4E1A-83DE-C95719B1CE75}" type="datetime1">
              <a:rPr lang="en-US" smtClean="0"/>
              <a:t>1/19/2026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615"/>
            <a:ext cx="1154151" cy="1090789"/>
          </a:xfrm>
        </p:spPr>
        <p:txBody>
          <a:bodyPr/>
          <a:lstStyle>
            <a:lvl1pPr>
              <a:defRPr>
                <a:solidFill>
                  <a:schemeClr val="bg2">
                    <a:lumMod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77541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ey point - graphic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4574621"/>
            <a:ext cx="10454185" cy="1364775"/>
          </a:xfrm>
          <a:prstGeom prst="rect">
            <a:avLst/>
          </a:prstGeom>
        </p:spPr>
      </p:pic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rgbClr val="FFD93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609597"/>
            <a:ext cx="9757490" cy="3592750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8841A3-FECE-4E1A-83DE-C95719B1CE75}" type="datetime1">
              <a:rPr lang="en-US" smtClean="0"/>
              <a:t>1/19/2026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615"/>
            <a:ext cx="1154151" cy="1090789"/>
          </a:xfrm>
        </p:spPr>
        <p:txBody>
          <a:bodyPr/>
          <a:lstStyle>
            <a:lvl1pPr>
              <a:defRPr>
                <a:solidFill>
                  <a:schemeClr val="bg2">
                    <a:lumMod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28405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ey point - graphic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rgbClr val="FFD93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NZ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609597"/>
            <a:ext cx="9757490" cy="3592750"/>
          </a:xfrm>
        </p:spPr>
        <p:txBody>
          <a:bodyPr anchor="ctr">
            <a:normAutofit/>
          </a:bodyPr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BCD16A-6D08-4E86-886A-73B4A71653A8}" type="datetime1">
              <a:rPr lang="en-US" smtClean="0"/>
              <a:t>1/19/2026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615"/>
            <a:ext cx="1154151" cy="1090789"/>
          </a:xfrm>
        </p:spPr>
        <p:txBody>
          <a:bodyPr/>
          <a:lstStyle>
            <a:lvl1pPr>
              <a:defRPr>
                <a:solidFill>
                  <a:schemeClr val="bg2">
                    <a:lumMod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5" name="Picture 14" descr="Background pattern&#10;&#10;Description automatically generated">
            <a:extLst>
              <a:ext uri="{FF2B5EF4-FFF2-40B4-BE49-F238E27FC236}">
                <a16:creationId xmlns:a16="http://schemas.microsoft.com/office/drawing/2014/main" id="{0021992B-AF0C-4724-AEDB-5AAF3D1EDE3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176" y="4575646"/>
            <a:ext cx="10461600" cy="1368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806803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HD-ShadowLong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7" name="Picture 6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8" name="Rectangle 7"/>
          <p:cNvSpPr/>
          <p:nvPr userDrawn="1"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AU"/>
          </a:p>
        </p:txBody>
      </p:sp>
      <p:sp>
        <p:nvSpPr>
          <p:cNvPr id="9" name="Rectangle 8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rgbClr val="FFD93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A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B973E8-7A9D-433A-9C5A-F0BE2C571633}" type="datetime1">
              <a:rPr lang="en-US" smtClean="0"/>
              <a:t>1/19/2026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>
                    <a:lumMod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0321" y="753228"/>
            <a:ext cx="9613861" cy="10809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1" y="2336872"/>
            <a:ext cx="9613861" cy="376308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0981" y="6099963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bg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BBA96CEF-5BD6-49F7-8D3D-FDB2F843C1C7}" type="datetime1">
              <a:rPr lang="en-US" smtClean="0"/>
              <a:pPr/>
              <a:t>1/19/2026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0321" y="6099964"/>
            <a:ext cx="68706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bg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29455" y="753227"/>
            <a:ext cx="1154151" cy="10907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600">
                <a:solidFill>
                  <a:schemeClr val="tx1">
                    <a:tint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3"/>
          <a:stretch>
            <a:fillRect/>
          </a:stretch>
        </p:blipFill>
        <p:spPr>
          <a:xfrm>
            <a:off x="10613249" y="6099961"/>
            <a:ext cx="1334295" cy="390145"/>
          </a:xfrm>
          <a:prstGeom prst="rect">
            <a:avLst/>
          </a:prstGeom>
        </p:spPr>
      </p:pic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70" r:id="rId6"/>
    <p:sldLayoutId id="2147483671" r:id="rId7"/>
    <p:sldLayoutId id="2147483672" r:id="rId8"/>
    <p:sldLayoutId id="2147483654" r:id="rId9"/>
    <p:sldLayoutId id="2147483655" r:id="rId10"/>
    <p:sldLayoutId id="2147483669" r:id="rId11"/>
    <p:sldLayoutId id="2147483656" r:id="rId12"/>
    <p:sldLayoutId id="2147483657" r:id="rId13"/>
    <p:sldLayoutId id="2147483660" r:id="rId14"/>
    <p:sldLayoutId id="2147483661" r:id="rId15"/>
    <p:sldLayoutId id="2147483666" r:id="rId16"/>
    <p:sldLayoutId id="2147483663" r:id="rId17"/>
    <p:sldLayoutId id="2147483667" r:id="rId18"/>
    <p:sldLayoutId id="2147483668" r:id="rId19"/>
    <p:sldLayoutId id="2147483658" r:id="rId20"/>
    <p:sldLayoutId id="2147483659" r:id="rId21"/>
  </p:sldLayoutIdLst>
  <p:hf hdr="0" ftr="0" dt="0"/>
  <p:txStyles>
    <p:titleStyle>
      <a:lvl1pPr algn="l" defTabSz="914400" rtl="0" eaLnBrk="1" latinLnBrk="0" hangingPunct="1">
        <a:lnSpc>
          <a:spcPct val="110000"/>
        </a:lnSpc>
        <a:spcBef>
          <a:spcPct val="0"/>
        </a:spcBef>
        <a:buNone/>
        <a:defRPr sz="3200" kern="1200">
          <a:solidFill>
            <a:schemeClr val="bg2">
              <a:lumMod val="75000"/>
            </a:schemeClr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bg2">
              <a:lumMod val="75000"/>
            </a:schemeClr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2">
              <a:lumMod val="75000"/>
            </a:schemeClr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2">
              <a:lumMod val="75000"/>
            </a:schemeClr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bg2">
              <a:lumMod val="75000"/>
            </a:schemeClr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bg2">
              <a:lumMod val="75000"/>
            </a:schemeClr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 anchor="ctr"/>
          <a:lstStyle/>
          <a:p>
            <a:r>
              <a:rPr lang="en-AU" sz="4000" dirty="0"/>
              <a:t>Addressing the digital divide: Tonga case study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0322" y="4781979"/>
            <a:ext cx="8144134" cy="1509144"/>
          </a:xfrm>
        </p:spPr>
        <p:txBody>
          <a:bodyPr>
            <a:normAutofit/>
          </a:bodyPr>
          <a:lstStyle/>
          <a:p>
            <a:r>
              <a:rPr lang="en-AU" dirty="0"/>
              <a:t>Suella Hansen</a:t>
            </a:r>
          </a:p>
          <a:p>
            <a:r>
              <a:rPr lang="en-AU" dirty="0"/>
              <a:t>PTC panel</a:t>
            </a:r>
            <a:br>
              <a:rPr lang="en-AU" dirty="0"/>
            </a:br>
            <a:r>
              <a:rPr lang="en-AU" dirty="0"/>
              <a:t>19 January 2026</a:t>
            </a:r>
          </a:p>
        </p:txBody>
      </p:sp>
    </p:spTree>
    <p:extLst>
      <p:ext uri="{BB962C8B-B14F-4D97-AF65-F5344CB8AC3E}">
        <p14:creationId xmlns:p14="http://schemas.microsoft.com/office/powerpoint/2010/main" val="218314589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40DC8F-BD05-4C60-63D8-B44034FE5D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0321" y="753228"/>
            <a:ext cx="9613861" cy="1080938"/>
          </a:xfrm>
        </p:spPr>
        <p:txBody>
          <a:bodyPr anchor="ctr">
            <a:normAutofit/>
          </a:bodyPr>
          <a:lstStyle/>
          <a:p>
            <a:r>
              <a:rPr lang="en-AU" dirty="0"/>
              <a:t>Mobile data: least expensive plans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CB717C9-723D-C889-07B1-3A2E286672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29455" y="753227"/>
            <a:ext cx="1154151" cy="1090789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6D22F896-40B5-4ADD-8801-0D06FADFA095}" type="slidenum">
              <a:rPr lang="en-US" smtClean="0"/>
              <a:pPr>
                <a:spcAft>
                  <a:spcPts val="600"/>
                </a:spcAft>
              </a:pPr>
              <a:t>10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4D5B86D-F466-EAE5-8A69-04E8D138C5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60843" y="2167531"/>
            <a:ext cx="8052816" cy="43875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526757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3EE94F-42A4-33F9-0FDF-FFCE71A4FF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AU" dirty="0"/>
              <a:t>87% of Tongan survey respondents want to use more mobile data but it is too expensive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7B41EAF-70D4-0091-F541-A054CA67AD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11</a:t>
            </a:fld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C7E09A0-C709-2913-25DC-3C6C9BA4F9B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0321" y="2141892"/>
            <a:ext cx="9857232" cy="456438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E62B251B-9F58-B5DA-096C-31765ACCDA78}"/>
              </a:ext>
            </a:extLst>
          </p:cNvPr>
          <p:cNvSpPr txBox="1"/>
          <p:nvPr/>
        </p:nvSpPr>
        <p:spPr bwMode="auto">
          <a:xfrm>
            <a:off x="197224" y="6415209"/>
            <a:ext cx="1335741" cy="427466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lIns="90000" tIns="90000" rIns="90000" bIns="90000" rtlCol="0" anchor="ctr" anchorCtr="0">
            <a:spAutoFit/>
          </a:bodyPr>
          <a:lstStyle/>
          <a:p>
            <a:pPr>
              <a:lnSpc>
                <a:spcPct val="110000"/>
              </a:lnSpc>
            </a:pPr>
            <a:r>
              <a:rPr lang="en-AU" sz="1600" i="1" dirty="0">
                <a:solidFill>
                  <a:schemeClr val="bg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n=405</a:t>
            </a:r>
          </a:p>
        </p:txBody>
      </p:sp>
    </p:spTree>
    <p:extLst>
      <p:ext uri="{BB962C8B-B14F-4D97-AF65-F5344CB8AC3E}">
        <p14:creationId xmlns:p14="http://schemas.microsoft.com/office/powerpoint/2010/main" val="186922203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BF7CF3-5AEC-1FC7-B5BE-428F7C4C48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AU" dirty="0"/>
              <a:t>52% of respondents </a:t>
            </a:r>
            <a:r>
              <a:rPr lang="en-US" dirty="0"/>
              <a:t>see cost as a constraint for increasing home usage</a:t>
            </a:r>
            <a:endParaRPr lang="en-AU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A39ED4B-FDEB-73E5-7BB3-3D14175E05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12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7E2C1E8-D6CB-8E0C-446E-BDC850DE09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3566" y="2310967"/>
            <a:ext cx="9500616" cy="438759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D3A4E0B-812C-F6E2-7199-37E9202B9F25}"/>
              </a:ext>
            </a:extLst>
          </p:cNvPr>
          <p:cNvSpPr txBox="1"/>
          <p:nvPr/>
        </p:nvSpPr>
        <p:spPr bwMode="auto">
          <a:xfrm>
            <a:off x="197224" y="6415209"/>
            <a:ext cx="1335741" cy="427466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lIns="90000" tIns="90000" rIns="90000" bIns="90000" rtlCol="0" anchor="ctr" anchorCtr="0">
            <a:spAutoFit/>
          </a:bodyPr>
          <a:lstStyle/>
          <a:p>
            <a:pPr>
              <a:lnSpc>
                <a:spcPct val="110000"/>
              </a:lnSpc>
            </a:pPr>
            <a:r>
              <a:rPr lang="en-AU" sz="1600" i="1" dirty="0">
                <a:solidFill>
                  <a:schemeClr val="bg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n=154</a:t>
            </a:r>
          </a:p>
        </p:txBody>
      </p:sp>
    </p:spTree>
    <p:extLst>
      <p:ext uri="{BB962C8B-B14F-4D97-AF65-F5344CB8AC3E}">
        <p14:creationId xmlns:p14="http://schemas.microsoft.com/office/powerpoint/2010/main" val="381320158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2117B7-7463-6667-D845-921498212C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0322" y="621099"/>
            <a:ext cx="9757490" cy="3592750"/>
          </a:xfrm>
        </p:spPr>
        <p:txBody>
          <a:bodyPr>
            <a:normAutofit fontScale="90000"/>
          </a:bodyPr>
          <a:lstStyle/>
          <a:p>
            <a:br>
              <a:rPr lang="en-US" dirty="0"/>
            </a:br>
            <a:br>
              <a:rPr lang="en-US" dirty="0"/>
            </a:br>
            <a:r>
              <a:rPr lang="en-US" dirty="0"/>
              <a:t>Broadband affordability must be addressed to promote digital participation in Tonga. </a:t>
            </a:r>
            <a:br>
              <a:rPr lang="en-US" dirty="0"/>
            </a:br>
            <a:br>
              <a:rPr lang="en-US" dirty="0"/>
            </a:br>
            <a:r>
              <a:rPr lang="en-US" dirty="0"/>
              <a:t>Affordable entry-level pricing does not necessarily improve digital inclusion.</a:t>
            </a:r>
            <a:br>
              <a:rPr lang="en-US" dirty="0"/>
            </a:br>
            <a:br>
              <a:rPr lang="en-US" dirty="0"/>
            </a:br>
            <a:endParaRPr lang="en-NZ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FF82D4B-E974-759C-8C0C-E321C269A3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490966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E820A8-5D99-0A19-4309-8D79450D88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AU" dirty="0"/>
              <a:t>Questions for operators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D2C207B-C4C4-2230-C583-D965EE77A1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C1D7260-088A-C577-CEED-9D2FE90B843E}"/>
              </a:ext>
            </a:extLst>
          </p:cNvPr>
          <p:cNvSpPr txBox="1"/>
          <p:nvPr/>
        </p:nvSpPr>
        <p:spPr bwMode="auto">
          <a:xfrm>
            <a:off x="857096" y="2336872"/>
            <a:ext cx="5331600" cy="95652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90000" tIns="90000" rIns="90000" bIns="90000" rtlCol="0" anchor="ctr" anchorCtr="0">
            <a:spAutoFit/>
          </a:bodyPr>
          <a:lstStyle/>
          <a:p>
            <a:pPr algn="ctr">
              <a:lnSpc>
                <a:spcPct val="110000"/>
              </a:lnSpc>
            </a:pPr>
            <a:r>
              <a:rPr lang="en-US" sz="2400" dirty="0">
                <a:solidFill>
                  <a:schemeClr val="bg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Could pricing strategies be more responsive?</a:t>
            </a:r>
            <a:endParaRPr lang="en-NZ" sz="2400" dirty="0">
              <a:solidFill>
                <a:schemeClr val="bg2">
                  <a:lumMod val="7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65ECFC7-87A9-2319-7ADD-BB0526069B01}"/>
              </a:ext>
            </a:extLst>
          </p:cNvPr>
          <p:cNvSpPr txBox="1"/>
          <p:nvPr/>
        </p:nvSpPr>
        <p:spPr bwMode="auto">
          <a:xfrm>
            <a:off x="3295496" y="3609995"/>
            <a:ext cx="5331600" cy="95652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90000" tIns="90000" rIns="90000" bIns="90000" rtlCol="0" anchor="ctr" anchorCtr="0">
            <a:spAutoFit/>
          </a:bodyPr>
          <a:lstStyle/>
          <a:p>
            <a:pPr algn="ctr">
              <a:lnSpc>
                <a:spcPct val="110000"/>
              </a:lnSpc>
            </a:pPr>
            <a:r>
              <a:rPr lang="en-US" sz="2400" dirty="0">
                <a:solidFill>
                  <a:schemeClr val="bg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Is it feasible to improve coverage and quality of service?</a:t>
            </a:r>
            <a:endParaRPr lang="en-NZ" sz="2400" dirty="0">
              <a:solidFill>
                <a:schemeClr val="bg2">
                  <a:lumMod val="7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0B29F12-4F9F-93BF-328B-17CBDF84B23C}"/>
              </a:ext>
            </a:extLst>
          </p:cNvPr>
          <p:cNvSpPr txBox="1"/>
          <p:nvPr/>
        </p:nvSpPr>
        <p:spPr bwMode="auto">
          <a:xfrm>
            <a:off x="4797725" y="4883118"/>
            <a:ext cx="5332828" cy="95652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90000" tIns="90000" rIns="90000" bIns="90000" rtlCol="0" anchor="ctr" anchorCtr="0">
            <a:spAutoFit/>
          </a:bodyPr>
          <a:lstStyle/>
          <a:p>
            <a:pPr algn="ctr">
              <a:lnSpc>
                <a:spcPct val="110000"/>
              </a:lnSpc>
            </a:pPr>
            <a:r>
              <a:rPr lang="en-US" sz="2400" dirty="0">
                <a:solidFill>
                  <a:schemeClr val="bg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Are there opportunities for cost savings / efficiencies?</a:t>
            </a:r>
            <a:endParaRPr lang="en-NZ" sz="2400" dirty="0">
              <a:solidFill>
                <a:schemeClr val="bg2">
                  <a:lumMod val="7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694077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3AA1E00-CB51-9F38-72D6-7F562AEEE97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104D5C-762C-B264-0457-F4CCD78720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AU" dirty="0"/>
              <a:t>Suggestions for Government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3BE300-3233-4677-B771-F262D5C61B5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AU" dirty="0"/>
          </a:p>
          <a:p>
            <a:endParaRPr lang="en-AU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6A5DA80-B541-54FD-ABED-9F7EEC8903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3B61F7E-BAC5-4B88-F059-CA2551594330}"/>
              </a:ext>
            </a:extLst>
          </p:cNvPr>
          <p:cNvSpPr txBox="1"/>
          <p:nvPr/>
        </p:nvSpPr>
        <p:spPr bwMode="auto">
          <a:xfrm>
            <a:off x="680321" y="2336872"/>
            <a:ext cx="4957200" cy="95652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90000" tIns="90000" rIns="90000" bIns="90000" rtlCol="0" anchor="ctr" anchorCtr="0">
            <a:spAutoFit/>
          </a:bodyPr>
          <a:lstStyle/>
          <a:p>
            <a:pPr algn="ctr">
              <a:lnSpc>
                <a:spcPct val="110000"/>
              </a:lnSpc>
            </a:pPr>
            <a:r>
              <a:rPr lang="en-US" sz="2400" dirty="0">
                <a:solidFill>
                  <a:schemeClr val="bg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Boost resources for market monitoring</a:t>
            </a:r>
            <a:endParaRPr lang="en-NZ" sz="2400" dirty="0">
              <a:solidFill>
                <a:schemeClr val="bg2">
                  <a:lumMod val="7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76CAD56-2EC6-B98F-9053-F2069E87EFD7}"/>
              </a:ext>
            </a:extLst>
          </p:cNvPr>
          <p:cNvSpPr txBox="1"/>
          <p:nvPr/>
        </p:nvSpPr>
        <p:spPr bwMode="auto">
          <a:xfrm>
            <a:off x="2747513" y="3643192"/>
            <a:ext cx="4957200" cy="95652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90000" tIns="90000" rIns="90000" bIns="90000" rtlCol="0" anchor="ctr" anchorCtr="0">
            <a:spAutoFit/>
          </a:bodyPr>
          <a:lstStyle/>
          <a:p>
            <a:pPr algn="ctr">
              <a:lnSpc>
                <a:spcPct val="110000"/>
              </a:lnSpc>
            </a:pPr>
            <a:r>
              <a:rPr lang="en-US" sz="2400" dirty="0">
                <a:solidFill>
                  <a:schemeClr val="bg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Consider implementing universal service regime</a:t>
            </a:r>
            <a:endParaRPr lang="en-NZ" sz="2400" dirty="0">
              <a:solidFill>
                <a:schemeClr val="bg2">
                  <a:lumMod val="7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5FBBBF3-68BE-FD4D-F8B8-2ABE429EB80F}"/>
              </a:ext>
            </a:extLst>
          </p:cNvPr>
          <p:cNvSpPr txBox="1"/>
          <p:nvPr/>
        </p:nvSpPr>
        <p:spPr bwMode="auto">
          <a:xfrm>
            <a:off x="5336602" y="5023835"/>
            <a:ext cx="4957580" cy="95652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90000" tIns="90000" rIns="90000" bIns="90000" rtlCol="0" anchor="ctr" anchorCtr="0">
            <a:spAutoFit/>
          </a:bodyPr>
          <a:lstStyle/>
          <a:p>
            <a:pPr algn="ctr">
              <a:lnSpc>
                <a:spcPct val="110000"/>
              </a:lnSpc>
            </a:pPr>
            <a:r>
              <a:rPr lang="en-US" sz="2400" dirty="0">
                <a:solidFill>
                  <a:schemeClr val="bg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Introduce a quality of service framework</a:t>
            </a:r>
            <a:endParaRPr lang="en-NZ" sz="2400" dirty="0">
              <a:solidFill>
                <a:schemeClr val="bg2">
                  <a:lumMod val="7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309486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539750" y="5876926"/>
            <a:ext cx="5256213" cy="568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2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accent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pPr>
              <a:spcBef>
                <a:spcPct val="20000"/>
              </a:spcBef>
            </a:pPr>
            <a:r>
              <a:rPr lang="en-AU" altLang="en-US" sz="1400" b="1" dirty="0">
                <a:solidFill>
                  <a:schemeClr val="bg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www.nslconsulting.co</a:t>
            </a:r>
          </a:p>
          <a:p>
            <a:pPr>
              <a:spcBef>
                <a:spcPct val="20000"/>
              </a:spcBef>
            </a:pPr>
            <a:r>
              <a:rPr lang="en-AU" altLang="en-US" sz="1400" b="1" dirty="0">
                <a:solidFill>
                  <a:schemeClr val="bg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Auckland • London • Melbourne</a:t>
            </a:r>
          </a:p>
        </p:txBody>
      </p:sp>
      <p:sp>
        <p:nvSpPr>
          <p:cNvPr id="8" name="Text Box 12"/>
          <p:cNvSpPr txBox="1">
            <a:spLocks noChangeArrowheads="1"/>
          </p:cNvSpPr>
          <p:nvPr/>
        </p:nvSpPr>
        <p:spPr bwMode="auto">
          <a:xfrm>
            <a:off x="3167855" y="2776415"/>
            <a:ext cx="7090241" cy="15718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2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accent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>
            <a:lvl1pPr eaLnBrk="0" hangingPunct="0">
              <a:spcBef>
                <a:spcPct val="0"/>
              </a:spcBef>
              <a:tabLst>
                <a:tab pos="142875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eaLnBrk="0" hangingPunct="0">
              <a:spcBef>
                <a:spcPct val="0"/>
              </a:spcBef>
              <a:tabLst>
                <a:tab pos="142875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eaLnBrk="0" hangingPunct="0">
              <a:spcBef>
                <a:spcPct val="0"/>
              </a:spcBef>
              <a:tabLst>
                <a:tab pos="142875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eaLnBrk="0" hangingPunct="0">
              <a:spcBef>
                <a:spcPct val="0"/>
              </a:spcBef>
              <a:tabLst>
                <a:tab pos="142875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eaLnBrk="0" hangingPunct="0">
              <a:spcBef>
                <a:spcPct val="0"/>
              </a:spcBef>
              <a:tabLst>
                <a:tab pos="142875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142875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142875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142875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142875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AU" altLang="en-US" b="1" dirty="0">
                <a:solidFill>
                  <a:schemeClr val="bg2">
                    <a:lumMod val="75000"/>
                  </a:schemeClr>
                </a:solidFill>
                <a:latin typeface="Verdana" panose="020B0604030504040204" pitchFamily="34" charset="0"/>
              </a:rPr>
              <a:t>Contact:</a:t>
            </a:r>
            <a:r>
              <a:rPr lang="en-AU" altLang="en-US" dirty="0">
                <a:solidFill>
                  <a:schemeClr val="bg2">
                    <a:lumMod val="75000"/>
                  </a:schemeClr>
                </a:solidFill>
                <a:latin typeface="Verdana" panose="020B0604030504040204" pitchFamily="34" charset="0"/>
              </a:rPr>
              <a:t>	Suella Hansen</a:t>
            </a:r>
          </a:p>
          <a:p>
            <a:pPr eaLnBrk="1" hangingPunct="1">
              <a:spcBef>
                <a:spcPct val="50000"/>
              </a:spcBef>
            </a:pPr>
            <a:r>
              <a:rPr lang="en-AU" altLang="en-US" dirty="0">
                <a:solidFill>
                  <a:schemeClr val="bg2">
                    <a:lumMod val="75000"/>
                  </a:schemeClr>
                </a:solidFill>
                <a:latin typeface="Verdana" panose="020B0604030504040204" pitchFamily="34" charset="0"/>
              </a:rPr>
              <a:t>		WhatsApp: +6421311477</a:t>
            </a:r>
          </a:p>
          <a:p>
            <a:pPr eaLnBrk="1" hangingPunct="1">
              <a:spcBef>
                <a:spcPct val="50000"/>
              </a:spcBef>
            </a:pPr>
            <a:r>
              <a:rPr lang="en-AU" altLang="en-US" dirty="0">
                <a:solidFill>
                  <a:schemeClr val="bg2">
                    <a:lumMod val="75000"/>
                  </a:schemeClr>
                </a:solidFill>
                <a:latin typeface="Verdana" panose="020B0604030504040204" pitchFamily="34" charset="0"/>
              </a:rPr>
              <a:t>		s.hansen@strategies.nzl.com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320482" y="5665821"/>
            <a:ext cx="165100" cy="991064"/>
            <a:chOff x="320482" y="5665821"/>
            <a:chExt cx="165100" cy="991064"/>
          </a:xfrm>
        </p:grpSpPr>
        <p:sp>
          <p:nvSpPr>
            <p:cNvPr id="2" name="Rectangle 1"/>
            <p:cNvSpPr/>
            <p:nvPr/>
          </p:nvSpPr>
          <p:spPr bwMode="auto">
            <a:xfrm>
              <a:off x="320482" y="5665821"/>
              <a:ext cx="165100" cy="167156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  <a:effectLst/>
          </p:spPr>
          <p:txBody>
            <a:bodyPr lIns="50800" tIns="46800" rIns="50800" bIns="46800" rtlCol="0" anchor="ctr"/>
            <a:lstStyle/>
            <a:p>
              <a:pPr algn="ctr">
                <a:lnSpc>
                  <a:spcPct val="110000"/>
                </a:lnSpc>
              </a:pPr>
              <a:endParaRPr lang="en-AU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9" name="Rectangle 8"/>
            <p:cNvSpPr/>
            <p:nvPr/>
          </p:nvSpPr>
          <p:spPr bwMode="auto">
            <a:xfrm>
              <a:off x="320482" y="6489729"/>
              <a:ext cx="165100" cy="167156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  <a:effectLst/>
          </p:spPr>
          <p:txBody>
            <a:bodyPr lIns="50800" tIns="46800" rIns="50800" bIns="46800" rtlCol="0" anchor="ctr"/>
            <a:lstStyle/>
            <a:p>
              <a:pPr algn="ctr">
                <a:lnSpc>
                  <a:spcPct val="110000"/>
                </a:lnSpc>
              </a:pPr>
              <a:endParaRPr lang="en-AU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10" name="Rectangle 9"/>
            <p:cNvSpPr/>
            <p:nvPr/>
          </p:nvSpPr>
          <p:spPr bwMode="auto">
            <a:xfrm>
              <a:off x="320482" y="5865606"/>
              <a:ext cx="165100" cy="167156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  <a:ln>
              <a:noFill/>
            </a:ln>
            <a:effectLst/>
          </p:spPr>
          <p:txBody>
            <a:bodyPr lIns="50800" tIns="46800" rIns="50800" bIns="46800" rtlCol="0" anchor="ctr"/>
            <a:lstStyle/>
            <a:p>
              <a:pPr algn="ctr">
                <a:lnSpc>
                  <a:spcPct val="110000"/>
                </a:lnSpc>
              </a:pPr>
              <a:endParaRPr lang="en-AU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11" name="Rectangle 10"/>
            <p:cNvSpPr/>
            <p:nvPr/>
          </p:nvSpPr>
          <p:spPr bwMode="auto">
            <a:xfrm>
              <a:off x="320482" y="6075169"/>
              <a:ext cx="165100" cy="167156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  <a:ln>
              <a:noFill/>
            </a:ln>
            <a:effectLst/>
          </p:spPr>
          <p:txBody>
            <a:bodyPr lIns="50800" tIns="46800" rIns="50800" bIns="46800" rtlCol="0" anchor="ctr"/>
            <a:lstStyle/>
            <a:p>
              <a:pPr algn="ctr">
                <a:lnSpc>
                  <a:spcPct val="110000"/>
                </a:lnSpc>
              </a:pPr>
              <a:endParaRPr lang="en-AU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12" name="Rectangle 11"/>
            <p:cNvSpPr/>
            <p:nvPr/>
          </p:nvSpPr>
          <p:spPr bwMode="auto">
            <a:xfrm>
              <a:off x="320482" y="6280461"/>
              <a:ext cx="165100" cy="167156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  <a:ln>
              <a:noFill/>
            </a:ln>
            <a:effectLst/>
          </p:spPr>
          <p:txBody>
            <a:bodyPr lIns="50800" tIns="46800" rIns="50800" bIns="46800" rtlCol="0" anchor="ctr"/>
            <a:lstStyle/>
            <a:p>
              <a:pPr algn="ctr">
                <a:lnSpc>
                  <a:spcPct val="110000"/>
                </a:lnSpc>
              </a:pPr>
              <a:endParaRPr lang="en-AU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56736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939ECE-CA31-872E-95C1-22F192EAE0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Tongan market: key facts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CF8B431-3726-6EFD-7771-F922FC247D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8343" y="2350748"/>
            <a:ext cx="9613861" cy="3853087"/>
          </a:xfrm>
        </p:spPr>
        <p:txBody>
          <a:bodyPr/>
          <a:lstStyle/>
          <a:p>
            <a:r>
              <a:rPr lang="en-AU" dirty="0"/>
              <a:t>Gross National Income(GNI) per capita: USD8,800 (2024)</a:t>
            </a:r>
          </a:p>
          <a:p>
            <a:r>
              <a:rPr lang="en-AU" dirty="0"/>
              <a:t>Gross National Disposable Income (GNDI) per capita: USD15,000</a:t>
            </a:r>
          </a:p>
          <a:p>
            <a:pPr lvl="1"/>
            <a:r>
              <a:rPr lang="en-AU" dirty="0"/>
              <a:t>Remittances: 31% of household income</a:t>
            </a:r>
          </a:p>
          <a:p>
            <a:r>
              <a:rPr lang="en-AU" dirty="0"/>
              <a:t>Labor force: 45% of population aged 15+ years (2023)</a:t>
            </a:r>
          </a:p>
          <a:p>
            <a:pPr lvl="1"/>
            <a:r>
              <a:rPr lang="en-AU" dirty="0"/>
              <a:t>unemployment rate: 2.2%</a:t>
            </a:r>
          </a:p>
          <a:p>
            <a:pPr lvl="1"/>
            <a:r>
              <a:rPr lang="en-AU" dirty="0"/>
              <a:t>‘informal employment’: 53% of employed Tongans</a:t>
            </a:r>
          </a:p>
          <a:p>
            <a:endParaRPr lang="en-AU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E801E00-5978-7A57-EC20-C38DC03705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889C5E8-5D9E-0A2B-D631-425654971D6A}"/>
              </a:ext>
            </a:extLst>
          </p:cNvPr>
          <p:cNvSpPr txBox="1"/>
          <p:nvPr/>
        </p:nvSpPr>
        <p:spPr bwMode="auto">
          <a:xfrm>
            <a:off x="377100" y="6203835"/>
            <a:ext cx="6750864" cy="488830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lIns="90000" tIns="90000" rIns="90000" bIns="90000" rtlCol="0" anchor="ctr" anchorCtr="0">
            <a:spAutoFit/>
          </a:bodyPr>
          <a:lstStyle/>
          <a:p>
            <a:pPr>
              <a:lnSpc>
                <a:spcPct val="110000"/>
              </a:lnSpc>
            </a:pPr>
            <a:r>
              <a:rPr lang="en-AU" sz="2000" i="1" dirty="0">
                <a:solidFill>
                  <a:schemeClr val="bg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Sources: Tonga Statistics Department, World Bank</a:t>
            </a:r>
          </a:p>
        </p:txBody>
      </p:sp>
    </p:spTree>
    <p:extLst>
      <p:ext uri="{BB962C8B-B14F-4D97-AF65-F5344CB8AC3E}">
        <p14:creationId xmlns:p14="http://schemas.microsoft.com/office/powerpoint/2010/main" val="31012497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77827C-2424-6A48-D825-F2B24DB5AA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0321" y="753228"/>
            <a:ext cx="9613861" cy="1080938"/>
          </a:xfrm>
        </p:spPr>
        <p:txBody>
          <a:bodyPr anchor="ctr">
            <a:normAutofit/>
          </a:bodyPr>
          <a:lstStyle/>
          <a:p>
            <a:r>
              <a:rPr lang="en-US" dirty="0"/>
              <a:t>Population has declined by 5.5% since 2011</a:t>
            </a:r>
            <a:endParaRPr lang="en-NZ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6817D99-2A85-B881-2A66-360CCCB9F6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29455" y="753227"/>
            <a:ext cx="1154151" cy="1090789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6D22F896-40B5-4ADD-8801-0D06FADFA095}" type="slidenum">
              <a:rPr lang="en-US" smtClean="0"/>
              <a:pPr>
                <a:spcAft>
                  <a:spcPts val="600"/>
                </a:spcAft>
              </a:pPr>
              <a:t>3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32FE858-3DC9-4FC9-EB01-1FECE1A9F29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60843" y="2214916"/>
            <a:ext cx="8052816" cy="43875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9846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989EC013-A1DE-9C93-7518-123C106234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0321" y="753228"/>
            <a:ext cx="9613861" cy="1080938"/>
          </a:xfrm>
        </p:spPr>
        <p:txBody>
          <a:bodyPr anchor="ctr">
            <a:normAutofit fontScale="90000"/>
          </a:bodyPr>
          <a:lstStyle/>
          <a:p>
            <a:r>
              <a:rPr lang="en-AU" dirty="0"/>
              <a:t>Stagnant fixed broadband and mobile subscriptions with declining fixed telephony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83877C1-0725-22AC-CC97-7623A52AE8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29455" y="753227"/>
            <a:ext cx="1154151" cy="1090789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6D22F896-40B5-4ADD-8801-0D06FADFA095}" type="slidenum">
              <a:rPr lang="en-US" smtClean="0"/>
              <a:pPr>
                <a:spcAft>
                  <a:spcPts val="600"/>
                </a:spcAft>
              </a:pPr>
              <a:t>4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7DC0BE8-D848-59A9-6A1F-4C4B54B47BD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30106" y="2156228"/>
            <a:ext cx="8052816" cy="43875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64533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127A2F-2F94-C7E0-A9BD-8A9D8C37AE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Assessing broadband affordability: does entry-level pricing encourage usage?</a:t>
            </a:r>
            <a:endParaRPr lang="en-NZ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83E54CE7-70D9-E7A8-D6B7-DFD98BBD973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121228" y="2283241"/>
            <a:ext cx="9329058" cy="2029948"/>
          </a:xfrm>
          <a:solidFill>
            <a:schemeClr val="accent3">
              <a:lumMod val="40000"/>
              <a:lumOff val="6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252000" anchor="ctr">
            <a:normAutofit fontScale="92500"/>
          </a:bodyPr>
          <a:lstStyle/>
          <a:p>
            <a:pPr marL="0" indent="0">
              <a:buNone/>
            </a:pPr>
            <a:r>
              <a:rPr lang="en-US" dirty="0"/>
              <a:t>Broadband Commission target: </a:t>
            </a:r>
          </a:p>
          <a:p>
            <a:pPr marL="358775" indent="-358775"/>
            <a:r>
              <a:rPr lang="en-US" dirty="0"/>
              <a:t>Broadband entry prices to be less than 2% of monthly GNI per capita by 2025</a:t>
            </a:r>
          </a:p>
          <a:p>
            <a:pPr marL="358775" indent="-358775"/>
            <a:r>
              <a:rPr lang="en-US" dirty="0"/>
              <a:t>In Tonga GNI per capita USD15; GNDI per capita USD25</a:t>
            </a:r>
            <a:endParaRPr lang="en-NZ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7581C486-2790-CC40-5B1D-AAFADA041C1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110342" y="4762264"/>
            <a:ext cx="9329058" cy="1725148"/>
          </a:xfrm>
          <a:solidFill>
            <a:schemeClr val="accent2">
              <a:lumMod val="20000"/>
              <a:lumOff val="8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252000" anchor="ctr">
            <a:normAutofit fontScale="92500"/>
          </a:bodyPr>
          <a:lstStyle/>
          <a:p>
            <a:pPr marL="0" indent="0">
              <a:buNone/>
            </a:pPr>
            <a:r>
              <a:rPr lang="en-US" dirty="0"/>
              <a:t>Monthly data consumption metrics for entry service:</a:t>
            </a:r>
          </a:p>
          <a:p>
            <a:pPr lvl="1"/>
            <a:r>
              <a:rPr lang="en-US" sz="2200" dirty="0"/>
              <a:t>5GB fixed line broadband</a:t>
            </a:r>
          </a:p>
          <a:p>
            <a:pPr lvl="1"/>
            <a:r>
              <a:rPr lang="en-US" sz="2200" dirty="0"/>
              <a:t>2GB mobile</a:t>
            </a:r>
            <a:endParaRPr lang="en-NZ" sz="22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956A59F-7806-51F2-E722-F2C3E03945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1457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FAEAAA-C5DE-9EBD-3199-1A38706A95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0321" y="753228"/>
            <a:ext cx="9613861" cy="1080938"/>
          </a:xfrm>
        </p:spPr>
        <p:txBody>
          <a:bodyPr anchor="ctr">
            <a:normAutofit/>
          </a:bodyPr>
          <a:lstStyle/>
          <a:p>
            <a:r>
              <a:rPr lang="en-AU" dirty="0"/>
              <a:t>Fixed broadband: least expensive plans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B83C953-06FD-21F7-CBF6-3C8F475802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29455" y="753227"/>
            <a:ext cx="1154151" cy="1090789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6D22F896-40B5-4ADD-8801-0D06FADFA095}" type="slidenum">
              <a:rPr lang="en-US" smtClean="0"/>
              <a:pPr>
                <a:spcAft>
                  <a:spcPts val="600"/>
                </a:spcAft>
              </a:pPr>
              <a:t>6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AA7543A-6ACD-2E94-2215-426CC8D9CB5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60843" y="2216147"/>
            <a:ext cx="8052816" cy="43875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20383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9419C2-E2DD-5162-C957-5AA254856A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/>
              <a:t>Starlink is rapidly capturing market share from local service providers and appears to be reducing their ARPUs.</a:t>
            </a:r>
            <a:br>
              <a:rPr lang="en-NZ" dirty="0"/>
            </a:br>
            <a:br>
              <a:rPr lang="en-NZ" dirty="0"/>
            </a:br>
            <a:r>
              <a:rPr lang="en-NZ" dirty="0"/>
              <a:t>However the service is unaffordable for many.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5DC4854-992F-E01F-5B4F-B7D02D9FEB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31651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07C64C-CE06-0B5C-B7F0-BE9102AA4E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NZ" dirty="0"/>
              <a:t>Hardware costs: major barrier for Starlink uptake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91C8B5-6570-9438-C624-6E092D5D42C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Pre-December 2025: Charge for terminal was USD615 </a:t>
            </a:r>
          </a:p>
          <a:p>
            <a:r>
              <a:rPr lang="en-US" dirty="0"/>
              <a:t>In December 2025 new connections for Tongan users offered with no upfront hardware cost </a:t>
            </a:r>
          </a:p>
          <a:p>
            <a:r>
              <a:rPr lang="en-US" dirty="0"/>
              <a:t>Additional cost may be incurred to purchase mount for locations subject to high winds or requiring clearance from obstructions.</a:t>
            </a:r>
            <a:endParaRPr lang="en-NZ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D8603CC-FBA2-9EE9-A0CD-B3FDEBFF5A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747118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9AC5A3-C29C-A94F-F4CC-48D42BD239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/>
              <a:t>Starlink prices vary by market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4544B12-E1AA-416F-DD9C-FEECE6882B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9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C1FE4AA-83F3-1178-631E-C71D80831EE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59321" y="2274047"/>
            <a:ext cx="8052816" cy="43875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0469638"/>
      </p:ext>
    </p:extLst>
  </p:cSld>
  <p:clrMapOvr>
    <a:masterClrMapping/>
  </p:clrMapOvr>
</p:sld>
</file>

<file path=ppt/theme/theme1.xml><?xml version="1.0" encoding="utf-8"?>
<a:theme xmlns:a="http://schemas.openxmlformats.org/drawingml/2006/main" name="Berlin">
  <a:themeElements>
    <a:clrScheme name="Custom 1">
      <a:dk1>
        <a:srgbClr val="000000"/>
      </a:dk1>
      <a:lt1>
        <a:sysClr val="window" lastClr="FFFFFF"/>
      </a:lt1>
      <a:dk2>
        <a:srgbClr val="004A9C"/>
      </a:dk2>
      <a:lt2>
        <a:srgbClr val="E7E6E6"/>
      </a:lt2>
      <a:accent1>
        <a:srgbClr val="39CDE7"/>
      </a:accent1>
      <a:accent2>
        <a:srgbClr val="60DE72"/>
      </a:accent2>
      <a:accent3>
        <a:srgbClr val="FFD93D"/>
      </a:accent3>
      <a:accent4>
        <a:srgbClr val="F49D50"/>
      </a:accent4>
      <a:accent5>
        <a:srgbClr val="E44951"/>
      </a:accent5>
      <a:accent6>
        <a:srgbClr val="D666F9"/>
      </a:accent6>
      <a:hlink>
        <a:srgbClr val="4BF7ED"/>
      </a:hlink>
      <a:folHlink>
        <a:srgbClr val="95E9F4"/>
      </a:folHlink>
    </a:clrScheme>
    <a:fontScheme name="Verdana-Verdana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Berli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0000"/>
                <a:lumMod val="11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6000"/>
                <a:shade val="100000"/>
                <a:hueMod val="92000"/>
                <a:satMod val="200000"/>
                <a:lumMod val="128000"/>
              </a:schemeClr>
            </a:gs>
            <a:gs pos="50000">
              <a:schemeClr val="phClr">
                <a:shade val="100000"/>
                <a:hueMod val="100000"/>
                <a:satMod val="110000"/>
                <a:lumMod val="130000"/>
              </a:schemeClr>
            </a:gs>
            <a:gs pos="100000">
              <a:schemeClr val="phClr">
                <a:shade val="78000"/>
                <a:hueMod val="118000"/>
                <a:satMod val="120000"/>
                <a:lumMod val="69000"/>
              </a:schemeClr>
            </a:gs>
          </a:gsLst>
          <a:lin ang="2520000" scaled="0"/>
        </a:gradFill>
      </a:bgFillStyleLst>
    </a:fmtScheme>
  </a:themeElements>
  <a:objectDefaults>
    <a:spDef>
      <a:spPr bwMode="auto"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0">
              <a:solidFill>
                <a:schemeClr val="bg2"/>
              </a:solidFill>
              <a:miter lim="800000"/>
              <a:headEnd/>
              <a:tailEnd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lIns="50800" tIns="46800" rIns="50800" bIns="46800"/>
      <a:lstStyle>
        <a:defPPr algn="ctr">
          <a:lnSpc>
            <a:spcPct val="110000"/>
          </a:lnSpc>
          <a:defRPr sz="2000" dirty="0"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defRPr>
        </a:defPPr>
      </a:lstStyle>
    </a:spDef>
    <a:txDef>
      <a:spPr bwMode="auto">
        <a:noFill/>
        <a:ln>
          <a:noFill/>
        </a:ln>
        <a:effectLst/>
      </a:spPr>
      <a:bodyPr wrap="square" lIns="90000" tIns="90000" rIns="90000" bIns="90000" rtlCol="0" anchor="ctr" anchorCtr="0">
        <a:spAutoFit/>
      </a:bodyPr>
      <a:lstStyle>
        <a:defPPr algn="ctr">
          <a:lnSpc>
            <a:spcPct val="110000"/>
          </a:lnSpc>
          <a:defRPr sz="2400" dirty="0" smtClean="0">
            <a:solidFill>
              <a:schemeClr val="bg2">
                <a:lumMod val="75000"/>
              </a:schemeClr>
            </a:solidFill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slideshow - white.potx" id="{D4009183-12F0-45DE-917A-2CA42A2129D7}" vid="{8EA08996-52BF-488E-869D-C84BA2E3588C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Word Document" ma:contentTypeID="0x01010036128617C6FB84469FCD23976B9B1386005385D26CA8E1224CAF140060D7B1F19F" ma:contentTypeVersion="30" ma:contentTypeDescription="Create a new Word Document." ma:contentTypeScope="" ma:versionID="5c931f187de23f49115c7ed734a368fe">
  <xsd:schema xmlns:xsd="http://www.w3.org/2001/XMLSchema" xmlns:xs="http://www.w3.org/2001/XMLSchema" xmlns:p="http://schemas.microsoft.com/office/2006/metadata/properties" xmlns:ns2="8fb4ddd7-5c9a-4b19-95b9-79d1ff5adc09" xmlns:ns3="cbc9bb36-b2cc-40da-8049-d343969ebcf7" targetNamespace="http://schemas.microsoft.com/office/2006/metadata/properties" ma:root="true" ma:fieldsID="66dc650afe39fb63abac61f4ca7069bf" ns2:_="" ns3:_="">
    <xsd:import namespace="8fb4ddd7-5c9a-4b19-95b9-79d1ff5adc09"/>
    <xsd:import namespace="cbc9bb36-b2cc-40da-8049-d343969ebcf7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2:LastSharedByUser" minOccurs="0"/>
                <xsd:element ref="ns2:LastSharedByTime" minOccurs="0"/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DateTaken" minOccurs="0"/>
                <xsd:element ref="ns3:MediaServiceEventHashCode" minOccurs="0"/>
                <xsd:element ref="ns3:MediaServiceGenerationTime" minOccurs="0"/>
                <xsd:element ref="ns3:MediaServiceAutoKeyPoints" minOccurs="0"/>
                <xsd:element ref="ns3:MediaServiceKeyPoints" minOccurs="0"/>
                <xsd:element ref="ns3:lcf76f155ced4ddcb4097134ff3c332f" minOccurs="0"/>
                <xsd:element ref="ns2:TaxCatchAll" minOccurs="0"/>
                <xsd:element ref="ns3:MediaServiceObjectDetectorVersions" minOccurs="0"/>
                <xsd:element ref="ns3:MediaServiceLocation" minOccurs="0"/>
                <xsd:element ref="ns3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fb4ddd7-5c9a-4b19-95b9-79d1ff5adc09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LastSharedByUser" ma:index="10" nillable="true" ma:displayName="Last Shared By User" ma:description="" ma:internalName="LastSharedByUser" ma:readOnly="true">
      <xsd:simpleType>
        <xsd:restriction base="dms:Note">
          <xsd:maxLength value="255"/>
        </xsd:restriction>
      </xsd:simpleType>
    </xsd:element>
    <xsd:element name="LastSharedByTime" ma:index="11" nillable="true" ma:displayName="Last Shared By Time" ma:description="" ma:internalName="LastSharedByTime" ma:readOnly="true">
      <xsd:simpleType>
        <xsd:restriction base="dms:DateTime"/>
      </xsd:simpleType>
    </xsd:element>
    <xsd:element name="TaxCatchAll" ma:index="23" nillable="true" ma:displayName="Taxonomy Catch All Column" ma:hidden="true" ma:list="{533f792e-a8bb-4099-bdf0-796e268811dc}" ma:internalName="TaxCatchAll" ma:showField="CatchAllData" ma:web="8fb4ddd7-5c9a-4b19-95b9-79d1ff5adc0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bc9bb36-b2cc-40da-8049-d343969ebcf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2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3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AutoTags" ma:index="14" nillable="true" ma:displayName="MediaServiceAutoTags" ma:internalName="MediaServiceAutoTags" ma:readOnly="true">
      <xsd:simpleType>
        <xsd:restriction base="dms:Text"/>
      </xsd:simpleType>
    </xsd:element>
    <xsd:element name="MediaServiceOCR" ma:index="15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6aef40c5-bb83-43fc-baaa-3b2af35b8165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Location" ma:index="25" nillable="true" ma:displayName="Location" ma:indexed="true" ma:internalName="MediaServiceLocation" ma:readOnly="true">
      <xsd:simpleType>
        <xsd:restriction base="dms:Text"/>
      </xsd:simpleType>
    </xsd:element>
    <xsd:element name="MediaServiceSearchProperties" ma:index="26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cbc9bb36-b2cc-40da-8049-d343969ebcf7">
      <Terms xmlns="http://schemas.microsoft.com/office/infopath/2007/PartnerControls"/>
    </lcf76f155ced4ddcb4097134ff3c332f>
    <TaxCatchAll xmlns="8fb4ddd7-5c9a-4b19-95b9-79d1ff5adc09" xsi:nil="true"/>
  </documentManagement>
</p:properties>
</file>

<file path=customXml/itemProps1.xml><?xml version="1.0" encoding="utf-8"?>
<ds:datastoreItem xmlns:ds="http://schemas.openxmlformats.org/officeDocument/2006/customXml" ds:itemID="{462B2891-7952-44B4-A064-80F61BE3640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fb4ddd7-5c9a-4b19-95b9-79d1ff5adc09"/>
    <ds:schemaRef ds:uri="cbc9bb36-b2cc-40da-8049-d343969ebcf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22353B3E-6071-4424-8295-C8F48416BBF8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FBD679B8-F95C-44B0-AB85-E47CCD10EBE9}">
  <ds:schemaRefs>
    <ds:schemaRef ds:uri="http://schemas.openxmlformats.org/package/2006/metadata/core-properties"/>
    <ds:schemaRef ds:uri="http://purl.org/dc/dcmitype/"/>
    <ds:schemaRef ds:uri="cbc9bb36-b2cc-40da-8049-d343969ebcf7"/>
    <ds:schemaRef ds:uri="http://purl.org/dc/elements/1.1/"/>
    <ds:schemaRef ds:uri="8fb4ddd7-5c9a-4b19-95b9-79d1ff5adc09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www.w3.org/XML/1998/namespace"/>
    <ds:schemaRef ds:uri="http://purl.org/dc/terms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slideshow - white</Template>
  <TotalTime>1252</TotalTime>
  <Words>415</Words>
  <Application>Microsoft Office PowerPoint</Application>
  <PresentationFormat>Widescreen</PresentationFormat>
  <Paragraphs>60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0" baseType="lpstr">
      <vt:lpstr>Arial</vt:lpstr>
      <vt:lpstr>Calibri</vt:lpstr>
      <vt:lpstr>Verdana</vt:lpstr>
      <vt:lpstr>Berlin</vt:lpstr>
      <vt:lpstr>Addressing the digital divide: Tonga case study</vt:lpstr>
      <vt:lpstr>Tongan market: key facts</vt:lpstr>
      <vt:lpstr>Population has declined by 5.5% since 2011</vt:lpstr>
      <vt:lpstr>Stagnant fixed broadband and mobile subscriptions with declining fixed telephony</vt:lpstr>
      <vt:lpstr>Assessing broadband affordability: does entry-level pricing encourage usage?</vt:lpstr>
      <vt:lpstr>Fixed broadband: least expensive plans</vt:lpstr>
      <vt:lpstr>Starlink is rapidly capturing market share from local service providers and appears to be reducing their ARPUs.  However the service is unaffordable for many.</vt:lpstr>
      <vt:lpstr>Hardware costs: major barrier for Starlink uptake</vt:lpstr>
      <vt:lpstr>Starlink prices vary by market</vt:lpstr>
      <vt:lpstr>Mobile data: least expensive plans</vt:lpstr>
      <vt:lpstr>87% of Tongan survey respondents want to use more mobile data but it is too expensive</vt:lpstr>
      <vt:lpstr>52% of respondents see cost as a constraint for increasing home usage</vt:lpstr>
      <vt:lpstr>  Broadband affordability must be addressed to promote digital participation in Tonga.   Affordable entry-level pricing does not necessarily improve digital inclusion.  </vt:lpstr>
      <vt:lpstr>Questions for operators</vt:lpstr>
      <vt:lpstr>Suggestions for Government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Noelle Jones</dc:creator>
  <cp:lastModifiedBy>Fionna Clark</cp:lastModifiedBy>
  <cp:revision>9</cp:revision>
  <dcterms:created xsi:type="dcterms:W3CDTF">2026-01-05T22:04:03Z</dcterms:created>
  <dcterms:modified xsi:type="dcterms:W3CDTF">2026-01-19T20:52:32Z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0x01010036128617C6FB84469FCD23976B9B1386005385D26CA8E1224CAF140060D7B1F19F</vt:lpwstr>
  </property>
  <property fmtid="{D5CDD505-2E9C-101B-9397-08002B2CF9AE}" pid="3" name="TemplateUrl">
    <vt:lpwstr/>
  </property>
  <property fmtid="{D5CDD505-2E9C-101B-9397-08002B2CF9AE}" pid="4" name="MediaServiceImageTags">
    <vt:lpwstr/>
  </property>
  <property fmtid="{D5CDD505-2E9C-101B-9397-08002B2CF9AE}" pid="5" name="_SourceUrl">
    <vt:lpwstr/>
  </property>
</Properties>
</file>