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4"/>
  </p:sldMasterIdLst>
  <p:notesMasterIdLst>
    <p:notesMasterId r:id="rId21"/>
  </p:notesMasterIdLst>
  <p:sldIdLst>
    <p:sldId id="256" r:id="rId5"/>
    <p:sldId id="302" r:id="rId6"/>
    <p:sldId id="333" r:id="rId7"/>
    <p:sldId id="335" r:id="rId8"/>
    <p:sldId id="328" r:id="rId9"/>
    <p:sldId id="309" r:id="rId10"/>
    <p:sldId id="334" r:id="rId11"/>
    <p:sldId id="332" r:id="rId12"/>
    <p:sldId id="331" r:id="rId13"/>
    <p:sldId id="311" r:id="rId14"/>
    <p:sldId id="314" r:id="rId15"/>
    <p:sldId id="323" r:id="rId16"/>
    <p:sldId id="338" r:id="rId17"/>
    <p:sldId id="321" r:id="rId18"/>
    <p:sldId id="337" r:id="rId19"/>
    <p:sldId id="28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9B600E-BB21-BDDB-23CB-0D9E8F1D429B}" name="Noelle Jones" initials="NJ" userId="S::n.jones@strategies.nzl.com::d4f0510a-11cd-48ba-af64-b2cd56e3575f" providerId="AD"/>
  <p188:author id="{6DEAF128-9854-EE3B-25EF-F89C19749D59}" name="Suella Hansen" initials="SH" userId="S::s.hansen@strategies.nzl.com::886fc70f-d114-40dc-b8f9-55cdba68370a" providerId="AD"/>
  <p188:author id="{A1025589-A7EB-172B-135A-E2B36E5CD5A2}" name="Network Strategies" initials="NSL" userId="Network Strategies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elle Jones" initials="NJ" lastIdx="1" clrIdx="0">
    <p:extLst>
      <p:ext uri="{19B8F6BF-5375-455C-9EA6-DF929625EA0E}">
        <p15:presenceInfo xmlns:p15="http://schemas.microsoft.com/office/powerpoint/2012/main" userId="e521d48e165d46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9C"/>
    <a:srgbClr val="1F8094"/>
    <a:srgbClr val="FFD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36474-4F2A-4BB1-9B1F-0314C63CBD7C}" type="datetimeFigureOut">
              <a:rPr lang="en-AU" smtClean="0"/>
              <a:t>19/01/2026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02D601-6B42-498C-8041-EC655A7B3333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785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gi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509144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8C69-6108-4CB6-A3D9-C42504E9E378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8061" y="494051"/>
            <a:ext cx="3374705" cy="11694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83B6-FF9E-4469-A08C-21ADCF6D69D2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83B6-FF9E-4469-A08C-21ADCF6D69D2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70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6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751966" cy="41282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412821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9792-4298-46C6-8429-21FFD06E02C1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569479" cy="412821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41282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CD4F-3A19-4249-A3A1-75F5DCABC83B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757490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CA32F-FC16-41BF-8C92-9DFB4355F476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lnSpc>
                <a:spcPct val="11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C33AB-DB45-452E-9336-D3544B105B1C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25B29-EE04-4DF6-A600-5AD0666A534F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3415119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550981" y="6072667"/>
            <a:ext cx="2743200" cy="365125"/>
          </a:xfrm>
        </p:spPr>
        <p:txBody>
          <a:bodyPr/>
          <a:lstStyle/>
          <a:p>
            <a:fld id="{F369F6C6-95F0-4799-9148-DC017E1A4E14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0321" y="6072668"/>
            <a:ext cx="68706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4"/>
            <a:ext cx="3049705" cy="159132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3"/>
            <a:ext cx="3067297" cy="159132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59132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BFAF-C9B2-4846-87CE-10976014A138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128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8C4AE-E7AF-4CC8-807A-D69B867D4031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20252-EAE0-4277-8C90-56B365543969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7974" y="609597"/>
            <a:ext cx="8782351" cy="569171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B9A44BE-291C-40DD-8A59-E9E79D27F3DC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7973" y="5936189"/>
            <a:ext cx="6039153" cy="3651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-175400" y="5710026"/>
            <a:ext cx="1334295" cy="3901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EFE66-7DF4-4C55-8E0E-7495578AAD78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2"/>
            <a:ext cx="4698358" cy="41282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41282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8AFA5-F42C-43E6-9DE4-3C2B1F639296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3435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3435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CC5F-4A93-4A48-8FFF-0683E791895E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558495"/>
            <a:ext cx="10462437" cy="1397028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754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74621"/>
            <a:ext cx="10454185" cy="1364775"/>
          </a:xfrm>
          <a:prstGeom prst="rect">
            <a:avLst/>
          </a:prstGeom>
        </p:spPr>
      </p:pic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41A3-FECE-4E1A-83DE-C95719B1CE75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84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- 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N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757490" cy="3592750"/>
          </a:xfrm>
        </p:spPr>
        <p:txBody>
          <a:bodyPr anchor="ctr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D16A-6D08-4E86-886A-73B4A71653A8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0021992B-AF0C-4724-AEDB-5AAF3D1EDE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6" y="4575646"/>
            <a:ext cx="10461600" cy="136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68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rgbClr val="FFD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973E8-7A9D-433A-9C5A-F0BE2C571633}" type="datetime1">
              <a:rPr lang="en-US" smtClean="0"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2"/>
            <a:ext cx="9613861" cy="376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6099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BA96CEF-5BD6-49F7-8D3D-FDB2F843C1C7}" type="datetime1">
              <a:rPr lang="en-US" smtClean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6099964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613249" y="6099961"/>
            <a:ext cx="1334295" cy="390145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0" r:id="rId6"/>
    <p:sldLayoutId id="2147483671" r:id="rId7"/>
    <p:sldLayoutId id="2147483672" r:id="rId8"/>
    <p:sldLayoutId id="2147483654" r:id="rId9"/>
    <p:sldLayoutId id="2147483655" r:id="rId10"/>
    <p:sldLayoutId id="2147483669" r:id="rId11"/>
    <p:sldLayoutId id="2147483656" r:id="rId12"/>
    <p:sldLayoutId id="2147483657" r:id="rId13"/>
    <p:sldLayoutId id="2147483660" r:id="rId14"/>
    <p:sldLayoutId id="2147483661" r:id="rId15"/>
    <p:sldLayoutId id="2147483666" r:id="rId16"/>
    <p:sldLayoutId id="2147483663" r:id="rId17"/>
    <p:sldLayoutId id="2147483667" r:id="rId18"/>
    <p:sldLayoutId id="2147483668" r:id="rId19"/>
    <p:sldLayoutId id="2147483658" r:id="rId20"/>
    <p:sldLayoutId id="2147483659" r:id="rId21"/>
  </p:sldLayoutIdLst>
  <p:hf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2">
              <a:lumMod val="7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AU" sz="4000" dirty="0"/>
              <a:t>Addressing the digital divide: Tonga case study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781979"/>
            <a:ext cx="8144134" cy="1509144"/>
          </a:xfrm>
        </p:spPr>
        <p:txBody>
          <a:bodyPr>
            <a:normAutofit/>
          </a:bodyPr>
          <a:lstStyle/>
          <a:p>
            <a:r>
              <a:rPr lang="en-AU" dirty="0"/>
              <a:t>Suella Hansen</a:t>
            </a:r>
          </a:p>
          <a:p>
            <a:r>
              <a:rPr lang="en-AU" dirty="0"/>
              <a:t>PTC panel</a:t>
            </a:r>
            <a:br>
              <a:rPr lang="en-AU" dirty="0"/>
            </a:br>
            <a:r>
              <a:rPr lang="en-AU" dirty="0"/>
              <a:t>19 January 2026</a:t>
            </a:r>
          </a:p>
        </p:txBody>
      </p:sp>
    </p:spTree>
    <p:extLst>
      <p:ext uri="{BB962C8B-B14F-4D97-AF65-F5344CB8AC3E}">
        <p14:creationId xmlns:p14="http://schemas.microsoft.com/office/powerpoint/2010/main" val="2183145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0DC8F-BD05-4C60-63D8-B44034FE5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 anchor="ctr">
            <a:normAutofit/>
          </a:bodyPr>
          <a:lstStyle/>
          <a:p>
            <a:r>
              <a:rPr lang="en-AU" dirty="0"/>
              <a:t>Mobile data: least expensive plans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B717C9-723D-C889-07B1-3A2E2866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455" y="753227"/>
            <a:ext cx="1154151" cy="109078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D5B86D-F466-EAE5-8A69-04E8D138C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843" y="2167531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26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EE94F-42A4-33F9-0FDF-FFCE71A4F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87% of Tongan survey respondents want to use more mobile data but it is too expensive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B41EAF-70D4-0091-F541-A054CA67A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7E09A0-C709-2913-25DC-3C6C9BA4F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321" y="2141892"/>
            <a:ext cx="9857232" cy="45643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2B251B-9F58-B5DA-096C-31765ACCDA78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n=405</a:t>
            </a:r>
          </a:p>
        </p:txBody>
      </p:sp>
    </p:spTree>
    <p:extLst>
      <p:ext uri="{BB962C8B-B14F-4D97-AF65-F5344CB8AC3E}">
        <p14:creationId xmlns:p14="http://schemas.microsoft.com/office/powerpoint/2010/main" val="1869222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F7CF3-5AEC-1FC7-B5BE-428F7C4C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52% of respondents </a:t>
            </a:r>
            <a:r>
              <a:rPr lang="en-US" dirty="0"/>
              <a:t>see cost as a constraint for increasing home usage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39ED4B-FDEB-73E5-7BB3-3D14175E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E2C1E8-D6CB-8E0C-446E-BDC850DE0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66" y="2310967"/>
            <a:ext cx="9500616" cy="43875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3A4E0B-812C-F6E2-7199-37E9202B9F25}"/>
              </a:ext>
            </a:extLst>
          </p:cNvPr>
          <p:cNvSpPr txBox="1"/>
          <p:nvPr/>
        </p:nvSpPr>
        <p:spPr bwMode="auto">
          <a:xfrm>
            <a:off x="197224" y="6415209"/>
            <a:ext cx="1335741" cy="4274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16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n=154</a:t>
            </a:r>
          </a:p>
        </p:txBody>
      </p:sp>
    </p:spTree>
    <p:extLst>
      <p:ext uri="{BB962C8B-B14F-4D97-AF65-F5344CB8AC3E}">
        <p14:creationId xmlns:p14="http://schemas.microsoft.com/office/powerpoint/2010/main" val="3813201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117B7-7463-6667-D845-921498212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621099"/>
            <a:ext cx="9757490" cy="359275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Broadband affordability must be addressed to promote digital participation in Tonga.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Affordable entry-level pricing does not necessarily improve digital inclusion.</a:t>
            </a:r>
            <a:br>
              <a:rPr lang="en-US" dirty="0"/>
            </a:br>
            <a:br>
              <a:rPr lang="en-US" dirty="0"/>
            </a:br>
            <a:endParaRPr lang="en-NZ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F82D4B-E974-759C-8C0C-E321C269A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9096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820A8-5D99-0A19-4309-8D79450D8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Questions for operators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C207B-C4C4-2230-C583-D965EE77A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D7260-088A-C577-CEED-9D2FE90B843E}"/>
              </a:ext>
            </a:extLst>
          </p:cNvPr>
          <p:cNvSpPr txBox="1"/>
          <p:nvPr/>
        </p:nvSpPr>
        <p:spPr bwMode="auto">
          <a:xfrm>
            <a:off x="857096" y="2336872"/>
            <a:ext cx="5331600" cy="9565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Could pricing strategies be more responsive?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5ECFC7-87A9-2319-7ADD-BB0526069B01}"/>
              </a:ext>
            </a:extLst>
          </p:cNvPr>
          <p:cNvSpPr txBox="1"/>
          <p:nvPr/>
        </p:nvSpPr>
        <p:spPr bwMode="auto">
          <a:xfrm>
            <a:off x="3295496" y="3609995"/>
            <a:ext cx="5331600" cy="9565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it feasible to improve coverage and quality of service?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B29F12-4F9F-93BF-328B-17CBDF84B23C}"/>
              </a:ext>
            </a:extLst>
          </p:cNvPr>
          <p:cNvSpPr txBox="1"/>
          <p:nvPr/>
        </p:nvSpPr>
        <p:spPr bwMode="auto">
          <a:xfrm>
            <a:off x="4797725" y="4883118"/>
            <a:ext cx="5332828" cy="956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Are there opportunities for cost savings / efficiencies?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407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1E00-CB51-9F38-72D6-7F562AEEE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04D5C-762C-B264-0457-F4CCD7872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Suggestions for Government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BE300-3233-4677-B771-F262D5C61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AU" dirty="0"/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5DA80-B541-54FD-ABED-9F7EEC89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61F7E-BAC5-4B88-F059-CA2551594330}"/>
              </a:ext>
            </a:extLst>
          </p:cNvPr>
          <p:cNvSpPr txBox="1"/>
          <p:nvPr/>
        </p:nvSpPr>
        <p:spPr bwMode="auto">
          <a:xfrm>
            <a:off x="680321" y="2336872"/>
            <a:ext cx="4957200" cy="9565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Boost resources for market monitoring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CAD56-2EC6-B98F-9053-F2069E87EFD7}"/>
              </a:ext>
            </a:extLst>
          </p:cNvPr>
          <p:cNvSpPr txBox="1"/>
          <p:nvPr/>
        </p:nvSpPr>
        <p:spPr bwMode="auto">
          <a:xfrm>
            <a:off x="2747513" y="3643192"/>
            <a:ext cx="4957200" cy="9565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 implementing universal service regime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FBBBF3-68BE-FD4D-F8B8-2ABE429EB80F}"/>
              </a:ext>
            </a:extLst>
          </p:cNvPr>
          <p:cNvSpPr txBox="1"/>
          <p:nvPr/>
        </p:nvSpPr>
        <p:spPr bwMode="auto">
          <a:xfrm>
            <a:off x="5336602" y="5023835"/>
            <a:ext cx="4957580" cy="9565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0000" tIns="90000" rIns="90000" bIns="9000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Introduce a quality of service framework</a:t>
            </a:r>
            <a:endParaRPr lang="en-NZ" sz="2400" dirty="0">
              <a:solidFill>
                <a:schemeClr val="bg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94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39750" y="5876926"/>
            <a:ext cx="5256213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20000"/>
              </a:spcBef>
            </a:pPr>
            <a:r>
              <a:rPr lang="en-AU" altLang="en-US" sz="1400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www.nslconsulting.co</a:t>
            </a:r>
          </a:p>
          <a:p>
            <a:pPr>
              <a:spcBef>
                <a:spcPct val="20000"/>
              </a:spcBef>
            </a:pPr>
            <a:r>
              <a:rPr lang="en-AU" altLang="en-US" sz="1400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Auckland • London • Melbourne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167855" y="2776415"/>
            <a:ext cx="7090241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eaLnBrk="0" hangingPunct="0">
              <a:spcBef>
                <a:spcPct val="0"/>
              </a:spcBef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287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AU" altLang="en-US" b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Contact:</a:t>
            </a: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Suella Hansen</a:t>
            </a:r>
          </a:p>
          <a:p>
            <a:pPr eaLnBrk="1" hangingPunct="1">
              <a:spcBef>
                <a:spcPct val="50000"/>
              </a:spcBef>
            </a:pP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	WhatsApp: +6421311477</a:t>
            </a:r>
          </a:p>
          <a:p>
            <a:pPr eaLnBrk="1" hangingPunct="1">
              <a:spcBef>
                <a:spcPct val="50000"/>
              </a:spcBef>
            </a:pPr>
            <a:r>
              <a:rPr lang="en-AU" altLang="en-US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</a:rPr>
              <a:t>		s.hansen@strategies.nzl.com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20482" y="5665821"/>
            <a:ext cx="165100" cy="991064"/>
            <a:chOff x="320482" y="5665821"/>
            <a:chExt cx="165100" cy="991064"/>
          </a:xfrm>
        </p:grpSpPr>
        <p:sp>
          <p:nvSpPr>
            <p:cNvPr id="2" name="Rectangle 1"/>
            <p:cNvSpPr/>
            <p:nvPr/>
          </p:nvSpPr>
          <p:spPr bwMode="auto">
            <a:xfrm>
              <a:off x="320482" y="5665821"/>
              <a:ext cx="165100" cy="1671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20482" y="6489729"/>
              <a:ext cx="165100" cy="1671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20482" y="5865606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20482" y="6075169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320482" y="6280461"/>
              <a:ext cx="165100" cy="16715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</p:spPr>
          <p:txBody>
            <a:bodyPr lIns="50800" tIns="46800" rIns="50800" bIns="46800" rtlCol="0" anchor="ctr"/>
            <a:lstStyle/>
            <a:p>
              <a:pPr algn="ctr">
                <a:lnSpc>
                  <a:spcPct val="110000"/>
                </a:lnSpc>
              </a:pPr>
              <a:endParaRPr lang="en-AU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67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9ECE-CA31-872E-95C1-22F192EAE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Tongan market: key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8B431-3726-6EFD-7771-F922FC247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343" y="2350748"/>
            <a:ext cx="9613861" cy="3853087"/>
          </a:xfrm>
        </p:spPr>
        <p:txBody>
          <a:bodyPr/>
          <a:lstStyle/>
          <a:p>
            <a:r>
              <a:rPr lang="en-AU" dirty="0"/>
              <a:t>Gross National Income(GNI) per capita: USD8,800 (2024)</a:t>
            </a:r>
          </a:p>
          <a:p>
            <a:r>
              <a:rPr lang="en-AU" dirty="0"/>
              <a:t>Gross National Disposable Income (GNDI) per capita: USD15,000</a:t>
            </a:r>
          </a:p>
          <a:p>
            <a:pPr lvl="1"/>
            <a:r>
              <a:rPr lang="en-AU" dirty="0"/>
              <a:t>Remittances: 31% of household income</a:t>
            </a:r>
          </a:p>
          <a:p>
            <a:r>
              <a:rPr lang="en-AU" dirty="0"/>
              <a:t>Labor force: 45% of population aged 15+ years (2023)</a:t>
            </a:r>
          </a:p>
          <a:p>
            <a:pPr lvl="1"/>
            <a:r>
              <a:rPr lang="en-AU" dirty="0"/>
              <a:t>unemployment rate: 2.2%</a:t>
            </a:r>
          </a:p>
          <a:p>
            <a:pPr lvl="1"/>
            <a:r>
              <a:rPr lang="en-AU" dirty="0"/>
              <a:t>‘informal employment’: 53% of employed Tongans</a:t>
            </a:r>
          </a:p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01E00-5978-7A57-EC20-C38DC0370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9C5E8-5D9E-0A2B-D631-425654971D6A}"/>
              </a:ext>
            </a:extLst>
          </p:cNvPr>
          <p:cNvSpPr txBox="1"/>
          <p:nvPr/>
        </p:nvSpPr>
        <p:spPr bwMode="auto">
          <a:xfrm>
            <a:off x="377100" y="6203835"/>
            <a:ext cx="6750864" cy="4888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000" tIns="90000" rIns="90000" bIns="90000" rtlCol="0" anchor="ctr" anchorCtr="0">
            <a:spAutoFit/>
          </a:bodyPr>
          <a:lstStyle/>
          <a:p>
            <a:pPr>
              <a:lnSpc>
                <a:spcPct val="110000"/>
              </a:lnSpc>
            </a:pPr>
            <a:r>
              <a:rPr lang="en-AU" sz="2000" i="1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Sources: Tonga Statistics Department, World Bank</a:t>
            </a:r>
          </a:p>
        </p:txBody>
      </p:sp>
    </p:spTree>
    <p:extLst>
      <p:ext uri="{BB962C8B-B14F-4D97-AF65-F5344CB8AC3E}">
        <p14:creationId xmlns:p14="http://schemas.microsoft.com/office/powerpoint/2010/main" val="3101249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7827C-2424-6A48-D825-F2B24DB5A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 anchor="ctr">
            <a:normAutofit/>
          </a:bodyPr>
          <a:lstStyle/>
          <a:p>
            <a:r>
              <a:rPr lang="en-US" dirty="0"/>
              <a:t>Population has declined by 5.5% since 2011</a:t>
            </a:r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17D99-2A85-B881-2A66-360CCCB9F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455" y="753227"/>
            <a:ext cx="1154151" cy="109078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2FE858-3DC9-4FC9-EB01-1FECE1A9F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843" y="2214916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84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9EC013-A1DE-9C93-7518-123C10623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 anchor="ctr">
            <a:normAutofit fontScale="90000"/>
          </a:bodyPr>
          <a:lstStyle/>
          <a:p>
            <a:r>
              <a:rPr lang="en-AU" dirty="0"/>
              <a:t>Stagnant fixed broadband and mobile subscriptions with declining fixed telephony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877C1-0725-22AC-CC97-7623A52A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455" y="753227"/>
            <a:ext cx="1154151" cy="109078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DC0BE8-D848-59A9-6A1F-4C4B54B47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106" y="2156228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53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7A2F-2F94-C7E0-A9BD-8A9D8C37A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Assessing broadband affordability: does entry-level pricing encourage usage?</a:t>
            </a:r>
            <a:endParaRPr lang="en-NZ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3E54CE7-70D9-E7A8-D6B7-DFD98BBD97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1228" y="2283241"/>
            <a:ext cx="9329058" cy="2029948"/>
          </a:xfrm>
          <a:solidFill>
            <a:schemeClr val="accent3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52000" anchor="ctr"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Broadband Commission target: </a:t>
            </a:r>
          </a:p>
          <a:p>
            <a:pPr marL="358775" indent="-358775"/>
            <a:r>
              <a:rPr lang="en-US" dirty="0"/>
              <a:t>Broadband entry prices to be less than 2% of monthly GNI per capita by 2025</a:t>
            </a:r>
          </a:p>
          <a:p>
            <a:pPr marL="358775" indent="-358775"/>
            <a:r>
              <a:rPr lang="en-US" dirty="0"/>
              <a:t>In Tonga GNI per capita USD15; GNDI per capita USD25</a:t>
            </a:r>
            <a:endParaRPr lang="en-NZ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81C486-2790-CC40-5B1D-AAFADA041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0342" y="4762264"/>
            <a:ext cx="9329058" cy="1725148"/>
          </a:xfr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52000" anchor="ctr"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Monthly data consumption metrics for entry service:</a:t>
            </a:r>
          </a:p>
          <a:p>
            <a:pPr lvl="1"/>
            <a:r>
              <a:rPr lang="en-US" sz="2200" dirty="0"/>
              <a:t>5GB fixed line broadband</a:t>
            </a:r>
          </a:p>
          <a:p>
            <a:pPr lvl="1"/>
            <a:r>
              <a:rPr lang="en-US" sz="2200" dirty="0"/>
              <a:t>2GB mobile</a:t>
            </a:r>
            <a:endParaRPr lang="en-NZ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56A59F-7806-51F2-E722-F2C3E0394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4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AEAAA-C5DE-9EBD-3199-1A38706A9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 anchor="ctr">
            <a:normAutofit/>
          </a:bodyPr>
          <a:lstStyle/>
          <a:p>
            <a:r>
              <a:rPr lang="en-AU" dirty="0"/>
              <a:t>Fixed broadband: least expensive plans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83C953-06FD-21F7-CBF6-3C8F47580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9455" y="753227"/>
            <a:ext cx="1154151" cy="109078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D22F896-40B5-4ADD-8801-0D06FADFA095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7543A-6ACD-2E94-2215-426CC8D9C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843" y="2216147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38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19C2-E2DD-5162-C957-5AA254856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Starlink is rapidly capturing market share from local service providers and appears to be reducing their ARPUs.</a:t>
            </a:r>
            <a:br>
              <a:rPr lang="en-NZ" dirty="0"/>
            </a:br>
            <a:br>
              <a:rPr lang="en-NZ" dirty="0"/>
            </a:br>
            <a:r>
              <a:rPr lang="en-NZ" dirty="0"/>
              <a:t>However the service is unaffordable for many.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DC4854-992F-E01F-5B4F-B7D02D9FE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6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7C64C-CE06-0B5C-B7F0-BE9102AA4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Hardware costs: major barrier for Starlink uptake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1C8B5-6570-9438-C624-6E092D5D4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Pre-December 2025: Charge for terminal was USD615 </a:t>
            </a:r>
          </a:p>
          <a:p>
            <a:r>
              <a:rPr lang="en-US" dirty="0"/>
              <a:t>In December 2025 new connections for Tongan users offered with no upfront hardware cost </a:t>
            </a:r>
          </a:p>
          <a:p>
            <a:r>
              <a:rPr lang="en-US" dirty="0"/>
              <a:t>Additional cost may be incurred to purchase mount for locations subject to high winds or requiring clearance from obstructions.</a:t>
            </a:r>
            <a:endParaRPr lang="en-N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603CC-FBA2-9EE9-A0CD-B3FDEBFF5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71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AC5A3-C29C-A94F-F4CC-48D42BD2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Starlink prices vary by market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44B12-E1AA-416F-DD9C-FEECE6882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FE4AA-83F3-1178-631E-C71D80831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321" y="2274047"/>
            <a:ext cx="8052816" cy="438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6963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Custom 1">
      <a:dk1>
        <a:srgbClr val="000000"/>
      </a:dk1>
      <a:lt1>
        <a:sysClr val="window" lastClr="FFFFFF"/>
      </a:lt1>
      <a:dk2>
        <a:srgbClr val="004A9C"/>
      </a:dk2>
      <a:lt2>
        <a:srgbClr val="E7E6E6"/>
      </a:lt2>
      <a:accent1>
        <a:srgbClr val="39CDE7"/>
      </a:accent1>
      <a:accent2>
        <a:srgbClr val="60DE72"/>
      </a:accent2>
      <a:accent3>
        <a:srgbClr val="FFD93D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Verdana-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0">
              <a:solidFill>
                <a:schemeClr val="bg2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lIns="50800" tIns="46800" rIns="50800" bIns="46800"/>
      <a:lstStyle>
        <a:defPPr algn="ctr">
          <a:lnSpc>
            <a:spcPct val="110000"/>
          </a:lnSpc>
          <a:defRPr sz="2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spDef>
    <a:txDef>
      <a:spPr bwMode="auto">
        <a:noFill/>
        <a:ln>
          <a:noFill/>
        </a:ln>
        <a:effectLst/>
      </a:spPr>
      <a:bodyPr wrap="square" lIns="90000" tIns="90000" rIns="90000" bIns="90000" rtlCol="0" anchor="ctr" anchorCtr="0">
        <a:spAutoFit/>
      </a:bodyPr>
      <a:lstStyle>
        <a:defPPr algn="ctr">
          <a:lnSpc>
            <a:spcPct val="110000"/>
          </a:lnSpc>
          <a:defRPr sz="2400" dirty="0" smtClean="0">
            <a:solidFill>
              <a:schemeClr val="bg2">
                <a:lumMod val="75000"/>
              </a:schemeClr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lideshow - white.potx" id="{D4009183-12F0-45DE-917A-2CA42A2129D7}" vid="{8EA08996-52BF-488E-869D-C84BA2E358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36128617C6FB84469FCD23976B9B1386005385D26CA8E1224CAF140060D7B1F19F" ma:contentTypeVersion="30" ma:contentTypeDescription="Create a new Word Document." ma:contentTypeScope="" ma:versionID="5c931f187de23f49115c7ed734a368fe">
  <xsd:schema xmlns:xsd="http://www.w3.org/2001/XMLSchema" xmlns:xs="http://www.w3.org/2001/XMLSchema" xmlns:p="http://schemas.microsoft.com/office/2006/metadata/properties" xmlns:ns2="8fb4ddd7-5c9a-4b19-95b9-79d1ff5adc09" xmlns:ns3="cbc9bb36-b2cc-40da-8049-d343969ebcf7" targetNamespace="http://schemas.microsoft.com/office/2006/metadata/properties" ma:root="true" ma:fieldsID="66dc650afe39fb63abac61f4ca7069bf" ns2:_="" ns3:_="">
    <xsd:import namespace="8fb4ddd7-5c9a-4b19-95b9-79d1ff5adc09"/>
    <xsd:import namespace="cbc9bb36-b2cc-40da-8049-d343969ebcf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4ddd7-5c9a-4b19-95b9-79d1ff5adc0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3" nillable="true" ma:displayName="Taxonomy Catch All Column" ma:hidden="true" ma:list="{533f792e-a8bb-4099-bdf0-796e268811dc}" ma:internalName="TaxCatchAll" ma:showField="CatchAllData" ma:web="8fb4ddd7-5c9a-4b19-95b9-79d1ff5adc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c9bb36-b2cc-40da-8049-d343969ebc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aef40c5-bb83-43fc-baaa-3b2af35b81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c9bb36-b2cc-40da-8049-d343969ebcf7">
      <Terms xmlns="http://schemas.microsoft.com/office/infopath/2007/PartnerControls"/>
    </lcf76f155ced4ddcb4097134ff3c332f>
    <TaxCatchAll xmlns="8fb4ddd7-5c9a-4b19-95b9-79d1ff5adc09" xsi:nil="true"/>
  </documentManagement>
</p:properties>
</file>

<file path=customXml/itemProps1.xml><?xml version="1.0" encoding="utf-8"?>
<ds:datastoreItem xmlns:ds="http://schemas.openxmlformats.org/officeDocument/2006/customXml" ds:itemID="{462B2891-7952-44B4-A064-80F61BE364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b4ddd7-5c9a-4b19-95b9-79d1ff5adc09"/>
    <ds:schemaRef ds:uri="cbc9bb36-b2cc-40da-8049-d343969ebc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353B3E-6071-4424-8295-C8F48416BB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D679B8-F95C-44B0-AB85-E47CCD10EBE9}">
  <ds:schemaRefs>
    <ds:schemaRef ds:uri="http://schemas.openxmlformats.org/package/2006/metadata/core-properties"/>
    <ds:schemaRef ds:uri="http://purl.org/dc/dcmitype/"/>
    <ds:schemaRef ds:uri="cbc9bb36-b2cc-40da-8049-d343969ebcf7"/>
    <ds:schemaRef ds:uri="http://purl.org/dc/elements/1.1/"/>
    <ds:schemaRef ds:uri="8fb4ddd7-5c9a-4b19-95b9-79d1ff5adc09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slideshow - white</Template>
  <TotalTime>1252</TotalTime>
  <Words>415</Words>
  <Application>Microsoft Office PowerPoint</Application>
  <PresentationFormat>Widescreen</PresentationFormat>
  <Paragraphs>60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Verdana</vt:lpstr>
      <vt:lpstr>Berlin</vt:lpstr>
      <vt:lpstr>Addressing the digital divide: Tonga case study</vt:lpstr>
      <vt:lpstr>Tongan market: key facts</vt:lpstr>
      <vt:lpstr>Population has declined by 5.5% since 2011</vt:lpstr>
      <vt:lpstr>Stagnant fixed broadband and mobile subscriptions with declining fixed telephony</vt:lpstr>
      <vt:lpstr>Assessing broadband affordability: does entry-level pricing encourage usage?</vt:lpstr>
      <vt:lpstr>Fixed broadband: least expensive plans</vt:lpstr>
      <vt:lpstr>Starlink is rapidly capturing market share from local service providers and appears to be reducing their ARPUs.  However the service is unaffordable for many.</vt:lpstr>
      <vt:lpstr>Hardware costs: major barrier for Starlink uptake</vt:lpstr>
      <vt:lpstr>Starlink prices vary by market</vt:lpstr>
      <vt:lpstr>Mobile data: least expensive plans</vt:lpstr>
      <vt:lpstr>87% of Tongan survey respondents want to use more mobile data but it is too expensive</vt:lpstr>
      <vt:lpstr>52% of respondents see cost as a constraint for increasing home usage</vt:lpstr>
      <vt:lpstr>  Broadband affordability must be addressed to promote digital participation in Tonga.   Affordable entry-level pricing does not necessarily improve digital inclusion.  </vt:lpstr>
      <vt:lpstr>Questions for operators</vt:lpstr>
      <vt:lpstr>Suggestions for Government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Noelle Jones</dc:creator>
  <cp:lastModifiedBy>Fionna Clark</cp:lastModifiedBy>
  <cp:revision>9</cp:revision>
  <dcterms:created xsi:type="dcterms:W3CDTF">2026-01-05T22:04:03Z</dcterms:created>
  <dcterms:modified xsi:type="dcterms:W3CDTF">2026-01-19T20:52:32Z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0x01010036128617C6FB84469FCD23976B9B1386005385D26CA8E1224CAF140060D7B1F19F</vt:lpwstr>
  </property>
  <property fmtid="{D5CDD505-2E9C-101B-9397-08002B2CF9AE}" pid="3" name="TemplateUrl">
    <vt:lpwstr/>
  </property>
  <property fmtid="{D5CDD505-2E9C-101B-9397-08002B2CF9AE}" pid="4" name="MediaServiceImageTags">
    <vt:lpwstr/>
  </property>
  <property fmtid="{D5CDD505-2E9C-101B-9397-08002B2CF9AE}" pid="5" name="_SourceUrl">
    <vt:lpwstr/>
  </property>
</Properties>
</file>