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autoCompressPictures="0">
  <p:sldMasterIdLst>
    <p:sldMasterId id="2147483648" r:id="rId1"/>
  </p:sldMasterIdLst>
  <p:notesMasterIdLst>
    <p:notesMasterId r:id="rId28"/>
  </p:notesMasterIdLst>
  <p:sldIdLst>
    <p:sldId id="256" r:id="rId2"/>
    <p:sldId id="260" r:id="rId3"/>
    <p:sldId id="273" r:id="rId4"/>
    <p:sldId id="274" r:id="rId5"/>
    <p:sldId id="272" r:id="rId6"/>
    <p:sldId id="275" r:id="rId7"/>
    <p:sldId id="276" r:id="rId8"/>
    <p:sldId id="259" r:id="rId9"/>
    <p:sldId id="277" r:id="rId10"/>
    <p:sldId id="278" r:id="rId11"/>
    <p:sldId id="287" r:id="rId12"/>
    <p:sldId id="291" r:id="rId13"/>
    <p:sldId id="292" r:id="rId14"/>
    <p:sldId id="265" r:id="rId15"/>
    <p:sldId id="288" r:id="rId16"/>
    <p:sldId id="289" r:id="rId17"/>
    <p:sldId id="290" r:id="rId18"/>
    <p:sldId id="280" r:id="rId19"/>
    <p:sldId id="295" r:id="rId20"/>
    <p:sldId id="300" r:id="rId21"/>
    <p:sldId id="299" r:id="rId22"/>
    <p:sldId id="281" r:id="rId23"/>
    <p:sldId id="284" r:id="rId24"/>
    <p:sldId id="285" r:id="rId25"/>
    <p:sldId id="286" r:id="rId26"/>
    <p:sldId id="25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C4CA"/>
    <a:srgbClr val="8686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6" autoAdjust="0"/>
    <p:restoredTop sz="94635"/>
  </p:normalViewPr>
  <p:slideViewPr>
    <p:cSldViewPr snapToGrid="0">
      <p:cViewPr varScale="1">
        <p:scale>
          <a:sx n="59" d="100"/>
          <a:sy n="59" d="100"/>
        </p:scale>
        <p:origin x="8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GDP</a:t>
            </a:r>
            <a:r>
              <a:rPr lang="en-US" baseline="0"/>
              <a:t> Investment China-Mexico (2015-2023)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China (%)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2017</c:v>
                </c:pt>
                <c:pt idx="2">
                  <c:v>2019</c:v>
                </c:pt>
                <c:pt idx="3">
                  <c:v>2021</c:v>
                </c:pt>
                <c:pt idx="4">
                  <c:v>2023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2.06</c:v>
                </c:pt>
                <c:pt idx="1">
                  <c:v>2.13</c:v>
                </c:pt>
                <c:pt idx="2">
                  <c:v>2.2400000000000002</c:v>
                </c:pt>
                <c:pt idx="3">
                  <c:v>2.41</c:v>
                </c:pt>
                <c:pt idx="4">
                  <c:v>2.4300000000000002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867-41BC-B24F-74CFA02EEF9D}"/>
            </c:ext>
          </c:extLst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Mexico (%)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2017</c:v>
                </c:pt>
                <c:pt idx="2">
                  <c:v>2019</c:v>
                </c:pt>
                <c:pt idx="3">
                  <c:v>2021</c:v>
                </c:pt>
                <c:pt idx="4">
                  <c:v>2023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0.53</c:v>
                </c:pt>
                <c:pt idx="1">
                  <c:v>0.49</c:v>
                </c:pt>
                <c:pt idx="2">
                  <c:v>0.31</c:v>
                </c:pt>
                <c:pt idx="3">
                  <c:v>0.31</c:v>
                </c:pt>
                <c:pt idx="4">
                  <c:v>0.3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867-41BC-B24F-74CFA02EEF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8886336"/>
        <c:axId val="158887296"/>
      </c:lineChart>
      <c:catAx>
        <c:axId val="158886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887296"/>
        <c:crosses val="autoZero"/>
        <c:auto val="1"/>
        <c:lblAlgn val="ctr"/>
        <c:lblOffset val="100"/>
        <c:noMultiLvlLbl val="0"/>
      </c:catAx>
      <c:valAx>
        <c:axId val="158887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886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u="none" strike="noStrike" baseline="0"/>
              <a:t>AI Patent Share (% of Global AI Patents)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Sheet1!$B$29</c:f>
              <c:strCache>
                <c:ptCount val="1"/>
                <c:pt idx="0">
                  <c:v>China (%)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val>
            <c:numRef>
              <c:f>Sheet1!$B$30:$B$34</c:f>
              <c:numCache>
                <c:formatCode>General</c:formatCode>
                <c:ptCount val="5"/>
                <c:pt idx="0">
                  <c:v>20</c:v>
                </c:pt>
                <c:pt idx="1">
                  <c:v>30</c:v>
                </c:pt>
                <c:pt idx="2">
                  <c:v>38</c:v>
                </c:pt>
                <c:pt idx="3">
                  <c:v>69.7</c:v>
                </c:pt>
                <c:pt idx="4">
                  <c:v>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81F-4BC4-AC59-377C2436B2FE}"/>
            </c:ext>
          </c:extLst>
        </c:ser>
        <c:ser>
          <c:idx val="2"/>
          <c:order val="1"/>
          <c:tx>
            <c:strRef>
              <c:f>Sheet1!$C$29</c:f>
              <c:strCache>
                <c:ptCount val="1"/>
                <c:pt idx="0">
                  <c:v>Mexico (%)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val>
            <c:numRef>
              <c:f>Sheet1!$C$30:$C$34</c:f>
              <c:numCache>
                <c:formatCode>General</c:formatCode>
                <c:ptCount val="5"/>
                <c:pt idx="0">
                  <c:v>0.01</c:v>
                </c:pt>
                <c:pt idx="1">
                  <c:v>0.02</c:v>
                </c:pt>
                <c:pt idx="2">
                  <c:v>0.03</c:v>
                </c:pt>
                <c:pt idx="3">
                  <c:v>0.04</c:v>
                </c:pt>
                <c:pt idx="4">
                  <c:v>0.6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81F-4BC4-AC59-377C2436B2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42082112"/>
        <c:axId val="742082592"/>
      </c:lineChart>
      <c:catAx>
        <c:axId val="74208211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2082592"/>
        <c:crosses val="autoZero"/>
        <c:auto val="1"/>
        <c:lblAlgn val="ctr"/>
        <c:lblOffset val="100"/>
        <c:noMultiLvlLbl val="0"/>
      </c:catAx>
      <c:valAx>
        <c:axId val="742082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2082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Number</a:t>
            </a:r>
            <a:r>
              <a:rPr lang="en-US" baseline="0"/>
              <a:t> of AI startups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Sheet1!$B$17</c:f>
              <c:strCache>
                <c:ptCount val="1"/>
                <c:pt idx="0">
                  <c:v>China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val>
            <c:numRef>
              <c:f>Sheet1!$B$18:$B$22</c:f>
              <c:numCache>
                <c:formatCode>#,##0</c:formatCode>
                <c:ptCount val="5"/>
                <c:pt idx="0" formatCode="General">
                  <c:v>400</c:v>
                </c:pt>
                <c:pt idx="1">
                  <c:v>1200</c:v>
                </c:pt>
                <c:pt idx="2">
                  <c:v>2500</c:v>
                </c:pt>
                <c:pt idx="3">
                  <c:v>4000</c:v>
                </c:pt>
                <c:pt idx="4">
                  <c:v>4500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D47-4244-A159-93BFB343BEF9}"/>
            </c:ext>
          </c:extLst>
        </c:ser>
        <c:ser>
          <c:idx val="2"/>
          <c:order val="1"/>
          <c:tx>
            <c:strRef>
              <c:f>Sheet1!$C$17</c:f>
              <c:strCache>
                <c:ptCount val="1"/>
                <c:pt idx="0">
                  <c:v>Mexico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val>
            <c:numRef>
              <c:f>Sheet1!$C$18:$C$22</c:f>
              <c:numCache>
                <c:formatCode>General</c:formatCode>
                <c:ptCount val="5"/>
                <c:pt idx="0">
                  <c:v>20</c:v>
                </c:pt>
                <c:pt idx="1">
                  <c:v>60</c:v>
                </c:pt>
                <c:pt idx="2">
                  <c:v>120</c:v>
                </c:pt>
                <c:pt idx="3">
                  <c:v>180</c:v>
                </c:pt>
                <c:pt idx="4">
                  <c:v>200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D47-4244-A159-93BFB343BE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42085472"/>
        <c:axId val="742085952"/>
      </c:lineChart>
      <c:catAx>
        <c:axId val="74208547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2085952"/>
        <c:crosses val="autoZero"/>
        <c:auto val="1"/>
        <c:lblAlgn val="ctr"/>
        <c:lblOffset val="100"/>
        <c:noMultiLvlLbl val="0"/>
      </c:catAx>
      <c:valAx>
        <c:axId val="742085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2085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image" Target="../media/image9.jpg"/><Relationship Id="rId4" Type="http://schemas.openxmlformats.org/officeDocument/2006/relationships/image" Target="../media/image12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image" Target="../media/image9.jpg"/><Relationship Id="rId4" Type="http://schemas.openxmlformats.org/officeDocument/2006/relationships/image" Target="../media/image12.pn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B47973-927D-459B-8371-ED92EFCACC87}" type="doc">
      <dgm:prSet loTypeId="urn:microsoft.com/office/officeart/2005/8/layout/hList7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CC0FC645-30C4-458E-BD59-814306A2CE9A}">
      <dgm:prSet/>
      <dgm:spPr/>
      <dgm:t>
        <a:bodyPr/>
        <a:lstStyle/>
        <a:p>
          <a:r>
            <a:rPr lang="en-US" b="0" i="0" baseline="0"/>
            <a:t>Rapid expansion of AI across public and private sectors</a:t>
          </a:r>
          <a:endParaRPr lang="en-US"/>
        </a:p>
      </dgm:t>
    </dgm:pt>
    <dgm:pt modelId="{5E3B243A-4A4D-457C-ABA5-C26F49B1E7F8}" type="parTrans" cxnId="{57AEE0C7-68F7-483E-ADA4-773B7A558F8C}">
      <dgm:prSet/>
      <dgm:spPr/>
      <dgm:t>
        <a:bodyPr/>
        <a:lstStyle/>
        <a:p>
          <a:endParaRPr lang="en-US"/>
        </a:p>
      </dgm:t>
    </dgm:pt>
    <dgm:pt modelId="{AB27A5A0-288A-400D-9B3A-48192CF61F81}" type="sibTrans" cxnId="{57AEE0C7-68F7-483E-ADA4-773B7A558F8C}">
      <dgm:prSet/>
      <dgm:spPr/>
      <dgm:t>
        <a:bodyPr/>
        <a:lstStyle/>
        <a:p>
          <a:endParaRPr lang="en-US"/>
        </a:p>
      </dgm:t>
    </dgm:pt>
    <dgm:pt modelId="{D319162F-CF9B-444B-9933-D0B39CA304B9}">
      <dgm:prSet/>
      <dgm:spPr/>
      <dgm:t>
        <a:bodyPr/>
        <a:lstStyle/>
        <a:p>
          <a:r>
            <a:rPr lang="en-US" b="0" i="0" baseline="0"/>
            <a:t>Governance frameworks lag behind technological deployment</a:t>
          </a:r>
          <a:endParaRPr lang="en-US"/>
        </a:p>
      </dgm:t>
    </dgm:pt>
    <dgm:pt modelId="{51484460-F029-49BA-B9EA-825FBF5AAFE8}" type="parTrans" cxnId="{A79D179A-7A9B-476B-9AAC-87F3FA2143B4}">
      <dgm:prSet/>
      <dgm:spPr/>
      <dgm:t>
        <a:bodyPr/>
        <a:lstStyle/>
        <a:p>
          <a:endParaRPr lang="en-US"/>
        </a:p>
      </dgm:t>
    </dgm:pt>
    <dgm:pt modelId="{40B40D3D-945F-430E-BD01-C9BB6C2FB3B3}" type="sibTrans" cxnId="{A79D179A-7A9B-476B-9AAC-87F3FA2143B4}">
      <dgm:prSet/>
      <dgm:spPr/>
      <dgm:t>
        <a:bodyPr/>
        <a:lstStyle/>
        <a:p>
          <a:endParaRPr lang="en-US"/>
        </a:p>
      </dgm:t>
    </dgm:pt>
    <dgm:pt modelId="{232B8ED5-3AE0-45E5-8A51-C4A07D3380CC}">
      <dgm:prSet/>
      <dgm:spPr/>
      <dgm:t>
        <a:bodyPr/>
        <a:lstStyle/>
        <a:p>
          <a:r>
            <a:rPr lang="en-US" b="0" i="0" baseline="0"/>
            <a:t>Emerging economies face asymmetric institutional capacity</a:t>
          </a:r>
          <a:endParaRPr lang="en-US"/>
        </a:p>
      </dgm:t>
    </dgm:pt>
    <dgm:pt modelId="{D657F82E-5608-4E15-8923-3306DD2845F5}" type="parTrans" cxnId="{564E7FF3-3B89-4E80-9EAA-09BE6576F98E}">
      <dgm:prSet/>
      <dgm:spPr/>
      <dgm:t>
        <a:bodyPr/>
        <a:lstStyle/>
        <a:p>
          <a:endParaRPr lang="en-US"/>
        </a:p>
      </dgm:t>
    </dgm:pt>
    <dgm:pt modelId="{F1CF5B0A-0CB7-41B7-8D86-78B2FD83EDB8}" type="sibTrans" cxnId="{564E7FF3-3B89-4E80-9EAA-09BE6576F98E}">
      <dgm:prSet/>
      <dgm:spPr/>
      <dgm:t>
        <a:bodyPr/>
        <a:lstStyle/>
        <a:p>
          <a:endParaRPr lang="en-US"/>
        </a:p>
      </dgm:t>
    </dgm:pt>
    <dgm:pt modelId="{2664F382-4BAD-4A43-BEA3-A3730D7CD9E6}">
      <dgm:prSet/>
      <dgm:spPr/>
      <dgm:t>
        <a:bodyPr/>
        <a:lstStyle/>
        <a:p>
          <a:r>
            <a:rPr lang="en-US" b="0" i="0" baseline="0"/>
            <a:t>Mexico and China represent contrasting governance trajectories</a:t>
          </a:r>
          <a:endParaRPr lang="en-US"/>
        </a:p>
      </dgm:t>
    </dgm:pt>
    <dgm:pt modelId="{60E3166A-A8F1-42A7-AD0D-085E718B0F14}" type="parTrans" cxnId="{872F9E98-A90B-423B-B927-7EECE9F28B51}">
      <dgm:prSet/>
      <dgm:spPr/>
      <dgm:t>
        <a:bodyPr/>
        <a:lstStyle/>
        <a:p>
          <a:endParaRPr lang="en-US"/>
        </a:p>
      </dgm:t>
    </dgm:pt>
    <dgm:pt modelId="{4F946439-0045-4922-BD06-C74F77F600E7}" type="sibTrans" cxnId="{872F9E98-A90B-423B-B927-7EECE9F28B51}">
      <dgm:prSet/>
      <dgm:spPr/>
      <dgm:t>
        <a:bodyPr/>
        <a:lstStyle/>
        <a:p>
          <a:endParaRPr lang="en-US"/>
        </a:p>
      </dgm:t>
    </dgm:pt>
    <dgm:pt modelId="{6104E5AA-5A5F-4111-BB9C-D680A2D9FF3B}" type="pres">
      <dgm:prSet presAssocID="{1BB47973-927D-459B-8371-ED92EFCACC87}" presName="Name0" presStyleCnt="0">
        <dgm:presLayoutVars>
          <dgm:dir/>
          <dgm:resizeHandles val="exact"/>
        </dgm:presLayoutVars>
      </dgm:prSet>
      <dgm:spPr/>
    </dgm:pt>
    <dgm:pt modelId="{1C4687CB-4264-4E49-86B4-970B249868E0}" type="pres">
      <dgm:prSet presAssocID="{1BB47973-927D-459B-8371-ED92EFCACC87}" presName="fgShape" presStyleLbl="fgShp" presStyleIdx="0" presStyleCnt="1"/>
      <dgm:spPr/>
    </dgm:pt>
    <dgm:pt modelId="{4DD88C3E-EAC8-40ED-A1BA-6C9EEB993021}" type="pres">
      <dgm:prSet presAssocID="{1BB47973-927D-459B-8371-ED92EFCACC87}" presName="linComp" presStyleCnt="0"/>
      <dgm:spPr/>
    </dgm:pt>
    <dgm:pt modelId="{5F7A9BB7-907B-4C77-8511-0A4F8DE5F839}" type="pres">
      <dgm:prSet presAssocID="{CC0FC645-30C4-458E-BD59-814306A2CE9A}" presName="compNode" presStyleCnt="0"/>
      <dgm:spPr/>
    </dgm:pt>
    <dgm:pt modelId="{E06AF209-0DF8-405B-AF00-78BA9CECC572}" type="pres">
      <dgm:prSet presAssocID="{CC0FC645-30C4-458E-BD59-814306A2CE9A}" presName="bkgdShape" presStyleLbl="node1" presStyleIdx="0" presStyleCnt="4"/>
      <dgm:spPr/>
    </dgm:pt>
    <dgm:pt modelId="{16BA1D5D-41AF-45F9-86E7-A6C27EE2D997}" type="pres">
      <dgm:prSet presAssocID="{CC0FC645-30C4-458E-BD59-814306A2CE9A}" presName="nodeTx" presStyleLbl="node1" presStyleIdx="0" presStyleCnt="4">
        <dgm:presLayoutVars>
          <dgm:bulletEnabled val="1"/>
        </dgm:presLayoutVars>
      </dgm:prSet>
      <dgm:spPr/>
    </dgm:pt>
    <dgm:pt modelId="{BA52FAA9-6232-4016-AECB-616774683296}" type="pres">
      <dgm:prSet presAssocID="{CC0FC645-30C4-458E-BD59-814306A2CE9A}" presName="invisiNode" presStyleLbl="node1" presStyleIdx="0" presStyleCnt="4"/>
      <dgm:spPr/>
    </dgm:pt>
    <dgm:pt modelId="{2050BE37-8E34-4433-B5B5-32347ED028E2}" type="pres">
      <dgm:prSet presAssocID="{CC0FC645-30C4-458E-BD59-814306A2CE9A}" presName="imagNode" presStyleLbl="fgImgPlace1" presStyleIdx="0" presStyleCnt="4"/>
      <dgm:spPr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3D face graphic"/>
        </a:ext>
      </dgm:extLst>
    </dgm:pt>
    <dgm:pt modelId="{9FE42064-E074-4E21-ABDA-2A2FC4105626}" type="pres">
      <dgm:prSet presAssocID="{AB27A5A0-288A-400D-9B3A-48192CF61F81}" presName="sibTrans" presStyleLbl="sibTrans2D1" presStyleIdx="0" presStyleCnt="0"/>
      <dgm:spPr/>
    </dgm:pt>
    <dgm:pt modelId="{0579A3D8-85CB-49CB-9145-82D838AEC2D7}" type="pres">
      <dgm:prSet presAssocID="{D319162F-CF9B-444B-9933-D0B39CA304B9}" presName="compNode" presStyleCnt="0"/>
      <dgm:spPr/>
    </dgm:pt>
    <dgm:pt modelId="{1556BD26-5AFB-4EF8-B88A-A0923B9FCAA8}" type="pres">
      <dgm:prSet presAssocID="{D319162F-CF9B-444B-9933-D0B39CA304B9}" presName="bkgdShape" presStyleLbl="node1" presStyleIdx="1" presStyleCnt="4"/>
      <dgm:spPr/>
    </dgm:pt>
    <dgm:pt modelId="{D4503BD6-2D60-4CFC-AC29-75410218B104}" type="pres">
      <dgm:prSet presAssocID="{D319162F-CF9B-444B-9933-D0B39CA304B9}" presName="nodeTx" presStyleLbl="node1" presStyleIdx="1" presStyleCnt="4">
        <dgm:presLayoutVars>
          <dgm:bulletEnabled val="1"/>
        </dgm:presLayoutVars>
      </dgm:prSet>
      <dgm:spPr/>
    </dgm:pt>
    <dgm:pt modelId="{5797ABC3-B106-4707-87B5-35AA070DBFC9}" type="pres">
      <dgm:prSet presAssocID="{D319162F-CF9B-444B-9933-D0B39CA304B9}" presName="invisiNode" presStyleLbl="node1" presStyleIdx="1" presStyleCnt="4"/>
      <dgm:spPr/>
    </dgm:pt>
    <dgm:pt modelId="{8F3CB0C8-8AB8-46A5-A17B-B31F14BD7609}" type="pres">
      <dgm:prSet presAssocID="{D319162F-CF9B-444B-9933-D0B39CA304B9}" presName="imagNode" presStyleLbl="fgImgPlace1" presStyleIdx="1" presStyleCnt="4"/>
      <dgm:spPr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</dgm:spPr>
    </dgm:pt>
    <dgm:pt modelId="{5177B508-E316-4625-936D-8BBF47AA88CE}" type="pres">
      <dgm:prSet presAssocID="{40B40D3D-945F-430E-BD01-C9BB6C2FB3B3}" presName="sibTrans" presStyleLbl="sibTrans2D1" presStyleIdx="0" presStyleCnt="0"/>
      <dgm:spPr/>
    </dgm:pt>
    <dgm:pt modelId="{E0A80847-C323-473D-952F-71B3BCC55625}" type="pres">
      <dgm:prSet presAssocID="{232B8ED5-3AE0-45E5-8A51-C4A07D3380CC}" presName="compNode" presStyleCnt="0"/>
      <dgm:spPr/>
    </dgm:pt>
    <dgm:pt modelId="{C7798ECA-C3FC-4028-BB9A-BCC668AFB515}" type="pres">
      <dgm:prSet presAssocID="{232B8ED5-3AE0-45E5-8A51-C4A07D3380CC}" presName="bkgdShape" presStyleLbl="node1" presStyleIdx="2" presStyleCnt="4"/>
      <dgm:spPr/>
    </dgm:pt>
    <dgm:pt modelId="{5D61B589-6FC2-4D59-88B8-151861C5115F}" type="pres">
      <dgm:prSet presAssocID="{232B8ED5-3AE0-45E5-8A51-C4A07D3380CC}" presName="nodeTx" presStyleLbl="node1" presStyleIdx="2" presStyleCnt="4">
        <dgm:presLayoutVars>
          <dgm:bulletEnabled val="1"/>
        </dgm:presLayoutVars>
      </dgm:prSet>
      <dgm:spPr/>
    </dgm:pt>
    <dgm:pt modelId="{65036F1D-214C-4A68-91EC-C4C4CB7C4C4C}" type="pres">
      <dgm:prSet presAssocID="{232B8ED5-3AE0-45E5-8A51-C4A07D3380CC}" presName="invisiNode" presStyleLbl="node1" presStyleIdx="2" presStyleCnt="4"/>
      <dgm:spPr/>
    </dgm:pt>
    <dgm:pt modelId="{5ED80D3E-D74C-4287-BC66-805378D94128}" type="pres">
      <dgm:prSet presAssocID="{232B8ED5-3AE0-45E5-8A51-C4A07D3380CC}" presName="imagNode" presStyleLbl="fgImgPlace1" presStyleIdx="2" presStyleCnt="4"/>
      <dgm:spPr>
        <a:blipFill>
          <a:blip xmlns:r="http://schemas.openxmlformats.org/officeDocument/2006/relationships" r:embed="rId3"/>
          <a:srcRect/>
          <a:stretch>
            <a:fillRect l="-39000" r="-39000"/>
          </a:stretch>
        </a:blipFill>
      </dgm:spPr>
      <dgm:extLst>
        <a:ext uri="{E40237B7-FDA0-4F09-8148-C483321AD2D9}">
          <dgm14:cNvPr xmlns:dgm14="http://schemas.microsoft.com/office/drawing/2010/diagram" id="0" name="" descr="An illustration of the global population"/>
        </a:ext>
      </dgm:extLst>
    </dgm:pt>
    <dgm:pt modelId="{64B7D856-7DE8-4581-BD29-52624DBB5DB8}" type="pres">
      <dgm:prSet presAssocID="{F1CF5B0A-0CB7-41B7-8D86-78B2FD83EDB8}" presName="sibTrans" presStyleLbl="sibTrans2D1" presStyleIdx="0" presStyleCnt="0"/>
      <dgm:spPr/>
    </dgm:pt>
    <dgm:pt modelId="{7F19A825-A0BF-405D-833C-FB51376C6FBA}" type="pres">
      <dgm:prSet presAssocID="{2664F382-4BAD-4A43-BEA3-A3730D7CD9E6}" presName="compNode" presStyleCnt="0"/>
      <dgm:spPr/>
    </dgm:pt>
    <dgm:pt modelId="{853F32F8-A7AD-42C5-B22C-2900527F48DD}" type="pres">
      <dgm:prSet presAssocID="{2664F382-4BAD-4A43-BEA3-A3730D7CD9E6}" presName="bkgdShape" presStyleLbl="node1" presStyleIdx="3" presStyleCnt="4"/>
      <dgm:spPr/>
    </dgm:pt>
    <dgm:pt modelId="{74B54F17-2B8E-4488-BE79-D965357B1550}" type="pres">
      <dgm:prSet presAssocID="{2664F382-4BAD-4A43-BEA3-A3730D7CD9E6}" presName="nodeTx" presStyleLbl="node1" presStyleIdx="3" presStyleCnt="4">
        <dgm:presLayoutVars>
          <dgm:bulletEnabled val="1"/>
        </dgm:presLayoutVars>
      </dgm:prSet>
      <dgm:spPr/>
    </dgm:pt>
    <dgm:pt modelId="{9E4C3149-D00E-4285-BB79-AD77E121CA5E}" type="pres">
      <dgm:prSet presAssocID="{2664F382-4BAD-4A43-BEA3-A3730D7CD9E6}" presName="invisiNode" presStyleLbl="node1" presStyleIdx="3" presStyleCnt="4"/>
      <dgm:spPr/>
    </dgm:pt>
    <dgm:pt modelId="{36390257-1756-4F4E-AFD2-3EC1384543B4}" type="pres">
      <dgm:prSet presAssocID="{2664F382-4BAD-4A43-BEA3-A3730D7CD9E6}" presName="imagNode" presStyleLbl="fgImgPlace1" presStyleIdx="3" presStyleCnt="4"/>
      <dgm:spPr>
        <a:blipFill rotWithShape="1">
          <a:blip xmlns:r="http://schemas.openxmlformats.org/officeDocument/2006/relationships" r:embed="rId4"/>
          <a:srcRect/>
          <a:stretch>
            <a:fillRect l="-39000" r="-39000"/>
          </a:stretch>
        </a:blipFill>
      </dgm:spPr>
    </dgm:pt>
  </dgm:ptLst>
  <dgm:cxnLst>
    <dgm:cxn modelId="{C5D49703-86C3-4A92-A1D0-81E7B8736E01}" type="presOf" srcId="{CC0FC645-30C4-458E-BD59-814306A2CE9A}" destId="{E06AF209-0DF8-405B-AF00-78BA9CECC572}" srcOrd="0" destOrd="0" presId="urn:microsoft.com/office/officeart/2005/8/layout/hList7"/>
    <dgm:cxn modelId="{F4C90D16-87F2-4F57-A1AC-3BD830BF98BB}" type="presOf" srcId="{D319162F-CF9B-444B-9933-D0B39CA304B9}" destId="{1556BD26-5AFB-4EF8-B88A-A0923B9FCAA8}" srcOrd="0" destOrd="0" presId="urn:microsoft.com/office/officeart/2005/8/layout/hList7"/>
    <dgm:cxn modelId="{2311CB41-402F-4846-8EDD-7A62850FE4F2}" type="presOf" srcId="{2664F382-4BAD-4A43-BEA3-A3730D7CD9E6}" destId="{74B54F17-2B8E-4488-BE79-D965357B1550}" srcOrd="1" destOrd="0" presId="urn:microsoft.com/office/officeart/2005/8/layout/hList7"/>
    <dgm:cxn modelId="{89CE9978-584F-4C39-96E4-B934DC7B65B6}" type="presOf" srcId="{1BB47973-927D-459B-8371-ED92EFCACC87}" destId="{6104E5AA-5A5F-4111-BB9C-D680A2D9FF3B}" srcOrd="0" destOrd="0" presId="urn:microsoft.com/office/officeart/2005/8/layout/hList7"/>
    <dgm:cxn modelId="{6C46D283-DFC2-45EA-85B7-7C102ABCADDC}" type="presOf" srcId="{D319162F-CF9B-444B-9933-D0B39CA304B9}" destId="{D4503BD6-2D60-4CFC-AC29-75410218B104}" srcOrd="1" destOrd="0" presId="urn:microsoft.com/office/officeart/2005/8/layout/hList7"/>
    <dgm:cxn modelId="{E704F18E-EF56-474B-A933-90943403F764}" type="presOf" srcId="{CC0FC645-30C4-458E-BD59-814306A2CE9A}" destId="{16BA1D5D-41AF-45F9-86E7-A6C27EE2D997}" srcOrd="1" destOrd="0" presId="urn:microsoft.com/office/officeart/2005/8/layout/hList7"/>
    <dgm:cxn modelId="{872F9E98-A90B-423B-B927-7EECE9F28B51}" srcId="{1BB47973-927D-459B-8371-ED92EFCACC87}" destId="{2664F382-4BAD-4A43-BEA3-A3730D7CD9E6}" srcOrd="3" destOrd="0" parTransId="{60E3166A-A8F1-42A7-AD0D-085E718B0F14}" sibTransId="{4F946439-0045-4922-BD06-C74F77F600E7}"/>
    <dgm:cxn modelId="{A79D179A-7A9B-476B-9AAC-87F3FA2143B4}" srcId="{1BB47973-927D-459B-8371-ED92EFCACC87}" destId="{D319162F-CF9B-444B-9933-D0B39CA304B9}" srcOrd="1" destOrd="0" parTransId="{51484460-F029-49BA-B9EA-825FBF5AAFE8}" sibTransId="{40B40D3D-945F-430E-BD01-C9BB6C2FB3B3}"/>
    <dgm:cxn modelId="{610694AE-8CAF-45E1-A9FC-18129E981721}" type="presOf" srcId="{2664F382-4BAD-4A43-BEA3-A3730D7CD9E6}" destId="{853F32F8-A7AD-42C5-B22C-2900527F48DD}" srcOrd="0" destOrd="0" presId="urn:microsoft.com/office/officeart/2005/8/layout/hList7"/>
    <dgm:cxn modelId="{69D4CEB1-AEFB-407A-AE14-6D00A86E321B}" type="presOf" srcId="{AB27A5A0-288A-400D-9B3A-48192CF61F81}" destId="{9FE42064-E074-4E21-ABDA-2A2FC4105626}" srcOrd="0" destOrd="0" presId="urn:microsoft.com/office/officeart/2005/8/layout/hList7"/>
    <dgm:cxn modelId="{6861E3B7-394E-4CA1-8325-E2FB9F6ADC3D}" type="presOf" srcId="{232B8ED5-3AE0-45E5-8A51-C4A07D3380CC}" destId="{C7798ECA-C3FC-4028-BB9A-BCC668AFB515}" srcOrd="0" destOrd="0" presId="urn:microsoft.com/office/officeart/2005/8/layout/hList7"/>
    <dgm:cxn modelId="{57AEE0C7-68F7-483E-ADA4-773B7A558F8C}" srcId="{1BB47973-927D-459B-8371-ED92EFCACC87}" destId="{CC0FC645-30C4-458E-BD59-814306A2CE9A}" srcOrd="0" destOrd="0" parTransId="{5E3B243A-4A4D-457C-ABA5-C26F49B1E7F8}" sibTransId="{AB27A5A0-288A-400D-9B3A-48192CF61F81}"/>
    <dgm:cxn modelId="{DCBC5FC8-DB20-4FDA-9356-22B3FAC65B2D}" type="presOf" srcId="{40B40D3D-945F-430E-BD01-C9BB6C2FB3B3}" destId="{5177B508-E316-4625-936D-8BBF47AA88CE}" srcOrd="0" destOrd="0" presId="urn:microsoft.com/office/officeart/2005/8/layout/hList7"/>
    <dgm:cxn modelId="{3ACB69DC-2432-47C7-879A-C29FE31FDAF8}" type="presOf" srcId="{232B8ED5-3AE0-45E5-8A51-C4A07D3380CC}" destId="{5D61B589-6FC2-4D59-88B8-151861C5115F}" srcOrd="1" destOrd="0" presId="urn:microsoft.com/office/officeart/2005/8/layout/hList7"/>
    <dgm:cxn modelId="{40C63CE7-C1EB-4E51-B64A-57DD354F92C5}" type="presOf" srcId="{F1CF5B0A-0CB7-41B7-8D86-78B2FD83EDB8}" destId="{64B7D856-7DE8-4581-BD29-52624DBB5DB8}" srcOrd="0" destOrd="0" presId="urn:microsoft.com/office/officeart/2005/8/layout/hList7"/>
    <dgm:cxn modelId="{564E7FF3-3B89-4E80-9EAA-09BE6576F98E}" srcId="{1BB47973-927D-459B-8371-ED92EFCACC87}" destId="{232B8ED5-3AE0-45E5-8A51-C4A07D3380CC}" srcOrd="2" destOrd="0" parTransId="{D657F82E-5608-4E15-8923-3306DD2845F5}" sibTransId="{F1CF5B0A-0CB7-41B7-8D86-78B2FD83EDB8}"/>
    <dgm:cxn modelId="{B5CC7279-3DC2-4E7F-ADF9-715A3DF31F84}" type="presParOf" srcId="{6104E5AA-5A5F-4111-BB9C-D680A2D9FF3B}" destId="{1C4687CB-4264-4E49-86B4-970B249868E0}" srcOrd="0" destOrd="0" presId="urn:microsoft.com/office/officeart/2005/8/layout/hList7"/>
    <dgm:cxn modelId="{AC5B99AD-764D-4F4A-A104-0720021861EC}" type="presParOf" srcId="{6104E5AA-5A5F-4111-BB9C-D680A2D9FF3B}" destId="{4DD88C3E-EAC8-40ED-A1BA-6C9EEB993021}" srcOrd="1" destOrd="0" presId="urn:microsoft.com/office/officeart/2005/8/layout/hList7"/>
    <dgm:cxn modelId="{2EF52C30-1FC5-481A-BF43-E961245E21E6}" type="presParOf" srcId="{4DD88C3E-EAC8-40ED-A1BA-6C9EEB993021}" destId="{5F7A9BB7-907B-4C77-8511-0A4F8DE5F839}" srcOrd="0" destOrd="0" presId="urn:microsoft.com/office/officeart/2005/8/layout/hList7"/>
    <dgm:cxn modelId="{79251E3C-F0EB-49AC-83CC-826FA6B66EB9}" type="presParOf" srcId="{5F7A9BB7-907B-4C77-8511-0A4F8DE5F839}" destId="{E06AF209-0DF8-405B-AF00-78BA9CECC572}" srcOrd="0" destOrd="0" presId="urn:microsoft.com/office/officeart/2005/8/layout/hList7"/>
    <dgm:cxn modelId="{5A8723F7-32A8-4ABC-AEED-CB27BD99EE0B}" type="presParOf" srcId="{5F7A9BB7-907B-4C77-8511-0A4F8DE5F839}" destId="{16BA1D5D-41AF-45F9-86E7-A6C27EE2D997}" srcOrd="1" destOrd="0" presId="urn:microsoft.com/office/officeart/2005/8/layout/hList7"/>
    <dgm:cxn modelId="{3F323F89-3629-4A33-BF52-80CF0E278472}" type="presParOf" srcId="{5F7A9BB7-907B-4C77-8511-0A4F8DE5F839}" destId="{BA52FAA9-6232-4016-AECB-616774683296}" srcOrd="2" destOrd="0" presId="urn:microsoft.com/office/officeart/2005/8/layout/hList7"/>
    <dgm:cxn modelId="{8D7CF95B-DBA6-4F35-ACD5-B489AC660411}" type="presParOf" srcId="{5F7A9BB7-907B-4C77-8511-0A4F8DE5F839}" destId="{2050BE37-8E34-4433-B5B5-32347ED028E2}" srcOrd="3" destOrd="0" presId="urn:microsoft.com/office/officeart/2005/8/layout/hList7"/>
    <dgm:cxn modelId="{277FE957-37E6-4D63-A412-FE3BF21987D5}" type="presParOf" srcId="{4DD88C3E-EAC8-40ED-A1BA-6C9EEB993021}" destId="{9FE42064-E074-4E21-ABDA-2A2FC4105626}" srcOrd="1" destOrd="0" presId="urn:microsoft.com/office/officeart/2005/8/layout/hList7"/>
    <dgm:cxn modelId="{8ABEDEFA-0912-4EE9-BDAC-F3C08A2935A8}" type="presParOf" srcId="{4DD88C3E-EAC8-40ED-A1BA-6C9EEB993021}" destId="{0579A3D8-85CB-49CB-9145-82D838AEC2D7}" srcOrd="2" destOrd="0" presId="urn:microsoft.com/office/officeart/2005/8/layout/hList7"/>
    <dgm:cxn modelId="{733350D2-B0CB-4C55-B5D4-C72F674F1F1C}" type="presParOf" srcId="{0579A3D8-85CB-49CB-9145-82D838AEC2D7}" destId="{1556BD26-5AFB-4EF8-B88A-A0923B9FCAA8}" srcOrd="0" destOrd="0" presId="urn:microsoft.com/office/officeart/2005/8/layout/hList7"/>
    <dgm:cxn modelId="{646D08F1-0ACC-423C-9C2F-EF49A0AB43C3}" type="presParOf" srcId="{0579A3D8-85CB-49CB-9145-82D838AEC2D7}" destId="{D4503BD6-2D60-4CFC-AC29-75410218B104}" srcOrd="1" destOrd="0" presId="urn:microsoft.com/office/officeart/2005/8/layout/hList7"/>
    <dgm:cxn modelId="{08C0717C-7F2E-4FE8-BDDA-E5C445929025}" type="presParOf" srcId="{0579A3D8-85CB-49CB-9145-82D838AEC2D7}" destId="{5797ABC3-B106-4707-87B5-35AA070DBFC9}" srcOrd="2" destOrd="0" presId="urn:microsoft.com/office/officeart/2005/8/layout/hList7"/>
    <dgm:cxn modelId="{0960536E-08EC-4BC0-9315-95F2147E48D8}" type="presParOf" srcId="{0579A3D8-85CB-49CB-9145-82D838AEC2D7}" destId="{8F3CB0C8-8AB8-46A5-A17B-B31F14BD7609}" srcOrd="3" destOrd="0" presId="urn:microsoft.com/office/officeart/2005/8/layout/hList7"/>
    <dgm:cxn modelId="{85CBA15C-D876-4EA2-B402-E95DAD06C5CA}" type="presParOf" srcId="{4DD88C3E-EAC8-40ED-A1BA-6C9EEB993021}" destId="{5177B508-E316-4625-936D-8BBF47AA88CE}" srcOrd="3" destOrd="0" presId="urn:microsoft.com/office/officeart/2005/8/layout/hList7"/>
    <dgm:cxn modelId="{A8C07F2A-B63E-4F5A-940A-15E6F4BC4F82}" type="presParOf" srcId="{4DD88C3E-EAC8-40ED-A1BA-6C9EEB993021}" destId="{E0A80847-C323-473D-952F-71B3BCC55625}" srcOrd="4" destOrd="0" presId="urn:microsoft.com/office/officeart/2005/8/layout/hList7"/>
    <dgm:cxn modelId="{BCA75B8F-0DD8-43AA-B10C-D16C23879BD2}" type="presParOf" srcId="{E0A80847-C323-473D-952F-71B3BCC55625}" destId="{C7798ECA-C3FC-4028-BB9A-BCC668AFB515}" srcOrd="0" destOrd="0" presId="urn:microsoft.com/office/officeart/2005/8/layout/hList7"/>
    <dgm:cxn modelId="{235292C6-40D8-45B4-AD23-3D6EB4A5860F}" type="presParOf" srcId="{E0A80847-C323-473D-952F-71B3BCC55625}" destId="{5D61B589-6FC2-4D59-88B8-151861C5115F}" srcOrd="1" destOrd="0" presId="urn:microsoft.com/office/officeart/2005/8/layout/hList7"/>
    <dgm:cxn modelId="{F1B76DA5-FABD-49AD-A674-E12A81A314B4}" type="presParOf" srcId="{E0A80847-C323-473D-952F-71B3BCC55625}" destId="{65036F1D-214C-4A68-91EC-C4C4CB7C4C4C}" srcOrd="2" destOrd="0" presId="urn:microsoft.com/office/officeart/2005/8/layout/hList7"/>
    <dgm:cxn modelId="{E24654B1-16F3-40B8-9BEE-733E02560C79}" type="presParOf" srcId="{E0A80847-C323-473D-952F-71B3BCC55625}" destId="{5ED80D3E-D74C-4287-BC66-805378D94128}" srcOrd="3" destOrd="0" presId="urn:microsoft.com/office/officeart/2005/8/layout/hList7"/>
    <dgm:cxn modelId="{457810D0-85DC-41DA-A13B-5CFE27389968}" type="presParOf" srcId="{4DD88C3E-EAC8-40ED-A1BA-6C9EEB993021}" destId="{64B7D856-7DE8-4581-BD29-52624DBB5DB8}" srcOrd="5" destOrd="0" presId="urn:microsoft.com/office/officeart/2005/8/layout/hList7"/>
    <dgm:cxn modelId="{6808948D-C7A9-46ED-8CD6-AEFA8E74D6BB}" type="presParOf" srcId="{4DD88C3E-EAC8-40ED-A1BA-6C9EEB993021}" destId="{7F19A825-A0BF-405D-833C-FB51376C6FBA}" srcOrd="6" destOrd="0" presId="urn:microsoft.com/office/officeart/2005/8/layout/hList7"/>
    <dgm:cxn modelId="{3445C2F6-2DE1-4955-86C5-AEF8AB2DE19D}" type="presParOf" srcId="{7F19A825-A0BF-405D-833C-FB51376C6FBA}" destId="{853F32F8-A7AD-42C5-B22C-2900527F48DD}" srcOrd="0" destOrd="0" presId="urn:microsoft.com/office/officeart/2005/8/layout/hList7"/>
    <dgm:cxn modelId="{DC7E8C8B-2F4C-4E64-BE3D-C4C1F7EECC38}" type="presParOf" srcId="{7F19A825-A0BF-405D-833C-FB51376C6FBA}" destId="{74B54F17-2B8E-4488-BE79-D965357B1550}" srcOrd="1" destOrd="0" presId="urn:microsoft.com/office/officeart/2005/8/layout/hList7"/>
    <dgm:cxn modelId="{A9C65613-98EE-4FAD-A0DD-4AEBA67745BF}" type="presParOf" srcId="{7F19A825-A0BF-405D-833C-FB51376C6FBA}" destId="{9E4C3149-D00E-4285-BB79-AD77E121CA5E}" srcOrd="2" destOrd="0" presId="urn:microsoft.com/office/officeart/2005/8/layout/hList7"/>
    <dgm:cxn modelId="{983A1E44-DF6B-41D5-B5AD-85A2C0249E3F}" type="presParOf" srcId="{7F19A825-A0BF-405D-833C-FB51376C6FBA}" destId="{36390257-1756-4F4E-AFD2-3EC1384543B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D5F487-0218-4069-964A-04BBBE9D0CF6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C93BA71-F184-4860-9EAB-A5BECCF2DC5F}">
      <dgm:prSet/>
      <dgm:spPr/>
      <dgm:t>
        <a:bodyPr/>
        <a:lstStyle/>
        <a:p>
          <a:r>
            <a:rPr lang="en-US" b="0" i="0"/>
            <a:t>AI Governance</a:t>
          </a:r>
          <a:endParaRPr lang="en-US"/>
        </a:p>
      </dgm:t>
    </dgm:pt>
    <dgm:pt modelId="{6CA04C23-23C1-4BFB-A6B5-264B4E14D6F7}" type="parTrans" cxnId="{9C4BF325-6132-4844-B404-873BC2C77457}">
      <dgm:prSet/>
      <dgm:spPr/>
      <dgm:t>
        <a:bodyPr/>
        <a:lstStyle/>
        <a:p>
          <a:endParaRPr lang="en-US"/>
        </a:p>
      </dgm:t>
    </dgm:pt>
    <dgm:pt modelId="{B7D90FBB-D6DD-49C9-8FDB-7FF2D67C7606}" type="sibTrans" cxnId="{9C4BF325-6132-4844-B404-873BC2C77457}">
      <dgm:prSet/>
      <dgm:spPr/>
      <dgm:t>
        <a:bodyPr/>
        <a:lstStyle/>
        <a:p>
          <a:endParaRPr lang="en-US"/>
        </a:p>
      </dgm:t>
    </dgm:pt>
    <dgm:pt modelId="{D9C48E41-7F00-4E1A-BF29-791097FB1601}">
      <dgm:prSet/>
      <dgm:spPr/>
      <dgm:t>
        <a:bodyPr/>
        <a:lstStyle/>
        <a:p>
          <a:r>
            <a:rPr lang="en-US" b="0" i="0"/>
            <a:t>Innovation Policy Theory</a:t>
          </a:r>
          <a:endParaRPr lang="en-US"/>
        </a:p>
      </dgm:t>
    </dgm:pt>
    <dgm:pt modelId="{6BF99955-9012-413A-BA94-664F90FEFC43}" type="parTrans" cxnId="{E0BDA70C-B531-48DF-810D-59A1BC504894}">
      <dgm:prSet/>
      <dgm:spPr/>
      <dgm:t>
        <a:bodyPr/>
        <a:lstStyle/>
        <a:p>
          <a:endParaRPr lang="en-US"/>
        </a:p>
      </dgm:t>
    </dgm:pt>
    <dgm:pt modelId="{869F63DF-5C73-49E7-BC34-378ECF07B190}" type="sibTrans" cxnId="{E0BDA70C-B531-48DF-810D-59A1BC504894}">
      <dgm:prSet/>
      <dgm:spPr/>
      <dgm:t>
        <a:bodyPr/>
        <a:lstStyle/>
        <a:p>
          <a:endParaRPr lang="en-US"/>
        </a:p>
      </dgm:t>
    </dgm:pt>
    <dgm:pt modelId="{9F3B6C7D-FA1C-455F-812E-4884982C476C}">
      <dgm:prSet/>
      <dgm:spPr/>
      <dgm:t>
        <a:bodyPr/>
        <a:lstStyle/>
        <a:p>
          <a:r>
            <a:rPr lang="en-US" b="0" i="0"/>
            <a:t>Comparative Public Policy</a:t>
          </a:r>
          <a:endParaRPr lang="en-US"/>
        </a:p>
      </dgm:t>
    </dgm:pt>
    <dgm:pt modelId="{7EDFDD74-620A-4DF5-9B8A-4F69235C6197}" type="parTrans" cxnId="{A30DDD6C-B1AE-49B4-B136-A48186216012}">
      <dgm:prSet/>
      <dgm:spPr/>
      <dgm:t>
        <a:bodyPr/>
        <a:lstStyle/>
        <a:p>
          <a:endParaRPr lang="en-US"/>
        </a:p>
      </dgm:t>
    </dgm:pt>
    <dgm:pt modelId="{4D1C2C84-1D4B-450D-861D-7457214D967A}" type="sibTrans" cxnId="{A30DDD6C-B1AE-49B4-B136-A48186216012}">
      <dgm:prSet/>
      <dgm:spPr/>
      <dgm:t>
        <a:bodyPr/>
        <a:lstStyle/>
        <a:p>
          <a:endParaRPr lang="en-US"/>
        </a:p>
      </dgm:t>
    </dgm:pt>
    <dgm:pt modelId="{399D7869-3146-4E61-9F0B-A8FEBDF6F9E5}">
      <dgm:prSet/>
      <dgm:spPr/>
      <dgm:t>
        <a:bodyPr/>
        <a:lstStyle/>
        <a:p>
          <a:r>
            <a:rPr lang="en-US" b="0" i="0"/>
            <a:t>Political Economy of Technology</a:t>
          </a:r>
          <a:endParaRPr lang="en-US"/>
        </a:p>
      </dgm:t>
    </dgm:pt>
    <dgm:pt modelId="{9FCA3838-5BEA-4D18-B897-5E409709BB8A}" type="parTrans" cxnId="{F9068FEB-DAE3-4434-903D-50926BD2D6E3}">
      <dgm:prSet/>
      <dgm:spPr/>
      <dgm:t>
        <a:bodyPr/>
        <a:lstStyle/>
        <a:p>
          <a:endParaRPr lang="en-US"/>
        </a:p>
      </dgm:t>
    </dgm:pt>
    <dgm:pt modelId="{AE6E9B32-366A-434F-BAEE-AF2E6ECB276C}" type="sibTrans" cxnId="{F9068FEB-DAE3-4434-903D-50926BD2D6E3}">
      <dgm:prSet/>
      <dgm:spPr/>
      <dgm:t>
        <a:bodyPr/>
        <a:lstStyle/>
        <a:p>
          <a:endParaRPr lang="en-US"/>
        </a:p>
      </dgm:t>
    </dgm:pt>
    <dgm:pt modelId="{A030DAE9-DAD8-4A92-BF7A-A30F86B3AC41}">
      <dgm:prSet/>
      <dgm:spPr/>
      <dgm:t>
        <a:bodyPr/>
        <a:lstStyle/>
        <a:p>
          <a:r>
            <a:rPr lang="en-US" b="0" i="0"/>
            <a:t>State capacity</a:t>
          </a:r>
          <a:endParaRPr lang="en-US"/>
        </a:p>
      </dgm:t>
    </dgm:pt>
    <dgm:pt modelId="{B656BD67-F0FC-4643-996C-383436D90633}" type="parTrans" cxnId="{EC11FEFE-5FF6-47B8-A767-117B61D9AAD6}">
      <dgm:prSet/>
      <dgm:spPr/>
      <dgm:t>
        <a:bodyPr/>
        <a:lstStyle/>
        <a:p>
          <a:endParaRPr lang="en-US"/>
        </a:p>
      </dgm:t>
    </dgm:pt>
    <dgm:pt modelId="{50A7BA12-027B-4024-950A-EE6D2A9E0308}" type="sibTrans" cxnId="{EC11FEFE-5FF6-47B8-A767-117B61D9AAD6}">
      <dgm:prSet/>
      <dgm:spPr/>
      <dgm:t>
        <a:bodyPr/>
        <a:lstStyle/>
        <a:p>
          <a:endParaRPr lang="en-US"/>
        </a:p>
      </dgm:t>
    </dgm:pt>
    <dgm:pt modelId="{7CC1D711-29BD-40CA-9380-73B13C5E8524}">
      <dgm:prSet/>
      <dgm:spPr/>
      <dgm:t>
        <a:bodyPr/>
        <a:lstStyle/>
        <a:p>
          <a:r>
            <a:rPr lang="en-US" b="0" i="0"/>
            <a:t>Regulatory centralization vs. decentralization</a:t>
          </a:r>
          <a:endParaRPr lang="en-US"/>
        </a:p>
      </dgm:t>
    </dgm:pt>
    <dgm:pt modelId="{2D4D7DC4-EEB7-4DE2-A528-B47407724AB5}" type="parTrans" cxnId="{C87E7AC5-24E8-4462-8B52-A6AFA663E06B}">
      <dgm:prSet/>
      <dgm:spPr/>
      <dgm:t>
        <a:bodyPr/>
        <a:lstStyle/>
        <a:p>
          <a:endParaRPr lang="en-US"/>
        </a:p>
      </dgm:t>
    </dgm:pt>
    <dgm:pt modelId="{1A01EE18-7633-418D-8279-2092370C3048}" type="sibTrans" cxnId="{C87E7AC5-24E8-4462-8B52-A6AFA663E06B}">
      <dgm:prSet/>
      <dgm:spPr/>
      <dgm:t>
        <a:bodyPr/>
        <a:lstStyle/>
        <a:p>
          <a:endParaRPr lang="en-US"/>
        </a:p>
      </dgm:t>
    </dgm:pt>
    <dgm:pt modelId="{63418684-5C22-420E-95CC-C8EFBB003B11}">
      <dgm:prSet/>
      <dgm:spPr/>
      <dgm:t>
        <a:bodyPr/>
        <a:lstStyle/>
        <a:p>
          <a:r>
            <a:rPr lang="en-US" b="0" i="0" dirty="0"/>
            <a:t>Innovation ecosystems &amp; Governance Trade-offs</a:t>
          </a:r>
          <a:endParaRPr lang="en-US" dirty="0"/>
        </a:p>
      </dgm:t>
    </dgm:pt>
    <dgm:pt modelId="{AB264C88-C448-463B-9C61-49DB362B11A0}" type="parTrans" cxnId="{8ED65E1B-8F5E-490E-ABA7-A3E24B2D33BE}">
      <dgm:prSet/>
      <dgm:spPr/>
      <dgm:t>
        <a:bodyPr/>
        <a:lstStyle/>
        <a:p>
          <a:endParaRPr lang="en-US"/>
        </a:p>
      </dgm:t>
    </dgm:pt>
    <dgm:pt modelId="{B4A1DA32-AF82-4E30-818D-3D4DE18F16CA}" type="sibTrans" cxnId="{8ED65E1B-8F5E-490E-ABA7-A3E24B2D33BE}">
      <dgm:prSet/>
      <dgm:spPr/>
      <dgm:t>
        <a:bodyPr/>
        <a:lstStyle/>
        <a:p>
          <a:endParaRPr lang="en-US"/>
        </a:p>
      </dgm:t>
    </dgm:pt>
    <dgm:pt modelId="{0F93AAAA-AEAA-48C6-905D-E53F3130CFB5}">
      <dgm:prSet/>
      <dgm:spPr/>
    </dgm:pt>
    <dgm:pt modelId="{EB2DA8B8-90B6-4E66-ADEE-904FD89D8179}" type="parTrans" cxnId="{F45EA492-5E83-44A1-8EFD-B94F3EF56AB0}">
      <dgm:prSet/>
      <dgm:spPr/>
      <dgm:t>
        <a:bodyPr/>
        <a:lstStyle/>
        <a:p>
          <a:endParaRPr lang="en-US"/>
        </a:p>
      </dgm:t>
    </dgm:pt>
    <dgm:pt modelId="{4CC9908A-5679-4DA7-8969-A7E2A9B4839A}" type="sibTrans" cxnId="{F45EA492-5E83-44A1-8EFD-B94F3EF56AB0}">
      <dgm:prSet/>
      <dgm:spPr/>
      <dgm:t>
        <a:bodyPr/>
        <a:lstStyle/>
        <a:p>
          <a:endParaRPr lang="en-US"/>
        </a:p>
      </dgm:t>
    </dgm:pt>
    <dgm:pt modelId="{04DDC6E7-3796-411A-8ACC-6D63D0773468}" type="pres">
      <dgm:prSet presAssocID="{D2D5F487-0218-4069-964A-04BBBE9D0CF6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4D513395-DCDB-4A33-B6C9-D8C36C1B8180}" type="pres">
      <dgm:prSet presAssocID="{0C93BA71-F184-4860-9EAB-A5BECCF2DC5F}" presName="circle1" presStyleLbl="node1" presStyleIdx="0" presStyleCnt="7"/>
      <dgm:spPr/>
    </dgm:pt>
    <dgm:pt modelId="{EAD16768-8448-4189-8B11-E67749CF871B}" type="pres">
      <dgm:prSet presAssocID="{0C93BA71-F184-4860-9EAB-A5BECCF2DC5F}" presName="space" presStyleCnt="0"/>
      <dgm:spPr/>
    </dgm:pt>
    <dgm:pt modelId="{7F34BD5A-F13C-4211-BE60-EF2F4D34C08A}" type="pres">
      <dgm:prSet presAssocID="{0C93BA71-F184-4860-9EAB-A5BECCF2DC5F}" presName="rect1" presStyleLbl="alignAcc1" presStyleIdx="0" presStyleCnt="7"/>
      <dgm:spPr/>
    </dgm:pt>
    <dgm:pt modelId="{E00C99EA-3ECC-49B6-B506-A497099F8202}" type="pres">
      <dgm:prSet presAssocID="{D9C48E41-7F00-4E1A-BF29-791097FB1601}" presName="vertSpace2" presStyleLbl="node1" presStyleIdx="0" presStyleCnt="7"/>
      <dgm:spPr/>
    </dgm:pt>
    <dgm:pt modelId="{F7525B5D-3C87-4BCD-8E8E-68993B57AA94}" type="pres">
      <dgm:prSet presAssocID="{D9C48E41-7F00-4E1A-BF29-791097FB1601}" presName="circle2" presStyleLbl="node1" presStyleIdx="1" presStyleCnt="7"/>
      <dgm:spPr/>
    </dgm:pt>
    <dgm:pt modelId="{3C05AAE5-4A59-416A-99E9-8DCF273777E7}" type="pres">
      <dgm:prSet presAssocID="{D9C48E41-7F00-4E1A-BF29-791097FB1601}" presName="rect2" presStyleLbl="alignAcc1" presStyleIdx="1" presStyleCnt="7"/>
      <dgm:spPr/>
    </dgm:pt>
    <dgm:pt modelId="{A1017D05-CCC5-4481-AE5F-131622A4CE1A}" type="pres">
      <dgm:prSet presAssocID="{9F3B6C7D-FA1C-455F-812E-4884982C476C}" presName="vertSpace3" presStyleLbl="node1" presStyleIdx="1" presStyleCnt="7"/>
      <dgm:spPr/>
    </dgm:pt>
    <dgm:pt modelId="{B243DDCE-1324-4047-998D-7CC94FEF292F}" type="pres">
      <dgm:prSet presAssocID="{9F3B6C7D-FA1C-455F-812E-4884982C476C}" presName="circle3" presStyleLbl="node1" presStyleIdx="2" presStyleCnt="7"/>
      <dgm:spPr/>
    </dgm:pt>
    <dgm:pt modelId="{821E6E81-C178-49DA-AFAF-2BD898665180}" type="pres">
      <dgm:prSet presAssocID="{9F3B6C7D-FA1C-455F-812E-4884982C476C}" presName="rect3" presStyleLbl="alignAcc1" presStyleIdx="2" presStyleCnt="7"/>
      <dgm:spPr/>
    </dgm:pt>
    <dgm:pt modelId="{B8333D11-3200-45BA-85A6-4E07293763FF}" type="pres">
      <dgm:prSet presAssocID="{399D7869-3146-4E61-9F0B-A8FEBDF6F9E5}" presName="vertSpace4" presStyleLbl="node1" presStyleIdx="2" presStyleCnt="7"/>
      <dgm:spPr/>
    </dgm:pt>
    <dgm:pt modelId="{9CCF65F9-23FD-4783-B5F9-DFA2508734C4}" type="pres">
      <dgm:prSet presAssocID="{399D7869-3146-4E61-9F0B-A8FEBDF6F9E5}" presName="circle4" presStyleLbl="node1" presStyleIdx="3" presStyleCnt="7"/>
      <dgm:spPr/>
    </dgm:pt>
    <dgm:pt modelId="{9F84D6C2-D6FD-493F-B0A6-EE344C748B5D}" type="pres">
      <dgm:prSet presAssocID="{399D7869-3146-4E61-9F0B-A8FEBDF6F9E5}" presName="rect4" presStyleLbl="alignAcc1" presStyleIdx="3" presStyleCnt="7"/>
      <dgm:spPr/>
    </dgm:pt>
    <dgm:pt modelId="{0468C33C-F9EA-47E7-8A88-1E4D20E3E6CC}" type="pres">
      <dgm:prSet presAssocID="{A030DAE9-DAD8-4A92-BF7A-A30F86B3AC41}" presName="vertSpace5" presStyleLbl="node1" presStyleIdx="3" presStyleCnt="7"/>
      <dgm:spPr/>
    </dgm:pt>
    <dgm:pt modelId="{CCBA5E98-BFDC-458E-A649-B68CDDF25956}" type="pres">
      <dgm:prSet presAssocID="{A030DAE9-DAD8-4A92-BF7A-A30F86B3AC41}" presName="circle5" presStyleLbl="node1" presStyleIdx="4" presStyleCnt="7"/>
      <dgm:spPr/>
    </dgm:pt>
    <dgm:pt modelId="{CC711FB3-7C6E-4D92-B6DA-7AEAC5363CA5}" type="pres">
      <dgm:prSet presAssocID="{A030DAE9-DAD8-4A92-BF7A-A30F86B3AC41}" presName="rect5" presStyleLbl="alignAcc1" presStyleIdx="4" presStyleCnt="7"/>
      <dgm:spPr/>
    </dgm:pt>
    <dgm:pt modelId="{E0B90D4E-CD18-4D7B-AF9E-B29E07EE6850}" type="pres">
      <dgm:prSet presAssocID="{7CC1D711-29BD-40CA-9380-73B13C5E8524}" presName="vertSpace6" presStyleLbl="node1" presStyleIdx="4" presStyleCnt="7"/>
      <dgm:spPr/>
    </dgm:pt>
    <dgm:pt modelId="{63D2A128-755C-4397-83C1-42B3709FFF98}" type="pres">
      <dgm:prSet presAssocID="{7CC1D711-29BD-40CA-9380-73B13C5E8524}" presName="circle6" presStyleLbl="node1" presStyleIdx="5" presStyleCnt="7"/>
      <dgm:spPr/>
    </dgm:pt>
    <dgm:pt modelId="{5D71EADC-C593-4521-9FA7-6DE80FD915B5}" type="pres">
      <dgm:prSet presAssocID="{7CC1D711-29BD-40CA-9380-73B13C5E8524}" presName="rect6" presStyleLbl="alignAcc1" presStyleIdx="5" presStyleCnt="7"/>
      <dgm:spPr/>
    </dgm:pt>
    <dgm:pt modelId="{2E878D6D-2684-4DF9-ACD4-C716A03111A2}" type="pres">
      <dgm:prSet presAssocID="{63418684-5C22-420E-95CC-C8EFBB003B11}" presName="vertSpace7" presStyleLbl="node1" presStyleIdx="5" presStyleCnt="7"/>
      <dgm:spPr/>
    </dgm:pt>
    <dgm:pt modelId="{AABCAF5E-B712-45DC-B9A2-9AC2D509D3A3}" type="pres">
      <dgm:prSet presAssocID="{63418684-5C22-420E-95CC-C8EFBB003B11}" presName="circle7" presStyleLbl="node1" presStyleIdx="6" presStyleCnt="7"/>
      <dgm:spPr/>
    </dgm:pt>
    <dgm:pt modelId="{27B25450-145E-488D-AE0B-778A693C1F50}" type="pres">
      <dgm:prSet presAssocID="{63418684-5C22-420E-95CC-C8EFBB003B11}" presName="rect7" presStyleLbl="alignAcc1" presStyleIdx="6" presStyleCnt="7"/>
      <dgm:spPr/>
    </dgm:pt>
    <dgm:pt modelId="{C371CDBC-63CC-43B0-A34E-34ACDEF007DF}" type="pres">
      <dgm:prSet presAssocID="{0C93BA71-F184-4860-9EAB-A5BECCF2DC5F}" presName="rect1ParTxNoCh" presStyleLbl="alignAcc1" presStyleIdx="6" presStyleCnt="7">
        <dgm:presLayoutVars>
          <dgm:chMax val="1"/>
          <dgm:bulletEnabled val="1"/>
        </dgm:presLayoutVars>
      </dgm:prSet>
      <dgm:spPr/>
    </dgm:pt>
    <dgm:pt modelId="{9B288EEF-FCBA-43C9-9635-11F277F04EFB}" type="pres">
      <dgm:prSet presAssocID="{D9C48E41-7F00-4E1A-BF29-791097FB1601}" presName="rect2ParTxNoCh" presStyleLbl="alignAcc1" presStyleIdx="6" presStyleCnt="7">
        <dgm:presLayoutVars>
          <dgm:chMax val="1"/>
          <dgm:bulletEnabled val="1"/>
        </dgm:presLayoutVars>
      </dgm:prSet>
      <dgm:spPr/>
    </dgm:pt>
    <dgm:pt modelId="{5391DDE8-E94E-49BB-BF72-D6D7DE4C6707}" type="pres">
      <dgm:prSet presAssocID="{9F3B6C7D-FA1C-455F-812E-4884982C476C}" presName="rect3ParTxNoCh" presStyleLbl="alignAcc1" presStyleIdx="6" presStyleCnt="7">
        <dgm:presLayoutVars>
          <dgm:chMax val="1"/>
          <dgm:bulletEnabled val="1"/>
        </dgm:presLayoutVars>
      </dgm:prSet>
      <dgm:spPr/>
    </dgm:pt>
    <dgm:pt modelId="{FE622A8E-F42C-47B5-B37D-A6C05787201E}" type="pres">
      <dgm:prSet presAssocID="{399D7869-3146-4E61-9F0B-A8FEBDF6F9E5}" presName="rect4ParTxNoCh" presStyleLbl="alignAcc1" presStyleIdx="6" presStyleCnt="7">
        <dgm:presLayoutVars>
          <dgm:chMax val="1"/>
          <dgm:bulletEnabled val="1"/>
        </dgm:presLayoutVars>
      </dgm:prSet>
      <dgm:spPr/>
    </dgm:pt>
    <dgm:pt modelId="{8656962D-3FB0-4B89-8348-1D6AE7CE4FFF}" type="pres">
      <dgm:prSet presAssocID="{A030DAE9-DAD8-4A92-BF7A-A30F86B3AC41}" presName="rect5ParTxNoCh" presStyleLbl="alignAcc1" presStyleIdx="6" presStyleCnt="7">
        <dgm:presLayoutVars>
          <dgm:chMax val="1"/>
          <dgm:bulletEnabled val="1"/>
        </dgm:presLayoutVars>
      </dgm:prSet>
      <dgm:spPr/>
    </dgm:pt>
    <dgm:pt modelId="{CC99362D-1789-4ABD-AAE4-8AEFF6844D2A}" type="pres">
      <dgm:prSet presAssocID="{7CC1D711-29BD-40CA-9380-73B13C5E8524}" presName="rect6ParTxNoCh" presStyleLbl="alignAcc1" presStyleIdx="6" presStyleCnt="7">
        <dgm:presLayoutVars>
          <dgm:chMax val="1"/>
          <dgm:bulletEnabled val="1"/>
        </dgm:presLayoutVars>
      </dgm:prSet>
      <dgm:spPr/>
    </dgm:pt>
    <dgm:pt modelId="{87728D0E-4448-40FE-90F6-18324B93239F}" type="pres">
      <dgm:prSet presAssocID="{63418684-5C22-420E-95CC-C8EFBB003B11}" presName="rect7ParTxNoCh" presStyleLbl="alignAcc1" presStyleIdx="6" presStyleCnt="7">
        <dgm:presLayoutVars>
          <dgm:chMax val="1"/>
          <dgm:bulletEnabled val="1"/>
        </dgm:presLayoutVars>
      </dgm:prSet>
      <dgm:spPr/>
    </dgm:pt>
  </dgm:ptLst>
  <dgm:cxnLst>
    <dgm:cxn modelId="{D94C0D0B-ACDD-40EA-8447-43694CA579E2}" type="presOf" srcId="{A030DAE9-DAD8-4A92-BF7A-A30F86B3AC41}" destId="{CC711FB3-7C6E-4D92-B6DA-7AEAC5363CA5}" srcOrd="0" destOrd="0" presId="urn:microsoft.com/office/officeart/2005/8/layout/target3"/>
    <dgm:cxn modelId="{E0BDA70C-B531-48DF-810D-59A1BC504894}" srcId="{D2D5F487-0218-4069-964A-04BBBE9D0CF6}" destId="{D9C48E41-7F00-4E1A-BF29-791097FB1601}" srcOrd="1" destOrd="0" parTransId="{6BF99955-9012-413A-BA94-664F90FEFC43}" sibTransId="{869F63DF-5C73-49E7-BC34-378ECF07B190}"/>
    <dgm:cxn modelId="{8ED65E1B-8F5E-490E-ABA7-A3E24B2D33BE}" srcId="{D2D5F487-0218-4069-964A-04BBBE9D0CF6}" destId="{63418684-5C22-420E-95CC-C8EFBB003B11}" srcOrd="6" destOrd="0" parTransId="{AB264C88-C448-463B-9C61-49DB362B11A0}" sibTransId="{B4A1DA32-AF82-4E30-818D-3D4DE18F16CA}"/>
    <dgm:cxn modelId="{9C4BF325-6132-4844-B404-873BC2C77457}" srcId="{D2D5F487-0218-4069-964A-04BBBE9D0CF6}" destId="{0C93BA71-F184-4860-9EAB-A5BECCF2DC5F}" srcOrd="0" destOrd="0" parTransId="{6CA04C23-23C1-4BFB-A6B5-264B4E14D6F7}" sibTransId="{B7D90FBB-D6DD-49C9-8FDB-7FF2D67C7606}"/>
    <dgm:cxn modelId="{E0D4053F-9F81-4055-AEFA-FCB5491EB37D}" type="presOf" srcId="{A030DAE9-DAD8-4A92-BF7A-A30F86B3AC41}" destId="{8656962D-3FB0-4B89-8348-1D6AE7CE4FFF}" srcOrd="1" destOrd="0" presId="urn:microsoft.com/office/officeart/2005/8/layout/target3"/>
    <dgm:cxn modelId="{4246CB65-13FF-4844-9E2C-3188B35A2EA4}" type="presOf" srcId="{63418684-5C22-420E-95CC-C8EFBB003B11}" destId="{87728D0E-4448-40FE-90F6-18324B93239F}" srcOrd="1" destOrd="0" presId="urn:microsoft.com/office/officeart/2005/8/layout/target3"/>
    <dgm:cxn modelId="{F37D3266-FFBE-4038-B8F5-1A688F7EB541}" type="presOf" srcId="{399D7869-3146-4E61-9F0B-A8FEBDF6F9E5}" destId="{9F84D6C2-D6FD-493F-B0A6-EE344C748B5D}" srcOrd="0" destOrd="0" presId="urn:microsoft.com/office/officeart/2005/8/layout/target3"/>
    <dgm:cxn modelId="{5C51F267-E8A5-492E-B4FE-19683BF462A6}" type="presOf" srcId="{7CC1D711-29BD-40CA-9380-73B13C5E8524}" destId="{CC99362D-1789-4ABD-AAE4-8AEFF6844D2A}" srcOrd="1" destOrd="0" presId="urn:microsoft.com/office/officeart/2005/8/layout/target3"/>
    <dgm:cxn modelId="{A30DDD6C-B1AE-49B4-B136-A48186216012}" srcId="{D2D5F487-0218-4069-964A-04BBBE9D0CF6}" destId="{9F3B6C7D-FA1C-455F-812E-4884982C476C}" srcOrd="2" destOrd="0" parTransId="{7EDFDD74-620A-4DF5-9B8A-4F69235C6197}" sibTransId="{4D1C2C84-1D4B-450D-861D-7457214D967A}"/>
    <dgm:cxn modelId="{3F2FA17C-B96C-4147-9F3D-77D15D194E7B}" type="presOf" srcId="{0C93BA71-F184-4860-9EAB-A5BECCF2DC5F}" destId="{7F34BD5A-F13C-4211-BE60-EF2F4D34C08A}" srcOrd="0" destOrd="0" presId="urn:microsoft.com/office/officeart/2005/8/layout/target3"/>
    <dgm:cxn modelId="{D4478C82-4029-4603-AE6C-CF2D83178067}" type="presOf" srcId="{63418684-5C22-420E-95CC-C8EFBB003B11}" destId="{27B25450-145E-488D-AE0B-778A693C1F50}" srcOrd="0" destOrd="0" presId="urn:microsoft.com/office/officeart/2005/8/layout/target3"/>
    <dgm:cxn modelId="{8649D28E-5BF2-4601-B7D2-D793B230A1A7}" type="presOf" srcId="{D2D5F487-0218-4069-964A-04BBBE9D0CF6}" destId="{04DDC6E7-3796-411A-8ACC-6D63D0773468}" srcOrd="0" destOrd="0" presId="urn:microsoft.com/office/officeart/2005/8/layout/target3"/>
    <dgm:cxn modelId="{F45EA492-5E83-44A1-8EFD-B94F3EF56AB0}" srcId="{D2D5F487-0218-4069-964A-04BBBE9D0CF6}" destId="{0F93AAAA-AEAA-48C6-905D-E53F3130CFB5}" srcOrd="7" destOrd="0" parTransId="{EB2DA8B8-90B6-4E66-ADEE-904FD89D8179}" sibTransId="{4CC9908A-5679-4DA7-8969-A7E2A9B4839A}"/>
    <dgm:cxn modelId="{61D51BA6-31C2-43F0-AC7A-F66521D3D3F4}" type="presOf" srcId="{D9C48E41-7F00-4E1A-BF29-791097FB1601}" destId="{9B288EEF-FCBA-43C9-9635-11F277F04EFB}" srcOrd="1" destOrd="0" presId="urn:microsoft.com/office/officeart/2005/8/layout/target3"/>
    <dgm:cxn modelId="{D0557AAA-6642-49ED-BD53-DB6D88BD610A}" type="presOf" srcId="{9F3B6C7D-FA1C-455F-812E-4884982C476C}" destId="{821E6E81-C178-49DA-AFAF-2BD898665180}" srcOrd="0" destOrd="0" presId="urn:microsoft.com/office/officeart/2005/8/layout/target3"/>
    <dgm:cxn modelId="{6554C9AA-6364-4191-AAE7-8223AA532A84}" type="presOf" srcId="{D9C48E41-7F00-4E1A-BF29-791097FB1601}" destId="{3C05AAE5-4A59-416A-99E9-8DCF273777E7}" srcOrd="0" destOrd="0" presId="urn:microsoft.com/office/officeart/2005/8/layout/target3"/>
    <dgm:cxn modelId="{21CE25B7-E5DD-44E6-80CC-B4715C8B27F2}" type="presOf" srcId="{0C93BA71-F184-4860-9EAB-A5BECCF2DC5F}" destId="{C371CDBC-63CC-43B0-A34E-34ACDEF007DF}" srcOrd="1" destOrd="0" presId="urn:microsoft.com/office/officeart/2005/8/layout/target3"/>
    <dgm:cxn modelId="{C87E7AC5-24E8-4462-8B52-A6AFA663E06B}" srcId="{D2D5F487-0218-4069-964A-04BBBE9D0CF6}" destId="{7CC1D711-29BD-40CA-9380-73B13C5E8524}" srcOrd="5" destOrd="0" parTransId="{2D4D7DC4-EEB7-4DE2-A528-B47407724AB5}" sibTransId="{1A01EE18-7633-418D-8279-2092370C3048}"/>
    <dgm:cxn modelId="{C88F44C8-90B5-494A-AC69-15BB3BDD5EE8}" type="presOf" srcId="{7CC1D711-29BD-40CA-9380-73B13C5E8524}" destId="{5D71EADC-C593-4521-9FA7-6DE80FD915B5}" srcOrd="0" destOrd="0" presId="urn:microsoft.com/office/officeart/2005/8/layout/target3"/>
    <dgm:cxn modelId="{168243CB-3CC3-484D-B574-F22D5993A4A3}" type="presOf" srcId="{9F3B6C7D-FA1C-455F-812E-4884982C476C}" destId="{5391DDE8-E94E-49BB-BF72-D6D7DE4C6707}" srcOrd="1" destOrd="0" presId="urn:microsoft.com/office/officeart/2005/8/layout/target3"/>
    <dgm:cxn modelId="{F9068FEB-DAE3-4434-903D-50926BD2D6E3}" srcId="{D2D5F487-0218-4069-964A-04BBBE9D0CF6}" destId="{399D7869-3146-4E61-9F0B-A8FEBDF6F9E5}" srcOrd="3" destOrd="0" parTransId="{9FCA3838-5BEA-4D18-B897-5E409709BB8A}" sibTransId="{AE6E9B32-366A-434F-BAEE-AF2E6ECB276C}"/>
    <dgm:cxn modelId="{6103CEEF-2777-4859-8478-1BC2A625F03D}" type="presOf" srcId="{399D7869-3146-4E61-9F0B-A8FEBDF6F9E5}" destId="{FE622A8E-F42C-47B5-B37D-A6C05787201E}" srcOrd="1" destOrd="0" presId="urn:microsoft.com/office/officeart/2005/8/layout/target3"/>
    <dgm:cxn modelId="{EC11FEFE-5FF6-47B8-A767-117B61D9AAD6}" srcId="{D2D5F487-0218-4069-964A-04BBBE9D0CF6}" destId="{A030DAE9-DAD8-4A92-BF7A-A30F86B3AC41}" srcOrd="4" destOrd="0" parTransId="{B656BD67-F0FC-4643-996C-383436D90633}" sibTransId="{50A7BA12-027B-4024-950A-EE6D2A9E0308}"/>
    <dgm:cxn modelId="{688B81CA-B73A-4376-9A57-D6560F5AED7E}" type="presParOf" srcId="{04DDC6E7-3796-411A-8ACC-6D63D0773468}" destId="{4D513395-DCDB-4A33-B6C9-D8C36C1B8180}" srcOrd="0" destOrd="0" presId="urn:microsoft.com/office/officeart/2005/8/layout/target3"/>
    <dgm:cxn modelId="{B2B09679-A4CF-4BA5-8181-9BA2E410DA92}" type="presParOf" srcId="{04DDC6E7-3796-411A-8ACC-6D63D0773468}" destId="{EAD16768-8448-4189-8B11-E67749CF871B}" srcOrd="1" destOrd="0" presId="urn:microsoft.com/office/officeart/2005/8/layout/target3"/>
    <dgm:cxn modelId="{0F2CA15F-9FB2-45F2-A076-B242AB62873B}" type="presParOf" srcId="{04DDC6E7-3796-411A-8ACC-6D63D0773468}" destId="{7F34BD5A-F13C-4211-BE60-EF2F4D34C08A}" srcOrd="2" destOrd="0" presId="urn:microsoft.com/office/officeart/2005/8/layout/target3"/>
    <dgm:cxn modelId="{C2423AF6-1207-41EF-A281-45F0B0740B32}" type="presParOf" srcId="{04DDC6E7-3796-411A-8ACC-6D63D0773468}" destId="{E00C99EA-3ECC-49B6-B506-A497099F8202}" srcOrd="3" destOrd="0" presId="urn:microsoft.com/office/officeart/2005/8/layout/target3"/>
    <dgm:cxn modelId="{2A8A2D57-6471-48AE-9680-C37E9B7937EE}" type="presParOf" srcId="{04DDC6E7-3796-411A-8ACC-6D63D0773468}" destId="{F7525B5D-3C87-4BCD-8E8E-68993B57AA94}" srcOrd="4" destOrd="0" presId="urn:microsoft.com/office/officeart/2005/8/layout/target3"/>
    <dgm:cxn modelId="{58BF7A23-7D45-4722-B8F3-D6FF4A30EF4B}" type="presParOf" srcId="{04DDC6E7-3796-411A-8ACC-6D63D0773468}" destId="{3C05AAE5-4A59-416A-99E9-8DCF273777E7}" srcOrd="5" destOrd="0" presId="urn:microsoft.com/office/officeart/2005/8/layout/target3"/>
    <dgm:cxn modelId="{D3611F78-DE94-4BA2-B184-40C606FB276B}" type="presParOf" srcId="{04DDC6E7-3796-411A-8ACC-6D63D0773468}" destId="{A1017D05-CCC5-4481-AE5F-131622A4CE1A}" srcOrd="6" destOrd="0" presId="urn:microsoft.com/office/officeart/2005/8/layout/target3"/>
    <dgm:cxn modelId="{1A5F6C99-6B6F-45EC-8EBC-FFEA6861C02A}" type="presParOf" srcId="{04DDC6E7-3796-411A-8ACC-6D63D0773468}" destId="{B243DDCE-1324-4047-998D-7CC94FEF292F}" srcOrd="7" destOrd="0" presId="urn:microsoft.com/office/officeart/2005/8/layout/target3"/>
    <dgm:cxn modelId="{211344C7-4C3E-4E16-879F-0A540355E1D1}" type="presParOf" srcId="{04DDC6E7-3796-411A-8ACC-6D63D0773468}" destId="{821E6E81-C178-49DA-AFAF-2BD898665180}" srcOrd="8" destOrd="0" presId="urn:microsoft.com/office/officeart/2005/8/layout/target3"/>
    <dgm:cxn modelId="{A598F5F3-F45D-4F0B-8A3E-3D085CA3CA2A}" type="presParOf" srcId="{04DDC6E7-3796-411A-8ACC-6D63D0773468}" destId="{B8333D11-3200-45BA-85A6-4E07293763FF}" srcOrd="9" destOrd="0" presId="urn:microsoft.com/office/officeart/2005/8/layout/target3"/>
    <dgm:cxn modelId="{8A3481FB-E02E-47D2-BA6C-205D46BBFD5D}" type="presParOf" srcId="{04DDC6E7-3796-411A-8ACC-6D63D0773468}" destId="{9CCF65F9-23FD-4783-B5F9-DFA2508734C4}" srcOrd="10" destOrd="0" presId="urn:microsoft.com/office/officeart/2005/8/layout/target3"/>
    <dgm:cxn modelId="{C30994E2-2B40-4581-9FE2-3716A989E5BB}" type="presParOf" srcId="{04DDC6E7-3796-411A-8ACC-6D63D0773468}" destId="{9F84D6C2-D6FD-493F-B0A6-EE344C748B5D}" srcOrd="11" destOrd="0" presId="urn:microsoft.com/office/officeart/2005/8/layout/target3"/>
    <dgm:cxn modelId="{52CE3A9E-71FE-4333-A015-B4EAFCEA12CB}" type="presParOf" srcId="{04DDC6E7-3796-411A-8ACC-6D63D0773468}" destId="{0468C33C-F9EA-47E7-8A88-1E4D20E3E6CC}" srcOrd="12" destOrd="0" presId="urn:microsoft.com/office/officeart/2005/8/layout/target3"/>
    <dgm:cxn modelId="{11CD9497-E6DB-4B83-AD65-5244C44BB252}" type="presParOf" srcId="{04DDC6E7-3796-411A-8ACC-6D63D0773468}" destId="{CCBA5E98-BFDC-458E-A649-B68CDDF25956}" srcOrd="13" destOrd="0" presId="urn:microsoft.com/office/officeart/2005/8/layout/target3"/>
    <dgm:cxn modelId="{AE28442A-E15B-414A-A14C-74789D89BE2B}" type="presParOf" srcId="{04DDC6E7-3796-411A-8ACC-6D63D0773468}" destId="{CC711FB3-7C6E-4D92-B6DA-7AEAC5363CA5}" srcOrd="14" destOrd="0" presId="urn:microsoft.com/office/officeart/2005/8/layout/target3"/>
    <dgm:cxn modelId="{112CD302-605D-4C0E-9621-A522C54BCCBC}" type="presParOf" srcId="{04DDC6E7-3796-411A-8ACC-6D63D0773468}" destId="{E0B90D4E-CD18-4D7B-AF9E-B29E07EE6850}" srcOrd="15" destOrd="0" presId="urn:microsoft.com/office/officeart/2005/8/layout/target3"/>
    <dgm:cxn modelId="{C1418F42-6EE4-43DD-BCC3-861FA34F3383}" type="presParOf" srcId="{04DDC6E7-3796-411A-8ACC-6D63D0773468}" destId="{63D2A128-755C-4397-83C1-42B3709FFF98}" srcOrd="16" destOrd="0" presId="urn:microsoft.com/office/officeart/2005/8/layout/target3"/>
    <dgm:cxn modelId="{F61F6F75-64E9-4E7B-ABF3-7B22C729208C}" type="presParOf" srcId="{04DDC6E7-3796-411A-8ACC-6D63D0773468}" destId="{5D71EADC-C593-4521-9FA7-6DE80FD915B5}" srcOrd="17" destOrd="0" presId="urn:microsoft.com/office/officeart/2005/8/layout/target3"/>
    <dgm:cxn modelId="{10981C89-5D75-406B-88DE-C4AE3E7FCEB4}" type="presParOf" srcId="{04DDC6E7-3796-411A-8ACC-6D63D0773468}" destId="{2E878D6D-2684-4DF9-ACD4-C716A03111A2}" srcOrd="18" destOrd="0" presId="urn:microsoft.com/office/officeart/2005/8/layout/target3"/>
    <dgm:cxn modelId="{FDA7BA83-9BBE-41F1-BA57-7DC103D68ED4}" type="presParOf" srcId="{04DDC6E7-3796-411A-8ACC-6D63D0773468}" destId="{AABCAF5E-B712-45DC-B9A2-9AC2D509D3A3}" srcOrd="19" destOrd="0" presId="urn:microsoft.com/office/officeart/2005/8/layout/target3"/>
    <dgm:cxn modelId="{68FD4F10-F588-4A07-AFC8-48C1C4092878}" type="presParOf" srcId="{04DDC6E7-3796-411A-8ACC-6D63D0773468}" destId="{27B25450-145E-488D-AE0B-778A693C1F50}" srcOrd="20" destOrd="0" presId="urn:microsoft.com/office/officeart/2005/8/layout/target3"/>
    <dgm:cxn modelId="{9966D613-7111-4757-BFE2-17EE36C39794}" type="presParOf" srcId="{04DDC6E7-3796-411A-8ACC-6D63D0773468}" destId="{C371CDBC-63CC-43B0-A34E-34ACDEF007DF}" srcOrd="21" destOrd="0" presId="urn:microsoft.com/office/officeart/2005/8/layout/target3"/>
    <dgm:cxn modelId="{F5D8309A-ECE0-47B5-81E4-78B66A5C1A56}" type="presParOf" srcId="{04DDC6E7-3796-411A-8ACC-6D63D0773468}" destId="{9B288EEF-FCBA-43C9-9635-11F277F04EFB}" srcOrd="22" destOrd="0" presId="urn:microsoft.com/office/officeart/2005/8/layout/target3"/>
    <dgm:cxn modelId="{25914B81-656D-47C2-85F8-FC2BC0D8AE48}" type="presParOf" srcId="{04DDC6E7-3796-411A-8ACC-6D63D0773468}" destId="{5391DDE8-E94E-49BB-BF72-D6D7DE4C6707}" srcOrd="23" destOrd="0" presId="urn:microsoft.com/office/officeart/2005/8/layout/target3"/>
    <dgm:cxn modelId="{147C8D66-5B01-4C18-8291-086399CED9B2}" type="presParOf" srcId="{04DDC6E7-3796-411A-8ACC-6D63D0773468}" destId="{FE622A8E-F42C-47B5-B37D-A6C05787201E}" srcOrd="24" destOrd="0" presId="urn:microsoft.com/office/officeart/2005/8/layout/target3"/>
    <dgm:cxn modelId="{FC415C89-AB58-4EDF-A1EC-33C731733719}" type="presParOf" srcId="{04DDC6E7-3796-411A-8ACC-6D63D0773468}" destId="{8656962D-3FB0-4B89-8348-1D6AE7CE4FFF}" srcOrd="25" destOrd="0" presId="urn:microsoft.com/office/officeart/2005/8/layout/target3"/>
    <dgm:cxn modelId="{0193E301-9B82-446F-8184-F92DC8F3E06F}" type="presParOf" srcId="{04DDC6E7-3796-411A-8ACC-6D63D0773468}" destId="{CC99362D-1789-4ABD-AAE4-8AEFF6844D2A}" srcOrd="26" destOrd="0" presId="urn:microsoft.com/office/officeart/2005/8/layout/target3"/>
    <dgm:cxn modelId="{6ECD3D6A-4BCE-4036-B7B0-C40CE9849E56}" type="presParOf" srcId="{04DDC6E7-3796-411A-8ACC-6D63D0773468}" destId="{87728D0E-4448-40FE-90F6-18324B93239F}" srcOrd="2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5BB9A3A-2233-43C4-9710-AA20300A85D8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7909B3F-90BE-486F-BAA2-C54F20916F6C}">
      <dgm:prSet/>
      <dgm:spPr/>
      <dgm:t>
        <a:bodyPr/>
        <a:lstStyle/>
        <a:p>
          <a:r>
            <a:rPr lang="en-US" b="0" i="0" baseline="0"/>
            <a:t>Decentralized institutional landscape</a:t>
          </a:r>
          <a:endParaRPr lang="en-US"/>
        </a:p>
      </dgm:t>
    </dgm:pt>
    <dgm:pt modelId="{1B7968A8-BCEF-4B66-AAA6-0E26572FFBF8}" type="parTrans" cxnId="{80D43D99-0EA3-45A3-9BE8-F1DAF89403CB}">
      <dgm:prSet/>
      <dgm:spPr/>
      <dgm:t>
        <a:bodyPr/>
        <a:lstStyle/>
        <a:p>
          <a:endParaRPr lang="en-US"/>
        </a:p>
      </dgm:t>
    </dgm:pt>
    <dgm:pt modelId="{64E5BC04-5ACA-45D1-82EA-A13A4D10CAE5}" type="sibTrans" cxnId="{80D43D99-0EA3-45A3-9BE8-F1DAF89403CB}">
      <dgm:prSet/>
      <dgm:spPr/>
      <dgm:t>
        <a:bodyPr/>
        <a:lstStyle/>
        <a:p>
          <a:endParaRPr lang="en-US"/>
        </a:p>
      </dgm:t>
    </dgm:pt>
    <dgm:pt modelId="{E6D650A6-DE37-405E-8BB7-C98602FFDDC2}">
      <dgm:prSet/>
      <dgm:spPr/>
      <dgm:t>
        <a:bodyPr/>
        <a:lstStyle/>
        <a:p>
          <a:r>
            <a:rPr lang="en-US" b="0" i="0" baseline="0"/>
            <a:t>Soft regulation and voluntary guidelines</a:t>
          </a:r>
          <a:endParaRPr lang="en-US"/>
        </a:p>
      </dgm:t>
    </dgm:pt>
    <dgm:pt modelId="{6869BE86-4AC1-4888-AF7D-AACAD183F88D}" type="parTrans" cxnId="{813C6D84-B90B-4557-9279-53FF0F099C51}">
      <dgm:prSet/>
      <dgm:spPr/>
      <dgm:t>
        <a:bodyPr/>
        <a:lstStyle/>
        <a:p>
          <a:endParaRPr lang="en-US"/>
        </a:p>
      </dgm:t>
    </dgm:pt>
    <dgm:pt modelId="{2BA2AB46-9684-4B8A-B082-5223D044E659}" type="sibTrans" cxnId="{813C6D84-B90B-4557-9279-53FF0F099C51}">
      <dgm:prSet/>
      <dgm:spPr/>
      <dgm:t>
        <a:bodyPr/>
        <a:lstStyle/>
        <a:p>
          <a:endParaRPr lang="en-US"/>
        </a:p>
      </dgm:t>
    </dgm:pt>
    <dgm:pt modelId="{03CB7B6B-2280-40A5-8398-58C4F305943F}">
      <dgm:prSet/>
      <dgm:spPr/>
      <dgm:t>
        <a:bodyPr/>
        <a:lstStyle/>
        <a:p>
          <a:r>
            <a:rPr lang="en-US" b="0" i="0" baseline="0"/>
            <a:t>Strong private-sector and academic involvement</a:t>
          </a:r>
          <a:endParaRPr lang="en-US"/>
        </a:p>
      </dgm:t>
    </dgm:pt>
    <dgm:pt modelId="{20CEC965-4080-4957-8203-ABAB1AC78FCF}" type="parTrans" cxnId="{84770281-0BA5-4DEB-879E-EFB3AC4B36AE}">
      <dgm:prSet/>
      <dgm:spPr/>
      <dgm:t>
        <a:bodyPr/>
        <a:lstStyle/>
        <a:p>
          <a:endParaRPr lang="en-US"/>
        </a:p>
      </dgm:t>
    </dgm:pt>
    <dgm:pt modelId="{4DB11BAE-BCE5-4B41-B427-43B958EED1E2}" type="sibTrans" cxnId="{84770281-0BA5-4DEB-879E-EFB3AC4B36AE}">
      <dgm:prSet/>
      <dgm:spPr/>
      <dgm:t>
        <a:bodyPr/>
        <a:lstStyle/>
        <a:p>
          <a:endParaRPr lang="en-US"/>
        </a:p>
      </dgm:t>
    </dgm:pt>
    <dgm:pt modelId="{73E4DE4D-FCA0-4F9E-9D95-CE87FD386CCB}">
      <dgm:prSet/>
      <dgm:spPr/>
      <dgm:t>
        <a:bodyPr/>
        <a:lstStyle/>
        <a:p>
          <a:r>
            <a:rPr lang="en-US" b="0" i="0" baseline="0"/>
            <a:t>Limited enforcement capacity</a:t>
          </a:r>
          <a:endParaRPr lang="en-US"/>
        </a:p>
      </dgm:t>
    </dgm:pt>
    <dgm:pt modelId="{205EB804-55A0-4A9A-95D7-36A38C58FFB1}" type="parTrans" cxnId="{C07791B3-3FF9-44B1-BFCE-6F9756BDAEC9}">
      <dgm:prSet/>
      <dgm:spPr/>
      <dgm:t>
        <a:bodyPr/>
        <a:lstStyle/>
        <a:p>
          <a:endParaRPr lang="en-US"/>
        </a:p>
      </dgm:t>
    </dgm:pt>
    <dgm:pt modelId="{638D4851-3C54-4527-841C-82D42421EE56}" type="sibTrans" cxnId="{C07791B3-3FF9-44B1-BFCE-6F9756BDAEC9}">
      <dgm:prSet/>
      <dgm:spPr/>
      <dgm:t>
        <a:bodyPr/>
        <a:lstStyle/>
        <a:p>
          <a:endParaRPr lang="en-US"/>
        </a:p>
      </dgm:t>
    </dgm:pt>
    <dgm:pt modelId="{AC9BB5F7-9702-4ABA-A29A-952FC0638A33}" type="pres">
      <dgm:prSet presAssocID="{05BB9A3A-2233-43C4-9710-AA20300A85D8}" presName="linear" presStyleCnt="0">
        <dgm:presLayoutVars>
          <dgm:animLvl val="lvl"/>
          <dgm:resizeHandles val="exact"/>
        </dgm:presLayoutVars>
      </dgm:prSet>
      <dgm:spPr/>
    </dgm:pt>
    <dgm:pt modelId="{0DB92D51-9402-4BA0-BBDC-4D22CC057966}" type="pres">
      <dgm:prSet presAssocID="{F7909B3F-90BE-486F-BAA2-C54F20916F6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5D7BB09-50FA-4999-8139-66768918AE17}" type="pres">
      <dgm:prSet presAssocID="{64E5BC04-5ACA-45D1-82EA-A13A4D10CAE5}" presName="spacer" presStyleCnt="0"/>
      <dgm:spPr/>
    </dgm:pt>
    <dgm:pt modelId="{5EA335B3-DB4D-43A3-8C8E-A0815FC096D7}" type="pres">
      <dgm:prSet presAssocID="{E6D650A6-DE37-405E-8BB7-C98602FFDDC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FAF40CD-2B9D-45CA-B38A-59C4CD5AF043}" type="pres">
      <dgm:prSet presAssocID="{2BA2AB46-9684-4B8A-B082-5223D044E659}" presName="spacer" presStyleCnt="0"/>
      <dgm:spPr/>
    </dgm:pt>
    <dgm:pt modelId="{F78CC061-65D0-48C0-BEC0-725A0B009B6E}" type="pres">
      <dgm:prSet presAssocID="{03CB7B6B-2280-40A5-8398-58C4F305943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A5D9D4A-605A-4345-88F7-282BB77E4F56}" type="pres">
      <dgm:prSet presAssocID="{4DB11BAE-BCE5-4B41-B427-43B958EED1E2}" presName="spacer" presStyleCnt="0"/>
      <dgm:spPr/>
    </dgm:pt>
    <dgm:pt modelId="{8C7A88C8-9994-4779-A4C3-AEF4BFE33287}" type="pres">
      <dgm:prSet presAssocID="{73E4DE4D-FCA0-4F9E-9D95-CE87FD386CCB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62C07603-97A2-4010-95EA-8930C0B9FCF2}" type="presOf" srcId="{03CB7B6B-2280-40A5-8398-58C4F305943F}" destId="{F78CC061-65D0-48C0-BEC0-725A0B009B6E}" srcOrd="0" destOrd="0" presId="urn:microsoft.com/office/officeart/2005/8/layout/vList2"/>
    <dgm:cxn modelId="{F3400615-5027-4593-B174-5B88D0421795}" type="presOf" srcId="{F7909B3F-90BE-486F-BAA2-C54F20916F6C}" destId="{0DB92D51-9402-4BA0-BBDC-4D22CC057966}" srcOrd="0" destOrd="0" presId="urn:microsoft.com/office/officeart/2005/8/layout/vList2"/>
    <dgm:cxn modelId="{BED49B22-58E5-46B4-9057-9DCB3F47301D}" type="presOf" srcId="{73E4DE4D-FCA0-4F9E-9D95-CE87FD386CCB}" destId="{8C7A88C8-9994-4779-A4C3-AEF4BFE33287}" srcOrd="0" destOrd="0" presId="urn:microsoft.com/office/officeart/2005/8/layout/vList2"/>
    <dgm:cxn modelId="{CAFF5025-93B8-45F3-AFC7-F94E2A9C41B0}" type="presOf" srcId="{E6D650A6-DE37-405E-8BB7-C98602FFDDC2}" destId="{5EA335B3-DB4D-43A3-8C8E-A0815FC096D7}" srcOrd="0" destOrd="0" presId="urn:microsoft.com/office/officeart/2005/8/layout/vList2"/>
    <dgm:cxn modelId="{84770281-0BA5-4DEB-879E-EFB3AC4B36AE}" srcId="{05BB9A3A-2233-43C4-9710-AA20300A85D8}" destId="{03CB7B6B-2280-40A5-8398-58C4F305943F}" srcOrd="2" destOrd="0" parTransId="{20CEC965-4080-4957-8203-ABAB1AC78FCF}" sibTransId="{4DB11BAE-BCE5-4B41-B427-43B958EED1E2}"/>
    <dgm:cxn modelId="{813C6D84-B90B-4557-9279-53FF0F099C51}" srcId="{05BB9A3A-2233-43C4-9710-AA20300A85D8}" destId="{E6D650A6-DE37-405E-8BB7-C98602FFDDC2}" srcOrd="1" destOrd="0" parTransId="{6869BE86-4AC1-4888-AF7D-AACAD183F88D}" sibTransId="{2BA2AB46-9684-4B8A-B082-5223D044E659}"/>
    <dgm:cxn modelId="{80D43D99-0EA3-45A3-9BE8-F1DAF89403CB}" srcId="{05BB9A3A-2233-43C4-9710-AA20300A85D8}" destId="{F7909B3F-90BE-486F-BAA2-C54F20916F6C}" srcOrd="0" destOrd="0" parTransId="{1B7968A8-BCEF-4B66-AAA6-0E26572FFBF8}" sibTransId="{64E5BC04-5ACA-45D1-82EA-A13A4D10CAE5}"/>
    <dgm:cxn modelId="{C07791B3-3FF9-44B1-BFCE-6F9756BDAEC9}" srcId="{05BB9A3A-2233-43C4-9710-AA20300A85D8}" destId="{73E4DE4D-FCA0-4F9E-9D95-CE87FD386CCB}" srcOrd="3" destOrd="0" parTransId="{205EB804-55A0-4A9A-95D7-36A38C58FFB1}" sibTransId="{638D4851-3C54-4527-841C-82D42421EE56}"/>
    <dgm:cxn modelId="{4302A0B9-C857-4AA2-BEBE-FA51C0D810E8}" type="presOf" srcId="{05BB9A3A-2233-43C4-9710-AA20300A85D8}" destId="{AC9BB5F7-9702-4ABA-A29A-952FC0638A33}" srcOrd="0" destOrd="0" presId="urn:microsoft.com/office/officeart/2005/8/layout/vList2"/>
    <dgm:cxn modelId="{A2AFA0D7-C0AD-4DF5-8666-B2DDEB834D88}" type="presParOf" srcId="{AC9BB5F7-9702-4ABA-A29A-952FC0638A33}" destId="{0DB92D51-9402-4BA0-BBDC-4D22CC057966}" srcOrd="0" destOrd="0" presId="urn:microsoft.com/office/officeart/2005/8/layout/vList2"/>
    <dgm:cxn modelId="{6615CB26-D12E-4650-98F6-7598BA848612}" type="presParOf" srcId="{AC9BB5F7-9702-4ABA-A29A-952FC0638A33}" destId="{25D7BB09-50FA-4999-8139-66768918AE17}" srcOrd="1" destOrd="0" presId="urn:microsoft.com/office/officeart/2005/8/layout/vList2"/>
    <dgm:cxn modelId="{9366F017-D6E3-4995-9C12-6BB4A7F101AF}" type="presParOf" srcId="{AC9BB5F7-9702-4ABA-A29A-952FC0638A33}" destId="{5EA335B3-DB4D-43A3-8C8E-A0815FC096D7}" srcOrd="2" destOrd="0" presId="urn:microsoft.com/office/officeart/2005/8/layout/vList2"/>
    <dgm:cxn modelId="{F7D46090-5DCA-49F9-A976-918D089CCA9D}" type="presParOf" srcId="{AC9BB5F7-9702-4ABA-A29A-952FC0638A33}" destId="{FFAF40CD-2B9D-45CA-B38A-59C4CD5AF043}" srcOrd="3" destOrd="0" presId="urn:microsoft.com/office/officeart/2005/8/layout/vList2"/>
    <dgm:cxn modelId="{F9C9A7CC-150D-4670-8819-DBCAF546EC4F}" type="presParOf" srcId="{AC9BB5F7-9702-4ABA-A29A-952FC0638A33}" destId="{F78CC061-65D0-48C0-BEC0-725A0B009B6E}" srcOrd="4" destOrd="0" presId="urn:microsoft.com/office/officeart/2005/8/layout/vList2"/>
    <dgm:cxn modelId="{2DA850B0-56DB-4C59-A2AB-A87F1AFA0FE5}" type="presParOf" srcId="{AC9BB5F7-9702-4ABA-A29A-952FC0638A33}" destId="{FA5D9D4A-605A-4345-88F7-282BB77E4F56}" srcOrd="5" destOrd="0" presId="urn:microsoft.com/office/officeart/2005/8/layout/vList2"/>
    <dgm:cxn modelId="{F89B6B07-21F6-4E9B-B5F7-F45260DF8E3B}" type="presParOf" srcId="{AC9BB5F7-9702-4ABA-A29A-952FC0638A33}" destId="{8C7A88C8-9994-4779-A4C3-AEF4BFE3328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3524760-A8FC-4CE3-BDDB-9DD951B95E85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67AD951-074C-40FF-9A2E-CDB4A65BCC41}">
      <dgm:prSet/>
      <dgm:spPr/>
      <dgm:t>
        <a:bodyPr/>
        <a:lstStyle/>
        <a:p>
          <a:r>
            <a:rPr lang="en-US" b="0" i="0" baseline="0">
              <a:solidFill>
                <a:schemeClr val="tx1"/>
              </a:solidFill>
            </a:rPr>
            <a:t>Centralized, state-led governance</a:t>
          </a:r>
          <a:endParaRPr lang="en-US">
            <a:solidFill>
              <a:schemeClr val="tx1"/>
            </a:solidFill>
          </a:endParaRPr>
        </a:p>
      </dgm:t>
    </dgm:pt>
    <dgm:pt modelId="{59E8E760-FC9F-4C63-B708-EA6F684F85FE}" type="parTrans" cxnId="{E18DD665-E374-4256-9B95-07730421674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DB0FE8A-8CA1-4FA5-BA1E-DF965B4BA535}" type="sibTrans" cxnId="{E18DD665-E374-4256-9B95-07730421674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19BE0BA-1439-4604-A8EE-478EC159CC5F}">
      <dgm:prSet/>
      <dgm:spPr/>
      <dgm:t>
        <a:bodyPr/>
        <a:lstStyle/>
        <a:p>
          <a:r>
            <a:rPr lang="en-US" b="0" i="0" baseline="0">
              <a:solidFill>
                <a:schemeClr val="tx1"/>
              </a:solidFill>
            </a:rPr>
            <a:t>Binding regulation and algorithm oversight</a:t>
          </a:r>
          <a:endParaRPr lang="en-US">
            <a:solidFill>
              <a:schemeClr val="tx1"/>
            </a:solidFill>
          </a:endParaRPr>
        </a:p>
      </dgm:t>
    </dgm:pt>
    <dgm:pt modelId="{85631EFE-FF4D-449E-8C25-327820C0D7E9}" type="parTrans" cxnId="{AAD01DB0-DBDB-40E8-88D0-65138AC2DE9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AE0E73A-452C-48C8-9DAB-2435CB1DDB11}" type="sibTrans" cxnId="{AAD01DB0-DBDB-40E8-88D0-65138AC2DE9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1D5AD7E-02E6-4B62-B093-D427CD3E2DAC}">
      <dgm:prSet/>
      <dgm:spPr/>
      <dgm:t>
        <a:bodyPr/>
        <a:lstStyle/>
        <a:p>
          <a:r>
            <a:rPr lang="en-US" b="0" i="0" baseline="0">
              <a:solidFill>
                <a:schemeClr val="tx1"/>
              </a:solidFill>
            </a:rPr>
            <a:t>Strong enforcement mechanisms</a:t>
          </a:r>
          <a:endParaRPr lang="en-US">
            <a:solidFill>
              <a:schemeClr val="tx1"/>
            </a:solidFill>
          </a:endParaRPr>
        </a:p>
      </dgm:t>
    </dgm:pt>
    <dgm:pt modelId="{B908AA16-3AD6-44C9-AAB0-9CDC9DA34A11}" type="parTrans" cxnId="{8C01290F-C54F-46A9-8A7E-C9554DC825A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57940ED-A12A-4B58-9DEC-D6DC49EF78E9}" type="sibTrans" cxnId="{8C01290F-C54F-46A9-8A7E-C9554DC825A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47A83CB-7CAE-426C-9C39-095361E53F76}">
      <dgm:prSet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n-US" b="0" i="0" baseline="0" dirty="0">
              <a:solidFill>
                <a:schemeClr val="tx1"/>
              </a:solidFill>
            </a:rPr>
            <a:t>Alignment with industrial and security policy</a:t>
          </a:r>
          <a:endParaRPr lang="en-US" dirty="0">
            <a:solidFill>
              <a:schemeClr val="tx1"/>
            </a:solidFill>
          </a:endParaRPr>
        </a:p>
      </dgm:t>
    </dgm:pt>
    <dgm:pt modelId="{AA65A6FA-E0F6-41BA-9DD8-18DD54A49B34}" type="parTrans" cxnId="{C1B4DCBD-4E43-44F4-B93D-FC84E2AB6E6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F506742-9E3A-41F6-9777-2B7FCC5DC0EE}" type="sibTrans" cxnId="{C1B4DCBD-4E43-44F4-B93D-FC84E2AB6E6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769961B-B5AF-496F-8954-54586B932CB4}" type="pres">
      <dgm:prSet presAssocID="{53524760-A8FC-4CE3-BDDB-9DD951B95E85}" presName="linear" presStyleCnt="0">
        <dgm:presLayoutVars>
          <dgm:animLvl val="lvl"/>
          <dgm:resizeHandles val="exact"/>
        </dgm:presLayoutVars>
      </dgm:prSet>
      <dgm:spPr/>
    </dgm:pt>
    <dgm:pt modelId="{10E2899F-1A4D-41D3-BDEE-C22E2607FF85}" type="pres">
      <dgm:prSet presAssocID="{E67AD951-074C-40FF-9A2E-CDB4A65BCC4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A08CDE2-14DF-4BEC-A69A-0064301B4C54}" type="pres">
      <dgm:prSet presAssocID="{9DB0FE8A-8CA1-4FA5-BA1E-DF965B4BA535}" presName="spacer" presStyleCnt="0"/>
      <dgm:spPr/>
    </dgm:pt>
    <dgm:pt modelId="{13457376-FFF3-47A6-9A7C-7BBAB770667B}" type="pres">
      <dgm:prSet presAssocID="{519BE0BA-1439-4604-A8EE-478EC159CC5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7F2F55E-CC92-49AA-BFDD-FAEB784CD150}" type="pres">
      <dgm:prSet presAssocID="{5AE0E73A-452C-48C8-9DAB-2435CB1DDB11}" presName="spacer" presStyleCnt="0"/>
      <dgm:spPr/>
    </dgm:pt>
    <dgm:pt modelId="{4A6C3BCA-A51B-4228-BA40-0D0700DF1A1E}" type="pres">
      <dgm:prSet presAssocID="{D1D5AD7E-02E6-4B62-B093-D427CD3E2DA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888D471-6834-474B-A89C-F5AC0D79ED93}" type="pres">
      <dgm:prSet presAssocID="{057940ED-A12A-4B58-9DEC-D6DC49EF78E9}" presName="spacer" presStyleCnt="0"/>
      <dgm:spPr/>
    </dgm:pt>
    <dgm:pt modelId="{61BEBEF4-EB9D-46B5-B65D-1C37FB17ADDE}" type="pres">
      <dgm:prSet presAssocID="{947A83CB-7CAE-426C-9C39-095361E53F76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C01290F-C54F-46A9-8A7E-C9554DC825A2}" srcId="{53524760-A8FC-4CE3-BDDB-9DD951B95E85}" destId="{D1D5AD7E-02E6-4B62-B093-D427CD3E2DAC}" srcOrd="2" destOrd="0" parTransId="{B908AA16-3AD6-44C9-AAB0-9CDC9DA34A11}" sibTransId="{057940ED-A12A-4B58-9DEC-D6DC49EF78E9}"/>
    <dgm:cxn modelId="{60E25B5E-B084-4975-B448-5659B9157892}" type="presOf" srcId="{53524760-A8FC-4CE3-BDDB-9DD951B95E85}" destId="{4769961B-B5AF-496F-8954-54586B932CB4}" srcOrd="0" destOrd="0" presId="urn:microsoft.com/office/officeart/2005/8/layout/vList2"/>
    <dgm:cxn modelId="{E18DD665-E374-4256-9B95-077304216748}" srcId="{53524760-A8FC-4CE3-BDDB-9DD951B95E85}" destId="{E67AD951-074C-40FF-9A2E-CDB4A65BCC41}" srcOrd="0" destOrd="0" parTransId="{59E8E760-FC9F-4C63-B708-EA6F684F85FE}" sibTransId="{9DB0FE8A-8CA1-4FA5-BA1E-DF965B4BA535}"/>
    <dgm:cxn modelId="{90AA148A-9251-481C-B48B-DC7A9371452C}" type="presOf" srcId="{D1D5AD7E-02E6-4B62-B093-D427CD3E2DAC}" destId="{4A6C3BCA-A51B-4228-BA40-0D0700DF1A1E}" srcOrd="0" destOrd="0" presId="urn:microsoft.com/office/officeart/2005/8/layout/vList2"/>
    <dgm:cxn modelId="{1E14D68B-EF8F-4004-BC1D-A1B709A1D603}" type="presOf" srcId="{E67AD951-074C-40FF-9A2E-CDB4A65BCC41}" destId="{10E2899F-1A4D-41D3-BDEE-C22E2607FF85}" srcOrd="0" destOrd="0" presId="urn:microsoft.com/office/officeart/2005/8/layout/vList2"/>
    <dgm:cxn modelId="{AAD01DB0-DBDB-40E8-88D0-65138AC2DE90}" srcId="{53524760-A8FC-4CE3-BDDB-9DD951B95E85}" destId="{519BE0BA-1439-4604-A8EE-478EC159CC5F}" srcOrd="1" destOrd="0" parTransId="{85631EFE-FF4D-449E-8C25-327820C0D7E9}" sibTransId="{5AE0E73A-452C-48C8-9DAB-2435CB1DDB11}"/>
    <dgm:cxn modelId="{C1B4DCBD-4E43-44F4-B93D-FC84E2AB6E6B}" srcId="{53524760-A8FC-4CE3-BDDB-9DD951B95E85}" destId="{947A83CB-7CAE-426C-9C39-095361E53F76}" srcOrd="3" destOrd="0" parTransId="{AA65A6FA-E0F6-41BA-9DD8-18DD54A49B34}" sibTransId="{3F506742-9E3A-41F6-9777-2B7FCC5DC0EE}"/>
    <dgm:cxn modelId="{F81500C9-A13E-4BAC-8CEA-FC4A260DC79E}" type="presOf" srcId="{947A83CB-7CAE-426C-9C39-095361E53F76}" destId="{61BEBEF4-EB9D-46B5-B65D-1C37FB17ADDE}" srcOrd="0" destOrd="0" presId="urn:microsoft.com/office/officeart/2005/8/layout/vList2"/>
    <dgm:cxn modelId="{09BBB6E7-BE28-4DDD-82E2-8AF376163712}" type="presOf" srcId="{519BE0BA-1439-4604-A8EE-478EC159CC5F}" destId="{13457376-FFF3-47A6-9A7C-7BBAB770667B}" srcOrd="0" destOrd="0" presId="urn:microsoft.com/office/officeart/2005/8/layout/vList2"/>
    <dgm:cxn modelId="{780C9D10-E2F3-4F5F-987B-204DCA47C84B}" type="presParOf" srcId="{4769961B-B5AF-496F-8954-54586B932CB4}" destId="{10E2899F-1A4D-41D3-BDEE-C22E2607FF85}" srcOrd="0" destOrd="0" presId="urn:microsoft.com/office/officeart/2005/8/layout/vList2"/>
    <dgm:cxn modelId="{57028709-E50D-4D37-81B9-F18E45EBDB93}" type="presParOf" srcId="{4769961B-B5AF-496F-8954-54586B932CB4}" destId="{3A08CDE2-14DF-4BEC-A69A-0064301B4C54}" srcOrd="1" destOrd="0" presId="urn:microsoft.com/office/officeart/2005/8/layout/vList2"/>
    <dgm:cxn modelId="{8429CBCB-3F36-47B8-8ABB-758BC83389B5}" type="presParOf" srcId="{4769961B-B5AF-496F-8954-54586B932CB4}" destId="{13457376-FFF3-47A6-9A7C-7BBAB770667B}" srcOrd="2" destOrd="0" presId="urn:microsoft.com/office/officeart/2005/8/layout/vList2"/>
    <dgm:cxn modelId="{D95C5426-84D3-4196-BFEE-F01E7FA198C5}" type="presParOf" srcId="{4769961B-B5AF-496F-8954-54586B932CB4}" destId="{47F2F55E-CC92-49AA-BFDD-FAEB784CD150}" srcOrd="3" destOrd="0" presId="urn:microsoft.com/office/officeart/2005/8/layout/vList2"/>
    <dgm:cxn modelId="{B25BACE9-48C4-42FB-95DF-C58907307698}" type="presParOf" srcId="{4769961B-B5AF-496F-8954-54586B932CB4}" destId="{4A6C3BCA-A51B-4228-BA40-0D0700DF1A1E}" srcOrd="4" destOrd="0" presId="urn:microsoft.com/office/officeart/2005/8/layout/vList2"/>
    <dgm:cxn modelId="{D4975F02-C807-4995-BCEA-CEAA0D9C9D29}" type="presParOf" srcId="{4769961B-B5AF-496F-8954-54586B932CB4}" destId="{D888D471-6834-474B-A89C-F5AC0D79ED93}" srcOrd="5" destOrd="0" presId="urn:microsoft.com/office/officeart/2005/8/layout/vList2"/>
    <dgm:cxn modelId="{601141FA-3439-4A7C-99C2-1768167D3AA0}" type="presParOf" srcId="{4769961B-B5AF-496F-8954-54586B932CB4}" destId="{61BEBEF4-EB9D-46B5-B65D-1C37FB17ADD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8CD952B-C8FB-458B-8713-DBCDEF17C0D9}" type="doc">
      <dgm:prSet loTypeId="urn:microsoft.com/office/officeart/2005/8/layout/arrow5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708BE58-DB77-4127-B685-A3CA8D7ACD92}">
      <dgm:prSet phldrT="[Text]" phldr="0"/>
      <dgm:spPr/>
      <dgm:t>
        <a:bodyPr/>
        <a:lstStyle/>
        <a:p>
          <a:r>
            <a:rPr lang="es-MX" dirty="0" err="1"/>
            <a:t>Fragmentation</a:t>
          </a:r>
          <a:endParaRPr lang="en-US" dirty="0"/>
        </a:p>
      </dgm:t>
    </dgm:pt>
    <dgm:pt modelId="{1FBC8C24-3D60-4EED-89B1-572587802D67}" type="parTrans" cxnId="{9E2244C8-5A10-484C-B29F-C40A552123DC}">
      <dgm:prSet/>
      <dgm:spPr/>
      <dgm:t>
        <a:bodyPr/>
        <a:lstStyle/>
        <a:p>
          <a:endParaRPr lang="en-US"/>
        </a:p>
      </dgm:t>
    </dgm:pt>
    <dgm:pt modelId="{C9CCDA82-08C7-45F5-B4E0-E0E1F3B69813}" type="sibTrans" cxnId="{9E2244C8-5A10-484C-B29F-C40A552123DC}">
      <dgm:prSet/>
      <dgm:spPr/>
      <dgm:t>
        <a:bodyPr/>
        <a:lstStyle/>
        <a:p>
          <a:endParaRPr lang="en-US"/>
        </a:p>
      </dgm:t>
    </dgm:pt>
    <dgm:pt modelId="{FD92BC0D-4D72-4762-B4E0-6D7FE9E73E76}">
      <dgm:prSet phldrT="[Text]" phldr="0"/>
      <dgm:spPr/>
      <dgm:t>
        <a:bodyPr/>
        <a:lstStyle/>
        <a:p>
          <a:r>
            <a:rPr lang="es-MX" dirty="0" err="1"/>
            <a:t>Centralization</a:t>
          </a:r>
          <a:endParaRPr lang="en-US" dirty="0"/>
        </a:p>
      </dgm:t>
    </dgm:pt>
    <dgm:pt modelId="{58A6BDC7-EFB0-4C35-9F68-DE315A0F0500}" type="parTrans" cxnId="{23389B30-A0AB-4F9D-AC0B-E3EB0C2AC56A}">
      <dgm:prSet/>
      <dgm:spPr/>
      <dgm:t>
        <a:bodyPr/>
        <a:lstStyle/>
        <a:p>
          <a:endParaRPr lang="en-US"/>
        </a:p>
      </dgm:t>
    </dgm:pt>
    <dgm:pt modelId="{B9C30747-50F2-4EF8-A9BB-878776FCA393}" type="sibTrans" cxnId="{23389B30-A0AB-4F9D-AC0B-E3EB0C2AC56A}">
      <dgm:prSet/>
      <dgm:spPr/>
      <dgm:t>
        <a:bodyPr/>
        <a:lstStyle/>
        <a:p>
          <a:endParaRPr lang="en-US"/>
        </a:p>
      </dgm:t>
    </dgm:pt>
    <dgm:pt modelId="{05C574C2-9075-445F-B87E-4D53E2200F3E}" type="pres">
      <dgm:prSet presAssocID="{48CD952B-C8FB-458B-8713-DBCDEF17C0D9}" presName="diagram" presStyleCnt="0">
        <dgm:presLayoutVars>
          <dgm:dir/>
          <dgm:resizeHandles val="exact"/>
        </dgm:presLayoutVars>
      </dgm:prSet>
      <dgm:spPr/>
    </dgm:pt>
    <dgm:pt modelId="{98A1C082-75A1-4742-B9C5-AB44EEF32927}" type="pres">
      <dgm:prSet presAssocID="{2708BE58-DB77-4127-B685-A3CA8D7ACD92}" presName="arrow" presStyleLbl="node1" presStyleIdx="0" presStyleCnt="2">
        <dgm:presLayoutVars>
          <dgm:bulletEnabled val="1"/>
        </dgm:presLayoutVars>
      </dgm:prSet>
      <dgm:spPr/>
    </dgm:pt>
    <dgm:pt modelId="{BB66B8EE-9379-4478-9EB2-DE9B104E9822}" type="pres">
      <dgm:prSet presAssocID="{FD92BC0D-4D72-4762-B4E0-6D7FE9E73E76}" presName="arrow" presStyleLbl="node1" presStyleIdx="1" presStyleCnt="2">
        <dgm:presLayoutVars>
          <dgm:bulletEnabled val="1"/>
        </dgm:presLayoutVars>
      </dgm:prSet>
      <dgm:spPr/>
    </dgm:pt>
  </dgm:ptLst>
  <dgm:cxnLst>
    <dgm:cxn modelId="{23389B30-A0AB-4F9D-AC0B-E3EB0C2AC56A}" srcId="{48CD952B-C8FB-458B-8713-DBCDEF17C0D9}" destId="{FD92BC0D-4D72-4762-B4E0-6D7FE9E73E76}" srcOrd="1" destOrd="0" parTransId="{58A6BDC7-EFB0-4C35-9F68-DE315A0F0500}" sibTransId="{B9C30747-50F2-4EF8-A9BB-878776FCA393}"/>
    <dgm:cxn modelId="{48AAE49A-60B7-4F55-8916-1A80016745DD}" type="presOf" srcId="{2708BE58-DB77-4127-B685-A3CA8D7ACD92}" destId="{98A1C082-75A1-4742-B9C5-AB44EEF32927}" srcOrd="0" destOrd="0" presId="urn:microsoft.com/office/officeart/2005/8/layout/arrow5"/>
    <dgm:cxn modelId="{9E2244C8-5A10-484C-B29F-C40A552123DC}" srcId="{48CD952B-C8FB-458B-8713-DBCDEF17C0D9}" destId="{2708BE58-DB77-4127-B685-A3CA8D7ACD92}" srcOrd="0" destOrd="0" parTransId="{1FBC8C24-3D60-4EED-89B1-572587802D67}" sibTransId="{C9CCDA82-08C7-45F5-B4E0-E0E1F3B69813}"/>
    <dgm:cxn modelId="{B5D042EB-0883-4652-ADAE-FBE6159F809A}" type="presOf" srcId="{FD92BC0D-4D72-4762-B4E0-6D7FE9E73E76}" destId="{BB66B8EE-9379-4478-9EB2-DE9B104E9822}" srcOrd="0" destOrd="0" presId="urn:microsoft.com/office/officeart/2005/8/layout/arrow5"/>
    <dgm:cxn modelId="{68FCC0F5-21FE-459C-A4D7-F77ADF216A13}" type="presOf" srcId="{48CD952B-C8FB-458B-8713-DBCDEF17C0D9}" destId="{05C574C2-9075-445F-B87E-4D53E2200F3E}" srcOrd="0" destOrd="0" presId="urn:microsoft.com/office/officeart/2005/8/layout/arrow5"/>
    <dgm:cxn modelId="{2C2EBD91-582B-400A-9DDC-21633A75E469}" type="presParOf" srcId="{05C574C2-9075-445F-B87E-4D53E2200F3E}" destId="{98A1C082-75A1-4742-B9C5-AB44EEF32927}" srcOrd="0" destOrd="0" presId="urn:microsoft.com/office/officeart/2005/8/layout/arrow5"/>
    <dgm:cxn modelId="{73756D19-89DC-4FDD-8452-2A6927F27657}" type="presParOf" srcId="{05C574C2-9075-445F-B87E-4D53E2200F3E}" destId="{BB66B8EE-9379-4478-9EB2-DE9B104E9822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65FD4D7-BD5E-419A-827C-8D1C7212F833}" type="doc">
      <dgm:prSet loTypeId="urn:microsoft.com/office/officeart/2005/8/layout/lProcess3" loCatId="process" qsTypeId="urn:microsoft.com/office/officeart/2005/8/quickstyle/simple1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8C274FAF-6630-4E12-85EA-C73BCB2887C9}">
      <dgm:prSet custT="1"/>
      <dgm:spPr/>
      <dgm:t>
        <a:bodyPr/>
        <a:lstStyle/>
        <a:p>
          <a:r>
            <a:rPr lang="en-US" sz="2200" b="0" i="0" baseline="0" dirty="0"/>
            <a:t>AI governance models structurally shape innovation trajectories</a:t>
          </a:r>
          <a:endParaRPr lang="en-US" sz="2200" dirty="0"/>
        </a:p>
      </dgm:t>
    </dgm:pt>
    <dgm:pt modelId="{6F5EF8C7-6C69-4428-8AA6-555E81F62F2B}" type="parTrans" cxnId="{1CF2BB13-489B-49F5-9C9F-99E162329BAD}">
      <dgm:prSet/>
      <dgm:spPr/>
      <dgm:t>
        <a:bodyPr/>
        <a:lstStyle/>
        <a:p>
          <a:endParaRPr lang="en-US" sz="2200"/>
        </a:p>
      </dgm:t>
    </dgm:pt>
    <dgm:pt modelId="{6775F627-84A8-4B9A-928F-1364538CE3DA}" type="sibTrans" cxnId="{1CF2BB13-489B-49F5-9C9F-99E162329BAD}">
      <dgm:prSet/>
      <dgm:spPr/>
      <dgm:t>
        <a:bodyPr/>
        <a:lstStyle/>
        <a:p>
          <a:endParaRPr lang="en-US" sz="2200"/>
        </a:p>
      </dgm:t>
    </dgm:pt>
    <dgm:pt modelId="{FB337B9A-7750-477D-9D6F-D947D69008BA}">
      <dgm:prSet custT="1"/>
      <dgm:spPr/>
      <dgm:t>
        <a:bodyPr/>
        <a:lstStyle/>
        <a:p>
          <a:r>
            <a:rPr lang="en-US" sz="2200" b="0" i="0" baseline="0"/>
            <a:t>Centralization enables scale and coordination</a:t>
          </a:r>
          <a:endParaRPr lang="en-US" sz="2200"/>
        </a:p>
      </dgm:t>
    </dgm:pt>
    <dgm:pt modelId="{910137E6-D056-411D-BCAA-65751D6969BF}" type="parTrans" cxnId="{50B9FCAF-C78C-4929-B5A8-BFC9C51369D5}">
      <dgm:prSet/>
      <dgm:spPr/>
      <dgm:t>
        <a:bodyPr/>
        <a:lstStyle/>
        <a:p>
          <a:endParaRPr lang="en-US" sz="2200"/>
        </a:p>
      </dgm:t>
    </dgm:pt>
    <dgm:pt modelId="{13240765-8F0F-418A-9BE2-614DD71BD78E}" type="sibTrans" cxnId="{50B9FCAF-C78C-4929-B5A8-BFC9C51369D5}">
      <dgm:prSet/>
      <dgm:spPr/>
      <dgm:t>
        <a:bodyPr/>
        <a:lstStyle/>
        <a:p>
          <a:endParaRPr lang="en-US" sz="2200"/>
        </a:p>
      </dgm:t>
    </dgm:pt>
    <dgm:pt modelId="{C0F88A06-B0B4-4EFB-B251-6FF5A28F450B}">
      <dgm:prSet custT="1"/>
      <dgm:spPr/>
      <dgm:t>
        <a:bodyPr/>
        <a:lstStyle/>
        <a:p>
          <a:r>
            <a:rPr lang="en-US" sz="2200" b="0" i="0" baseline="0"/>
            <a:t>Decentralization enables flexibility but weakens enforcement</a:t>
          </a:r>
          <a:endParaRPr lang="en-US" sz="2200"/>
        </a:p>
      </dgm:t>
    </dgm:pt>
    <dgm:pt modelId="{69754A34-0504-4DC1-A9DF-70640A622D55}" type="parTrans" cxnId="{A5E8B041-EDB7-424E-A537-1689801A7919}">
      <dgm:prSet/>
      <dgm:spPr/>
      <dgm:t>
        <a:bodyPr/>
        <a:lstStyle/>
        <a:p>
          <a:endParaRPr lang="en-US" sz="2200"/>
        </a:p>
      </dgm:t>
    </dgm:pt>
    <dgm:pt modelId="{D811E5AE-BC44-460A-B834-7B0738D28ABF}" type="sibTrans" cxnId="{A5E8B041-EDB7-424E-A537-1689801A7919}">
      <dgm:prSet/>
      <dgm:spPr/>
      <dgm:t>
        <a:bodyPr/>
        <a:lstStyle/>
        <a:p>
          <a:endParaRPr lang="en-US" sz="2200"/>
        </a:p>
      </dgm:t>
    </dgm:pt>
    <dgm:pt modelId="{BAD7B097-17D4-46A8-BC8C-F8F9F51CCEE8}">
      <dgm:prSet custT="1"/>
      <dgm:spPr/>
      <dgm:t>
        <a:bodyPr/>
        <a:lstStyle/>
        <a:p>
          <a:r>
            <a:rPr lang="en-US" sz="2200" b="0" i="0" baseline="0"/>
            <a:t>Trade-offs are structural, not accidental</a:t>
          </a:r>
          <a:endParaRPr lang="en-US" sz="2200"/>
        </a:p>
      </dgm:t>
    </dgm:pt>
    <dgm:pt modelId="{D0B0A2D7-6F89-4498-B53D-7452CF636BCE}" type="parTrans" cxnId="{D8F7753A-6A86-4863-8547-46A84B8EDA17}">
      <dgm:prSet/>
      <dgm:spPr/>
      <dgm:t>
        <a:bodyPr/>
        <a:lstStyle/>
        <a:p>
          <a:endParaRPr lang="en-US" sz="2200"/>
        </a:p>
      </dgm:t>
    </dgm:pt>
    <dgm:pt modelId="{F50A292D-60B5-4A93-83AE-747F9F9AFF7A}" type="sibTrans" cxnId="{D8F7753A-6A86-4863-8547-46A84B8EDA17}">
      <dgm:prSet/>
      <dgm:spPr/>
      <dgm:t>
        <a:bodyPr/>
        <a:lstStyle/>
        <a:p>
          <a:endParaRPr lang="en-US" sz="2200"/>
        </a:p>
      </dgm:t>
    </dgm:pt>
    <dgm:pt modelId="{5FCE4164-1137-48BC-B92E-A17C5E57D52A}" type="pres">
      <dgm:prSet presAssocID="{265FD4D7-BD5E-419A-827C-8D1C7212F833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89FA183F-6FB5-43BC-AB16-92CE187E139D}" type="pres">
      <dgm:prSet presAssocID="{8C274FAF-6630-4E12-85EA-C73BCB2887C9}" presName="horFlow" presStyleCnt="0"/>
      <dgm:spPr/>
    </dgm:pt>
    <dgm:pt modelId="{8C2087F2-8B72-41C0-B8C4-C51B26F9D929}" type="pres">
      <dgm:prSet presAssocID="{8C274FAF-6630-4E12-85EA-C73BCB2887C9}" presName="bigChev" presStyleLbl="node1" presStyleIdx="0" presStyleCnt="4"/>
      <dgm:spPr/>
    </dgm:pt>
    <dgm:pt modelId="{27689886-3CF8-460B-AE58-AB61D3E24AC1}" type="pres">
      <dgm:prSet presAssocID="{8C274FAF-6630-4E12-85EA-C73BCB2887C9}" presName="vSp" presStyleCnt="0"/>
      <dgm:spPr/>
    </dgm:pt>
    <dgm:pt modelId="{3A718EA2-95B8-48B9-A697-C03D3680A66A}" type="pres">
      <dgm:prSet presAssocID="{FB337B9A-7750-477D-9D6F-D947D69008BA}" presName="horFlow" presStyleCnt="0"/>
      <dgm:spPr/>
    </dgm:pt>
    <dgm:pt modelId="{25EF0B0C-C426-47DA-BB29-F92137D3D7F3}" type="pres">
      <dgm:prSet presAssocID="{FB337B9A-7750-477D-9D6F-D947D69008BA}" presName="bigChev" presStyleLbl="node1" presStyleIdx="1" presStyleCnt="4"/>
      <dgm:spPr/>
    </dgm:pt>
    <dgm:pt modelId="{8FDB03F6-2CAF-4502-9998-C14BD7A423F9}" type="pres">
      <dgm:prSet presAssocID="{FB337B9A-7750-477D-9D6F-D947D69008BA}" presName="vSp" presStyleCnt="0"/>
      <dgm:spPr/>
    </dgm:pt>
    <dgm:pt modelId="{266FBAD1-8C9D-4BE9-B50F-479B3FEE17D4}" type="pres">
      <dgm:prSet presAssocID="{C0F88A06-B0B4-4EFB-B251-6FF5A28F450B}" presName="horFlow" presStyleCnt="0"/>
      <dgm:spPr/>
    </dgm:pt>
    <dgm:pt modelId="{EC3154FD-A359-4536-AA9A-7ABFE9D26EEE}" type="pres">
      <dgm:prSet presAssocID="{C0F88A06-B0B4-4EFB-B251-6FF5A28F450B}" presName="bigChev" presStyleLbl="node1" presStyleIdx="2" presStyleCnt="4"/>
      <dgm:spPr/>
    </dgm:pt>
    <dgm:pt modelId="{2B469168-8418-469B-8170-6D0CF0D1D043}" type="pres">
      <dgm:prSet presAssocID="{C0F88A06-B0B4-4EFB-B251-6FF5A28F450B}" presName="vSp" presStyleCnt="0"/>
      <dgm:spPr/>
    </dgm:pt>
    <dgm:pt modelId="{B3A0A197-F8AB-44DE-8342-40241DC0B97E}" type="pres">
      <dgm:prSet presAssocID="{BAD7B097-17D4-46A8-BC8C-F8F9F51CCEE8}" presName="horFlow" presStyleCnt="0"/>
      <dgm:spPr/>
    </dgm:pt>
    <dgm:pt modelId="{8E0A0168-E6D1-44D1-994C-8CB55BEEA7E9}" type="pres">
      <dgm:prSet presAssocID="{BAD7B097-17D4-46A8-BC8C-F8F9F51CCEE8}" presName="bigChev" presStyleLbl="node1" presStyleIdx="3" presStyleCnt="4"/>
      <dgm:spPr/>
    </dgm:pt>
  </dgm:ptLst>
  <dgm:cxnLst>
    <dgm:cxn modelId="{83834805-3CBB-495B-A17C-2E4F8307CA91}" type="presOf" srcId="{BAD7B097-17D4-46A8-BC8C-F8F9F51CCEE8}" destId="{8E0A0168-E6D1-44D1-994C-8CB55BEEA7E9}" srcOrd="0" destOrd="0" presId="urn:microsoft.com/office/officeart/2005/8/layout/lProcess3"/>
    <dgm:cxn modelId="{1CF2BB13-489B-49F5-9C9F-99E162329BAD}" srcId="{265FD4D7-BD5E-419A-827C-8D1C7212F833}" destId="{8C274FAF-6630-4E12-85EA-C73BCB2887C9}" srcOrd="0" destOrd="0" parTransId="{6F5EF8C7-6C69-4428-8AA6-555E81F62F2B}" sibTransId="{6775F627-84A8-4B9A-928F-1364538CE3DA}"/>
    <dgm:cxn modelId="{336FFC32-567C-4429-8D65-EF5F19CA257A}" type="presOf" srcId="{8C274FAF-6630-4E12-85EA-C73BCB2887C9}" destId="{8C2087F2-8B72-41C0-B8C4-C51B26F9D929}" srcOrd="0" destOrd="0" presId="urn:microsoft.com/office/officeart/2005/8/layout/lProcess3"/>
    <dgm:cxn modelId="{D8F7753A-6A86-4863-8547-46A84B8EDA17}" srcId="{265FD4D7-BD5E-419A-827C-8D1C7212F833}" destId="{BAD7B097-17D4-46A8-BC8C-F8F9F51CCEE8}" srcOrd="3" destOrd="0" parTransId="{D0B0A2D7-6F89-4498-B53D-7452CF636BCE}" sibTransId="{F50A292D-60B5-4A93-83AE-747F9F9AFF7A}"/>
    <dgm:cxn modelId="{A5E8B041-EDB7-424E-A537-1689801A7919}" srcId="{265FD4D7-BD5E-419A-827C-8D1C7212F833}" destId="{C0F88A06-B0B4-4EFB-B251-6FF5A28F450B}" srcOrd="2" destOrd="0" parTransId="{69754A34-0504-4DC1-A9DF-70640A622D55}" sibTransId="{D811E5AE-BC44-460A-B834-7B0738D28ABF}"/>
    <dgm:cxn modelId="{84598662-0B9D-4F22-A461-C9A6CC2D7255}" type="presOf" srcId="{C0F88A06-B0B4-4EFB-B251-6FF5A28F450B}" destId="{EC3154FD-A359-4536-AA9A-7ABFE9D26EEE}" srcOrd="0" destOrd="0" presId="urn:microsoft.com/office/officeart/2005/8/layout/lProcess3"/>
    <dgm:cxn modelId="{B3BF8599-D2FE-4DB4-A952-B6A12FA397B4}" type="presOf" srcId="{FB337B9A-7750-477D-9D6F-D947D69008BA}" destId="{25EF0B0C-C426-47DA-BB29-F92137D3D7F3}" srcOrd="0" destOrd="0" presId="urn:microsoft.com/office/officeart/2005/8/layout/lProcess3"/>
    <dgm:cxn modelId="{50B9FCAF-C78C-4929-B5A8-BFC9C51369D5}" srcId="{265FD4D7-BD5E-419A-827C-8D1C7212F833}" destId="{FB337B9A-7750-477D-9D6F-D947D69008BA}" srcOrd="1" destOrd="0" parTransId="{910137E6-D056-411D-BCAA-65751D6969BF}" sibTransId="{13240765-8F0F-418A-9BE2-614DD71BD78E}"/>
    <dgm:cxn modelId="{04BEADCC-09FF-4300-A7AB-338C13E1FEC2}" type="presOf" srcId="{265FD4D7-BD5E-419A-827C-8D1C7212F833}" destId="{5FCE4164-1137-48BC-B92E-A17C5E57D52A}" srcOrd="0" destOrd="0" presId="urn:microsoft.com/office/officeart/2005/8/layout/lProcess3"/>
    <dgm:cxn modelId="{19EEEAD7-F4BB-4BA6-AE36-E354F163074E}" type="presParOf" srcId="{5FCE4164-1137-48BC-B92E-A17C5E57D52A}" destId="{89FA183F-6FB5-43BC-AB16-92CE187E139D}" srcOrd="0" destOrd="0" presId="urn:microsoft.com/office/officeart/2005/8/layout/lProcess3"/>
    <dgm:cxn modelId="{72D1A7CE-35C0-4401-8E8A-1314C6460EC7}" type="presParOf" srcId="{89FA183F-6FB5-43BC-AB16-92CE187E139D}" destId="{8C2087F2-8B72-41C0-B8C4-C51B26F9D929}" srcOrd="0" destOrd="0" presId="urn:microsoft.com/office/officeart/2005/8/layout/lProcess3"/>
    <dgm:cxn modelId="{89579228-4A04-42C7-A41B-ECADE06E03E6}" type="presParOf" srcId="{5FCE4164-1137-48BC-B92E-A17C5E57D52A}" destId="{27689886-3CF8-460B-AE58-AB61D3E24AC1}" srcOrd="1" destOrd="0" presId="urn:microsoft.com/office/officeart/2005/8/layout/lProcess3"/>
    <dgm:cxn modelId="{58027741-97FE-4355-9111-67C2D50A2E25}" type="presParOf" srcId="{5FCE4164-1137-48BC-B92E-A17C5E57D52A}" destId="{3A718EA2-95B8-48B9-A697-C03D3680A66A}" srcOrd="2" destOrd="0" presId="urn:microsoft.com/office/officeart/2005/8/layout/lProcess3"/>
    <dgm:cxn modelId="{3430D44C-7B82-4C05-BC9A-2CD77BD0441F}" type="presParOf" srcId="{3A718EA2-95B8-48B9-A697-C03D3680A66A}" destId="{25EF0B0C-C426-47DA-BB29-F92137D3D7F3}" srcOrd="0" destOrd="0" presId="urn:microsoft.com/office/officeart/2005/8/layout/lProcess3"/>
    <dgm:cxn modelId="{0FC50E50-344E-418D-86EF-37DF2A8F0A8E}" type="presParOf" srcId="{5FCE4164-1137-48BC-B92E-A17C5E57D52A}" destId="{8FDB03F6-2CAF-4502-9998-C14BD7A423F9}" srcOrd="3" destOrd="0" presId="urn:microsoft.com/office/officeart/2005/8/layout/lProcess3"/>
    <dgm:cxn modelId="{ABD2862B-ABE2-4C48-ADDC-CCBC622226A9}" type="presParOf" srcId="{5FCE4164-1137-48BC-B92E-A17C5E57D52A}" destId="{266FBAD1-8C9D-4BE9-B50F-479B3FEE17D4}" srcOrd="4" destOrd="0" presId="urn:microsoft.com/office/officeart/2005/8/layout/lProcess3"/>
    <dgm:cxn modelId="{3FB38652-F5D1-47FB-9AA1-BF0A043CDE66}" type="presParOf" srcId="{266FBAD1-8C9D-4BE9-B50F-479B3FEE17D4}" destId="{EC3154FD-A359-4536-AA9A-7ABFE9D26EEE}" srcOrd="0" destOrd="0" presId="urn:microsoft.com/office/officeart/2005/8/layout/lProcess3"/>
    <dgm:cxn modelId="{3326FFAA-F0D9-41C2-8306-9ED573502F1C}" type="presParOf" srcId="{5FCE4164-1137-48BC-B92E-A17C5E57D52A}" destId="{2B469168-8418-469B-8170-6D0CF0D1D043}" srcOrd="5" destOrd="0" presId="urn:microsoft.com/office/officeart/2005/8/layout/lProcess3"/>
    <dgm:cxn modelId="{ECE012DB-E22F-4510-9A80-656B7673CFD0}" type="presParOf" srcId="{5FCE4164-1137-48BC-B92E-A17C5E57D52A}" destId="{B3A0A197-F8AB-44DE-8342-40241DC0B97E}" srcOrd="6" destOrd="0" presId="urn:microsoft.com/office/officeart/2005/8/layout/lProcess3"/>
    <dgm:cxn modelId="{5E17BEAA-D003-42D7-A537-420950EE6AB8}" type="presParOf" srcId="{B3A0A197-F8AB-44DE-8342-40241DC0B97E}" destId="{8E0A0168-E6D1-44D1-994C-8CB55BEEA7E9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95C17CC-98A7-4C9F-AC75-44B614393967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015D849-8E87-47BB-A280-A5C00D1C66D7}">
      <dgm:prSet/>
      <dgm:spPr/>
      <dgm:t>
        <a:bodyPr/>
        <a:lstStyle/>
        <a:p>
          <a:r>
            <a:rPr lang="en-US" b="0" i="0" baseline="0"/>
            <a:t>AI governance models structurally shape innovation trajectories</a:t>
          </a:r>
          <a:endParaRPr lang="en-US"/>
        </a:p>
      </dgm:t>
    </dgm:pt>
    <dgm:pt modelId="{A3B21289-33D6-4A52-8DCE-E3BCE4ACCB2E}" type="parTrans" cxnId="{6E0D43E0-2077-4972-8AAE-3C099457E40A}">
      <dgm:prSet/>
      <dgm:spPr/>
      <dgm:t>
        <a:bodyPr/>
        <a:lstStyle/>
        <a:p>
          <a:endParaRPr lang="en-US"/>
        </a:p>
      </dgm:t>
    </dgm:pt>
    <dgm:pt modelId="{FC05E258-E28A-4503-AD9F-A10845D47AE7}" type="sibTrans" cxnId="{6E0D43E0-2077-4972-8AAE-3C099457E40A}">
      <dgm:prSet/>
      <dgm:spPr/>
      <dgm:t>
        <a:bodyPr/>
        <a:lstStyle/>
        <a:p>
          <a:endParaRPr lang="en-US"/>
        </a:p>
      </dgm:t>
    </dgm:pt>
    <dgm:pt modelId="{B401BFDC-819C-4BBA-8126-CD9EB6E2ADEA}">
      <dgm:prSet/>
      <dgm:spPr/>
      <dgm:t>
        <a:bodyPr/>
        <a:lstStyle/>
        <a:p>
          <a:r>
            <a:rPr lang="en-US" b="0" i="0" baseline="0"/>
            <a:t>Centralization enables scale and coordination</a:t>
          </a:r>
          <a:endParaRPr lang="en-US"/>
        </a:p>
      </dgm:t>
    </dgm:pt>
    <dgm:pt modelId="{29D2B764-66B0-4712-B3A8-B5D8BA625917}" type="parTrans" cxnId="{ED496EAC-4742-44FB-8645-24244296AF99}">
      <dgm:prSet/>
      <dgm:spPr/>
      <dgm:t>
        <a:bodyPr/>
        <a:lstStyle/>
        <a:p>
          <a:endParaRPr lang="en-US"/>
        </a:p>
      </dgm:t>
    </dgm:pt>
    <dgm:pt modelId="{5BEAAB97-C2D4-4819-9106-EAFC2B1F936E}" type="sibTrans" cxnId="{ED496EAC-4742-44FB-8645-24244296AF99}">
      <dgm:prSet/>
      <dgm:spPr/>
      <dgm:t>
        <a:bodyPr/>
        <a:lstStyle/>
        <a:p>
          <a:endParaRPr lang="en-US"/>
        </a:p>
      </dgm:t>
    </dgm:pt>
    <dgm:pt modelId="{C462B570-8D49-4729-AB4B-8DCC6EB7C6ED}">
      <dgm:prSet/>
      <dgm:spPr/>
      <dgm:t>
        <a:bodyPr/>
        <a:lstStyle/>
        <a:p>
          <a:r>
            <a:rPr lang="en-US" b="0" i="0" baseline="0"/>
            <a:t>Decentralization enables flexibility but weakens enforcement</a:t>
          </a:r>
          <a:endParaRPr lang="en-US"/>
        </a:p>
      </dgm:t>
    </dgm:pt>
    <dgm:pt modelId="{87190C4A-A986-4D19-B5D4-DC473B8EDD5F}" type="parTrans" cxnId="{97D8E9C0-7099-4B22-983D-8E9BBFBE56C8}">
      <dgm:prSet/>
      <dgm:spPr/>
      <dgm:t>
        <a:bodyPr/>
        <a:lstStyle/>
        <a:p>
          <a:endParaRPr lang="en-US"/>
        </a:p>
      </dgm:t>
    </dgm:pt>
    <dgm:pt modelId="{DC543D5C-F04E-4D74-B0E4-77CEEFF59D27}" type="sibTrans" cxnId="{97D8E9C0-7099-4B22-983D-8E9BBFBE56C8}">
      <dgm:prSet/>
      <dgm:spPr/>
      <dgm:t>
        <a:bodyPr/>
        <a:lstStyle/>
        <a:p>
          <a:endParaRPr lang="en-US"/>
        </a:p>
      </dgm:t>
    </dgm:pt>
    <dgm:pt modelId="{6513D3CA-06AA-4782-B49A-AE5C6A31CF51}">
      <dgm:prSet/>
      <dgm:spPr/>
      <dgm:t>
        <a:bodyPr/>
        <a:lstStyle/>
        <a:p>
          <a:r>
            <a:rPr lang="en-US" b="0" i="0" baseline="0"/>
            <a:t>Trade-offs are structural, not accidental</a:t>
          </a:r>
          <a:endParaRPr lang="en-US"/>
        </a:p>
      </dgm:t>
    </dgm:pt>
    <dgm:pt modelId="{0806E1B1-38C4-4934-A46C-6E310C6B0314}" type="parTrans" cxnId="{0C8CC708-2B0F-4027-8E31-F6FB577DC7AC}">
      <dgm:prSet/>
      <dgm:spPr/>
      <dgm:t>
        <a:bodyPr/>
        <a:lstStyle/>
        <a:p>
          <a:endParaRPr lang="en-US"/>
        </a:p>
      </dgm:t>
    </dgm:pt>
    <dgm:pt modelId="{35AB7099-268F-4302-8EB0-559760BC3F61}" type="sibTrans" cxnId="{0C8CC708-2B0F-4027-8E31-F6FB577DC7AC}">
      <dgm:prSet/>
      <dgm:spPr/>
      <dgm:t>
        <a:bodyPr/>
        <a:lstStyle/>
        <a:p>
          <a:endParaRPr lang="en-US"/>
        </a:p>
      </dgm:t>
    </dgm:pt>
    <dgm:pt modelId="{3B2BCA68-19C0-4C9C-9CAB-68B5442A4243}" type="pres">
      <dgm:prSet presAssocID="{B95C17CC-98A7-4C9F-AC75-44B614393967}" presName="Name0" presStyleCnt="0">
        <dgm:presLayoutVars>
          <dgm:dir/>
          <dgm:resizeHandles val="exact"/>
        </dgm:presLayoutVars>
      </dgm:prSet>
      <dgm:spPr/>
    </dgm:pt>
    <dgm:pt modelId="{383BD344-6D97-4783-B6C7-5F101723C4A2}" type="pres">
      <dgm:prSet presAssocID="{B95C17CC-98A7-4C9F-AC75-44B614393967}" presName="arrow" presStyleLbl="bgShp" presStyleIdx="0" presStyleCnt="1"/>
      <dgm:spPr/>
    </dgm:pt>
    <dgm:pt modelId="{7B0218A3-9A51-417C-A3A1-B76B77206E19}" type="pres">
      <dgm:prSet presAssocID="{B95C17CC-98A7-4C9F-AC75-44B614393967}" presName="points" presStyleCnt="0"/>
      <dgm:spPr/>
    </dgm:pt>
    <dgm:pt modelId="{52EE2856-7E3D-4F7B-9FC4-3C256B061E47}" type="pres">
      <dgm:prSet presAssocID="{7015D849-8E87-47BB-A280-A5C00D1C66D7}" presName="compositeA" presStyleCnt="0"/>
      <dgm:spPr/>
    </dgm:pt>
    <dgm:pt modelId="{3DB72584-9AEF-4AC1-80E2-8596A726F57B}" type="pres">
      <dgm:prSet presAssocID="{7015D849-8E87-47BB-A280-A5C00D1C66D7}" presName="textA" presStyleLbl="revTx" presStyleIdx="0" presStyleCnt="4">
        <dgm:presLayoutVars>
          <dgm:bulletEnabled val="1"/>
        </dgm:presLayoutVars>
      </dgm:prSet>
      <dgm:spPr/>
    </dgm:pt>
    <dgm:pt modelId="{56730C6B-0AB1-499E-80A6-3B75CA58419C}" type="pres">
      <dgm:prSet presAssocID="{7015D849-8E87-47BB-A280-A5C00D1C66D7}" presName="circleA" presStyleLbl="node1" presStyleIdx="0" presStyleCnt="4"/>
      <dgm:spPr/>
    </dgm:pt>
    <dgm:pt modelId="{45E3D700-080E-410F-8AE0-7DCFDEDA9518}" type="pres">
      <dgm:prSet presAssocID="{7015D849-8E87-47BB-A280-A5C00D1C66D7}" presName="spaceA" presStyleCnt="0"/>
      <dgm:spPr/>
    </dgm:pt>
    <dgm:pt modelId="{DB657EA5-A29F-4EB7-A9C5-F63081F2FD0A}" type="pres">
      <dgm:prSet presAssocID="{FC05E258-E28A-4503-AD9F-A10845D47AE7}" presName="space" presStyleCnt="0"/>
      <dgm:spPr/>
    </dgm:pt>
    <dgm:pt modelId="{9F79B5CC-FBCF-4101-B56B-C136CC305D4D}" type="pres">
      <dgm:prSet presAssocID="{B401BFDC-819C-4BBA-8126-CD9EB6E2ADEA}" presName="compositeB" presStyleCnt="0"/>
      <dgm:spPr/>
    </dgm:pt>
    <dgm:pt modelId="{82272A18-D927-4149-8F50-E33257795442}" type="pres">
      <dgm:prSet presAssocID="{B401BFDC-819C-4BBA-8126-CD9EB6E2ADEA}" presName="textB" presStyleLbl="revTx" presStyleIdx="1" presStyleCnt="4">
        <dgm:presLayoutVars>
          <dgm:bulletEnabled val="1"/>
        </dgm:presLayoutVars>
      </dgm:prSet>
      <dgm:spPr/>
    </dgm:pt>
    <dgm:pt modelId="{4901F6AF-568B-4EFD-957D-DE2A3D68E5CB}" type="pres">
      <dgm:prSet presAssocID="{B401BFDC-819C-4BBA-8126-CD9EB6E2ADEA}" presName="circleB" presStyleLbl="node1" presStyleIdx="1" presStyleCnt="4"/>
      <dgm:spPr/>
    </dgm:pt>
    <dgm:pt modelId="{DAA3D42C-85BD-486E-B603-03C2ED910988}" type="pres">
      <dgm:prSet presAssocID="{B401BFDC-819C-4BBA-8126-CD9EB6E2ADEA}" presName="spaceB" presStyleCnt="0"/>
      <dgm:spPr/>
    </dgm:pt>
    <dgm:pt modelId="{2989B26C-DC0D-425F-AE1E-46BE9AD0679F}" type="pres">
      <dgm:prSet presAssocID="{5BEAAB97-C2D4-4819-9106-EAFC2B1F936E}" presName="space" presStyleCnt="0"/>
      <dgm:spPr/>
    </dgm:pt>
    <dgm:pt modelId="{AC1E5E2B-D950-4BE7-9D02-9212D1D9FD58}" type="pres">
      <dgm:prSet presAssocID="{C462B570-8D49-4729-AB4B-8DCC6EB7C6ED}" presName="compositeA" presStyleCnt="0"/>
      <dgm:spPr/>
    </dgm:pt>
    <dgm:pt modelId="{6AEEF758-B87E-4CE7-84EE-1370F2388AC7}" type="pres">
      <dgm:prSet presAssocID="{C462B570-8D49-4729-AB4B-8DCC6EB7C6ED}" presName="textA" presStyleLbl="revTx" presStyleIdx="2" presStyleCnt="4">
        <dgm:presLayoutVars>
          <dgm:bulletEnabled val="1"/>
        </dgm:presLayoutVars>
      </dgm:prSet>
      <dgm:spPr/>
    </dgm:pt>
    <dgm:pt modelId="{F075D522-BA60-4577-8E6B-5144C403C393}" type="pres">
      <dgm:prSet presAssocID="{C462B570-8D49-4729-AB4B-8DCC6EB7C6ED}" presName="circleA" presStyleLbl="node1" presStyleIdx="2" presStyleCnt="4"/>
      <dgm:spPr/>
    </dgm:pt>
    <dgm:pt modelId="{DB321CCB-AC28-480E-BB4D-502D6E1A2B63}" type="pres">
      <dgm:prSet presAssocID="{C462B570-8D49-4729-AB4B-8DCC6EB7C6ED}" presName="spaceA" presStyleCnt="0"/>
      <dgm:spPr/>
    </dgm:pt>
    <dgm:pt modelId="{95428330-CCCB-4C31-8020-96197A475214}" type="pres">
      <dgm:prSet presAssocID="{DC543D5C-F04E-4D74-B0E4-77CEEFF59D27}" presName="space" presStyleCnt="0"/>
      <dgm:spPr/>
    </dgm:pt>
    <dgm:pt modelId="{FE70ABD8-D19D-4A9C-80F2-7502EBF79FCC}" type="pres">
      <dgm:prSet presAssocID="{6513D3CA-06AA-4782-B49A-AE5C6A31CF51}" presName="compositeB" presStyleCnt="0"/>
      <dgm:spPr/>
    </dgm:pt>
    <dgm:pt modelId="{4B999ABD-9A3F-4877-9159-0EA4CE9BF85B}" type="pres">
      <dgm:prSet presAssocID="{6513D3CA-06AA-4782-B49A-AE5C6A31CF51}" presName="textB" presStyleLbl="revTx" presStyleIdx="3" presStyleCnt="4">
        <dgm:presLayoutVars>
          <dgm:bulletEnabled val="1"/>
        </dgm:presLayoutVars>
      </dgm:prSet>
      <dgm:spPr/>
    </dgm:pt>
    <dgm:pt modelId="{32FF4D0B-74E2-4E67-931A-C427549D5B1E}" type="pres">
      <dgm:prSet presAssocID="{6513D3CA-06AA-4782-B49A-AE5C6A31CF51}" presName="circleB" presStyleLbl="node1" presStyleIdx="3" presStyleCnt="4"/>
      <dgm:spPr/>
    </dgm:pt>
    <dgm:pt modelId="{7124D708-1766-4203-9B16-7677C2BD03B5}" type="pres">
      <dgm:prSet presAssocID="{6513D3CA-06AA-4782-B49A-AE5C6A31CF51}" presName="spaceB" presStyleCnt="0"/>
      <dgm:spPr/>
    </dgm:pt>
  </dgm:ptLst>
  <dgm:cxnLst>
    <dgm:cxn modelId="{0C8CC708-2B0F-4027-8E31-F6FB577DC7AC}" srcId="{B95C17CC-98A7-4C9F-AC75-44B614393967}" destId="{6513D3CA-06AA-4782-B49A-AE5C6A31CF51}" srcOrd="3" destOrd="0" parTransId="{0806E1B1-38C4-4934-A46C-6E310C6B0314}" sibTransId="{35AB7099-268F-4302-8EB0-559760BC3F61}"/>
    <dgm:cxn modelId="{4D6A1943-0887-49AE-A809-92D426416A47}" type="presOf" srcId="{C462B570-8D49-4729-AB4B-8DCC6EB7C6ED}" destId="{6AEEF758-B87E-4CE7-84EE-1370F2388AC7}" srcOrd="0" destOrd="0" presId="urn:microsoft.com/office/officeart/2005/8/layout/hProcess11"/>
    <dgm:cxn modelId="{4CD01766-7144-4523-B1A6-C5088A0663A9}" type="presOf" srcId="{6513D3CA-06AA-4782-B49A-AE5C6A31CF51}" destId="{4B999ABD-9A3F-4877-9159-0EA4CE9BF85B}" srcOrd="0" destOrd="0" presId="urn:microsoft.com/office/officeart/2005/8/layout/hProcess11"/>
    <dgm:cxn modelId="{7EA32F7C-17E2-423D-889F-2EF8C6B54D27}" type="presOf" srcId="{7015D849-8E87-47BB-A280-A5C00D1C66D7}" destId="{3DB72584-9AEF-4AC1-80E2-8596A726F57B}" srcOrd="0" destOrd="0" presId="urn:microsoft.com/office/officeart/2005/8/layout/hProcess11"/>
    <dgm:cxn modelId="{EFC0BC9E-23A9-40FB-99AA-B327DC05A313}" type="presOf" srcId="{B401BFDC-819C-4BBA-8126-CD9EB6E2ADEA}" destId="{82272A18-D927-4149-8F50-E33257795442}" srcOrd="0" destOrd="0" presId="urn:microsoft.com/office/officeart/2005/8/layout/hProcess11"/>
    <dgm:cxn modelId="{ED496EAC-4742-44FB-8645-24244296AF99}" srcId="{B95C17CC-98A7-4C9F-AC75-44B614393967}" destId="{B401BFDC-819C-4BBA-8126-CD9EB6E2ADEA}" srcOrd="1" destOrd="0" parTransId="{29D2B764-66B0-4712-B3A8-B5D8BA625917}" sibTransId="{5BEAAB97-C2D4-4819-9106-EAFC2B1F936E}"/>
    <dgm:cxn modelId="{14E783B3-F8D2-4630-828A-0084428F05B4}" type="presOf" srcId="{B95C17CC-98A7-4C9F-AC75-44B614393967}" destId="{3B2BCA68-19C0-4C9C-9CAB-68B5442A4243}" srcOrd="0" destOrd="0" presId="urn:microsoft.com/office/officeart/2005/8/layout/hProcess11"/>
    <dgm:cxn modelId="{97D8E9C0-7099-4B22-983D-8E9BBFBE56C8}" srcId="{B95C17CC-98A7-4C9F-AC75-44B614393967}" destId="{C462B570-8D49-4729-AB4B-8DCC6EB7C6ED}" srcOrd="2" destOrd="0" parTransId="{87190C4A-A986-4D19-B5D4-DC473B8EDD5F}" sibTransId="{DC543D5C-F04E-4D74-B0E4-77CEEFF59D27}"/>
    <dgm:cxn modelId="{6E0D43E0-2077-4972-8AAE-3C099457E40A}" srcId="{B95C17CC-98A7-4C9F-AC75-44B614393967}" destId="{7015D849-8E87-47BB-A280-A5C00D1C66D7}" srcOrd="0" destOrd="0" parTransId="{A3B21289-33D6-4A52-8DCE-E3BCE4ACCB2E}" sibTransId="{FC05E258-E28A-4503-AD9F-A10845D47AE7}"/>
    <dgm:cxn modelId="{0BB6BF14-2630-4C5F-8CD7-42FEC91B4180}" type="presParOf" srcId="{3B2BCA68-19C0-4C9C-9CAB-68B5442A4243}" destId="{383BD344-6D97-4783-B6C7-5F101723C4A2}" srcOrd="0" destOrd="0" presId="urn:microsoft.com/office/officeart/2005/8/layout/hProcess11"/>
    <dgm:cxn modelId="{1B7231C9-EA03-4904-B51F-865616F28B17}" type="presParOf" srcId="{3B2BCA68-19C0-4C9C-9CAB-68B5442A4243}" destId="{7B0218A3-9A51-417C-A3A1-B76B77206E19}" srcOrd="1" destOrd="0" presId="urn:microsoft.com/office/officeart/2005/8/layout/hProcess11"/>
    <dgm:cxn modelId="{3DD22C39-6FF0-4783-9921-DA22CE80D16D}" type="presParOf" srcId="{7B0218A3-9A51-417C-A3A1-B76B77206E19}" destId="{52EE2856-7E3D-4F7B-9FC4-3C256B061E47}" srcOrd="0" destOrd="0" presId="urn:microsoft.com/office/officeart/2005/8/layout/hProcess11"/>
    <dgm:cxn modelId="{61E0220C-C739-446A-AEAB-127AC8914644}" type="presParOf" srcId="{52EE2856-7E3D-4F7B-9FC4-3C256B061E47}" destId="{3DB72584-9AEF-4AC1-80E2-8596A726F57B}" srcOrd="0" destOrd="0" presId="urn:microsoft.com/office/officeart/2005/8/layout/hProcess11"/>
    <dgm:cxn modelId="{BCE3B7EB-3085-473B-B18C-26AFB466F4BE}" type="presParOf" srcId="{52EE2856-7E3D-4F7B-9FC4-3C256B061E47}" destId="{56730C6B-0AB1-499E-80A6-3B75CA58419C}" srcOrd="1" destOrd="0" presId="urn:microsoft.com/office/officeart/2005/8/layout/hProcess11"/>
    <dgm:cxn modelId="{61E7ED4B-6A52-462D-838C-41322CDCED22}" type="presParOf" srcId="{52EE2856-7E3D-4F7B-9FC4-3C256B061E47}" destId="{45E3D700-080E-410F-8AE0-7DCFDEDA9518}" srcOrd="2" destOrd="0" presId="urn:microsoft.com/office/officeart/2005/8/layout/hProcess11"/>
    <dgm:cxn modelId="{D132FE72-5D11-4C5F-BF58-55BBD4CE001B}" type="presParOf" srcId="{7B0218A3-9A51-417C-A3A1-B76B77206E19}" destId="{DB657EA5-A29F-4EB7-A9C5-F63081F2FD0A}" srcOrd="1" destOrd="0" presId="urn:microsoft.com/office/officeart/2005/8/layout/hProcess11"/>
    <dgm:cxn modelId="{C988014B-E7C0-4027-ADA5-AEF850ED1126}" type="presParOf" srcId="{7B0218A3-9A51-417C-A3A1-B76B77206E19}" destId="{9F79B5CC-FBCF-4101-B56B-C136CC305D4D}" srcOrd="2" destOrd="0" presId="urn:microsoft.com/office/officeart/2005/8/layout/hProcess11"/>
    <dgm:cxn modelId="{5FA914B7-F005-4F7D-A8CB-309A38195D68}" type="presParOf" srcId="{9F79B5CC-FBCF-4101-B56B-C136CC305D4D}" destId="{82272A18-D927-4149-8F50-E33257795442}" srcOrd="0" destOrd="0" presId="urn:microsoft.com/office/officeart/2005/8/layout/hProcess11"/>
    <dgm:cxn modelId="{154FC981-EF57-4737-8A44-E3DE53BD0648}" type="presParOf" srcId="{9F79B5CC-FBCF-4101-B56B-C136CC305D4D}" destId="{4901F6AF-568B-4EFD-957D-DE2A3D68E5CB}" srcOrd="1" destOrd="0" presId="urn:microsoft.com/office/officeart/2005/8/layout/hProcess11"/>
    <dgm:cxn modelId="{BC04CCD3-0103-4215-9AED-402BAA84F28C}" type="presParOf" srcId="{9F79B5CC-FBCF-4101-B56B-C136CC305D4D}" destId="{DAA3D42C-85BD-486E-B603-03C2ED910988}" srcOrd="2" destOrd="0" presId="urn:microsoft.com/office/officeart/2005/8/layout/hProcess11"/>
    <dgm:cxn modelId="{19CDCA5C-7862-4A10-AF9A-DCF0162CFD9B}" type="presParOf" srcId="{7B0218A3-9A51-417C-A3A1-B76B77206E19}" destId="{2989B26C-DC0D-425F-AE1E-46BE9AD0679F}" srcOrd="3" destOrd="0" presId="urn:microsoft.com/office/officeart/2005/8/layout/hProcess11"/>
    <dgm:cxn modelId="{FC9FD486-5A08-4DF9-AEBD-C84BAE46973A}" type="presParOf" srcId="{7B0218A3-9A51-417C-A3A1-B76B77206E19}" destId="{AC1E5E2B-D950-4BE7-9D02-9212D1D9FD58}" srcOrd="4" destOrd="0" presId="urn:microsoft.com/office/officeart/2005/8/layout/hProcess11"/>
    <dgm:cxn modelId="{B26555C8-5294-44E9-B9BC-4A76F9758364}" type="presParOf" srcId="{AC1E5E2B-D950-4BE7-9D02-9212D1D9FD58}" destId="{6AEEF758-B87E-4CE7-84EE-1370F2388AC7}" srcOrd="0" destOrd="0" presId="urn:microsoft.com/office/officeart/2005/8/layout/hProcess11"/>
    <dgm:cxn modelId="{02507FC0-5E35-4E67-8BEF-3B470E476572}" type="presParOf" srcId="{AC1E5E2B-D950-4BE7-9D02-9212D1D9FD58}" destId="{F075D522-BA60-4577-8E6B-5144C403C393}" srcOrd="1" destOrd="0" presId="urn:microsoft.com/office/officeart/2005/8/layout/hProcess11"/>
    <dgm:cxn modelId="{FD8DE767-D412-4CB2-81AE-9E84CE85342B}" type="presParOf" srcId="{AC1E5E2B-D950-4BE7-9D02-9212D1D9FD58}" destId="{DB321CCB-AC28-480E-BB4D-502D6E1A2B63}" srcOrd="2" destOrd="0" presId="urn:microsoft.com/office/officeart/2005/8/layout/hProcess11"/>
    <dgm:cxn modelId="{4AD9A4A6-C952-4D67-8E2D-F7953746A171}" type="presParOf" srcId="{7B0218A3-9A51-417C-A3A1-B76B77206E19}" destId="{95428330-CCCB-4C31-8020-96197A475214}" srcOrd="5" destOrd="0" presId="urn:microsoft.com/office/officeart/2005/8/layout/hProcess11"/>
    <dgm:cxn modelId="{242D1D29-9711-43DB-84CE-DA4B43CB2BBC}" type="presParOf" srcId="{7B0218A3-9A51-417C-A3A1-B76B77206E19}" destId="{FE70ABD8-D19D-4A9C-80F2-7502EBF79FCC}" srcOrd="6" destOrd="0" presId="urn:microsoft.com/office/officeart/2005/8/layout/hProcess11"/>
    <dgm:cxn modelId="{64DBBB3A-2A1A-45CA-AF59-49966BB2B3EF}" type="presParOf" srcId="{FE70ABD8-D19D-4A9C-80F2-7502EBF79FCC}" destId="{4B999ABD-9A3F-4877-9159-0EA4CE9BF85B}" srcOrd="0" destOrd="0" presId="urn:microsoft.com/office/officeart/2005/8/layout/hProcess11"/>
    <dgm:cxn modelId="{1686B281-A239-40D8-8517-8C2A503D95A2}" type="presParOf" srcId="{FE70ABD8-D19D-4A9C-80F2-7502EBF79FCC}" destId="{32FF4D0B-74E2-4E67-931A-C427549D5B1E}" srcOrd="1" destOrd="0" presId="urn:microsoft.com/office/officeart/2005/8/layout/hProcess11"/>
    <dgm:cxn modelId="{95576B68-D238-4DBC-A0AE-56771BB3ECDF}" type="presParOf" srcId="{FE70ABD8-D19D-4A9C-80F2-7502EBF79FCC}" destId="{7124D708-1766-4203-9B16-7677C2BD03B5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12E8784-844C-45C0-B743-9E042269FF7A}" type="doc">
      <dgm:prSet loTypeId="urn:microsoft.com/office/officeart/2005/8/layout/target1" loCatId="relationship" qsTypeId="urn:microsoft.com/office/officeart/2005/8/quickstyle/3d1" qsCatId="3D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B27B7E0-3BC9-4ADB-AAAD-3AE0B4BA92B7}">
      <dgm:prSet/>
      <dgm:spPr/>
      <dgm:t>
        <a:bodyPr/>
        <a:lstStyle/>
        <a:p>
          <a:r>
            <a:rPr lang="en-US" b="0" i="0" baseline="0"/>
            <a:t>Strengthen inter-institutional coordination</a:t>
          </a:r>
          <a:endParaRPr lang="en-US"/>
        </a:p>
      </dgm:t>
    </dgm:pt>
    <dgm:pt modelId="{6AFC41A0-BAF6-4A7A-9EB2-F7857EAA83A1}" type="parTrans" cxnId="{51CEFB4C-F36D-4D32-979A-94DA63DB3CC9}">
      <dgm:prSet/>
      <dgm:spPr/>
      <dgm:t>
        <a:bodyPr/>
        <a:lstStyle/>
        <a:p>
          <a:endParaRPr lang="en-US"/>
        </a:p>
      </dgm:t>
    </dgm:pt>
    <dgm:pt modelId="{B0E93F14-D6C2-473C-ADDD-1084D6472826}" type="sibTrans" cxnId="{51CEFB4C-F36D-4D32-979A-94DA63DB3CC9}">
      <dgm:prSet/>
      <dgm:spPr/>
      <dgm:t>
        <a:bodyPr/>
        <a:lstStyle/>
        <a:p>
          <a:endParaRPr lang="en-US"/>
        </a:p>
      </dgm:t>
    </dgm:pt>
    <dgm:pt modelId="{19824CF4-D84A-4968-AF3E-FC1E340B4B12}">
      <dgm:prSet/>
      <dgm:spPr/>
      <dgm:t>
        <a:bodyPr/>
        <a:lstStyle/>
        <a:p>
          <a:r>
            <a:rPr lang="en-US" b="0" i="0" baseline="0"/>
            <a:t>Develop selectively enforceable AI governance instruments</a:t>
          </a:r>
          <a:endParaRPr lang="en-US"/>
        </a:p>
      </dgm:t>
    </dgm:pt>
    <dgm:pt modelId="{0E2B86B9-3F7E-4948-BFB8-7C0ABE68BC79}" type="parTrans" cxnId="{A2FF4B07-77F1-4A37-BD66-2AC04B6C3D69}">
      <dgm:prSet/>
      <dgm:spPr/>
      <dgm:t>
        <a:bodyPr/>
        <a:lstStyle/>
        <a:p>
          <a:endParaRPr lang="en-US"/>
        </a:p>
      </dgm:t>
    </dgm:pt>
    <dgm:pt modelId="{04E011FB-443A-47B4-A1F1-32CCD7221B63}" type="sibTrans" cxnId="{A2FF4B07-77F1-4A37-BD66-2AC04B6C3D69}">
      <dgm:prSet/>
      <dgm:spPr/>
      <dgm:t>
        <a:bodyPr/>
        <a:lstStyle/>
        <a:p>
          <a:endParaRPr lang="en-US"/>
        </a:p>
      </dgm:t>
    </dgm:pt>
    <dgm:pt modelId="{5B3EF236-6F34-47C8-8893-0ABE639F4710}">
      <dgm:prSet/>
      <dgm:spPr/>
      <dgm:t>
        <a:bodyPr/>
        <a:lstStyle/>
        <a:p>
          <a:r>
            <a:rPr lang="en-US" b="0" i="0" baseline="0"/>
            <a:t>Invest in public-sector AI regulatory capacity</a:t>
          </a:r>
          <a:endParaRPr lang="en-US"/>
        </a:p>
      </dgm:t>
    </dgm:pt>
    <dgm:pt modelId="{87097628-ADEC-42E4-AEA1-131ECC8D4775}" type="parTrans" cxnId="{C7DCFA07-A123-48B6-A361-DE0F79F5A41D}">
      <dgm:prSet/>
      <dgm:spPr/>
      <dgm:t>
        <a:bodyPr/>
        <a:lstStyle/>
        <a:p>
          <a:endParaRPr lang="en-US"/>
        </a:p>
      </dgm:t>
    </dgm:pt>
    <dgm:pt modelId="{C0BFEE4A-0D6D-4533-A905-68582B6EDDA9}" type="sibTrans" cxnId="{C7DCFA07-A123-48B6-A361-DE0F79F5A41D}">
      <dgm:prSet/>
      <dgm:spPr/>
      <dgm:t>
        <a:bodyPr/>
        <a:lstStyle/>
        <a:p>
          <a:endParaRPr lang="en-US"/>
        </a:p>
      </dgm:t>
    </dgm:pt>
    <dgm:pt modelId="{F4D0B68E-7560-457A-A8DF-E8347D21F6FA}">
      <dgm:prSet/>
      <dgm:spPr/>
      <dgm:t>
        <a:bodyPr/>
        <a:lstStyle/>
        <a:p>
          <a:r>
            <a:rPr lang="en-US" b="0" i="0" baseline="0"/>
            <a:t>Preserve democratic accountability</a:t>
          </a:r>
          <a:endParaRPr lang="en-US"/>
        </a:p>
      </dgm:t>
    </dgm:pt>
    <dgm:pt modelId="{72075E52-8ED5-4B06-924E-A52B7E70B4F8}" type="parTrans" cxnId="{2D92B7C2-9A7F-4CA5-9073-BC662A089DE1}">
      <dgm:prSet/>
      <dgm:spPr/>
      <dgm:t>
        <a:bodyPr/>
        <a:lstStyle/>
        <a:p>
          <a:endParaRPr lang="en-US"/>
        </a:p>
      </dgm:t>
    </dgm:pt>
    <dgm:pt modelId="{BAA9A28D-9B68-4CA7-AFB2-276A3C65693D}" type="sibTrans" cxnId="{2D92B7C2-9A7F-4CA5-9073-BC662A089DE1}">
      <dgm:prSet/>
      <dgm:spPr/>
      <dgm:t>
        <a:bodyPr/>
        <a:lstStyle/>
        <a:p>
          <a:endParaRPr lang="en-US"/>
        </a:p>
      </dgm:t>
    </dgm:pt>
    <dgm:pt modelId="{2875C585-12B6-4CA2-8B09-13B92A44E2A5}" type="pres">
      <dgm:prSet presAssocID="{812E8784-844C-45C0-B743-9E042269FF7A}" presName="composite" presStyleCnt="0">
        <dgm:presLayoutVars>
          <dgm:chMax val="5"/>
          <dgm:dir/>
          <dgm:resizeHandles val="exact"/>
        </dgm:presLayoutVars>
      </dgm:prSet>
      <dgm:spPr/>
    </dgm:pt>
    <dgm:pt modelId="{2DE5DCD1-43AE-41FE-A1BB-FBD2CD1CA0D6}" type="pres">
      <dgm:prSet presAssocID="{1B27B7E0-3BC9-4ADB-AAAD-3AE0B4BA92B7}" presName="circle1" presStyleLbl="lnNode1" presStyleIdx="0" presStyleCnt="4"/>
      <dgm:spPr/>
    </dgm:pt>
    <dgm:pt modelId="{6632FF35-1E8E-4738-ACD8-7222770F1581}" type="pres">
      <dgm:prSet presAssocID="{1B27B7E0-3BC9-4ADB-AAAD-3AE0B4BA92B7}" presName="text1" presStyleLbl="revTx" presStyleIdx="0" presStyleCnt="4">
        <dgm:presLayoutVars>
          <dgm:bulletEnabled val="1"/>
        </dgm:presLayoutVars>
      </dgm:prSet>
      <dgm:spPr/>
    </dgm:pt>
    <dgm:pt modelId="{0F8AD15E-6758-4746-8488-00F467558150}" type="pres">
      <dgm:prSet presAssocID="{1B27B7E0-3BC9-4ADB-AAAD-3AE0B4BA92B7}" presName="line1" presStyleLbl="callout" presStyleIdx="0" presStyleCnt="8"/>
      <dgm:spPr/>
    </dgm:pt>
    <dgm:pt modelId="{332C30B5-0C41-481A-A29B-52EDC53D1757}" type="pres">
      <dgm:prSet presAssocID="{1B27B7E0-3BC9-4ADB-AAAD-3AE0B4BA92B7}" presName="d1" presStyleLbl="callout" presStyleIdx="1" presStyleCnt="8"/>
      <dgm:spPr/>
    </dgm:pt>
    <dgm:pt modelId="{DE07EBC9-1640-4298-869C-7140BCF24DE7}" type="pres">
      <dgm:prSet presAssocID="{19824CF4-D84A-4968-AF3E-FC1E340B4B12}" presName="circle2" presStyleLbl="lnNode1" presStyleIdx="1" presStyleCnt="4"/>
      <dgm:spPr/>
    </dgm:pt>
    <dgm:pt modelId="{50637D6C-5044-40C5-B8E0-A1AFD8F60730}" type="pres">
      <dgm:prSet presAssocID="{19824CF4-D84A-4968-AF3E-FC1E340B4B12}" presName="text2" presStyleLbl="revTx" presStyleIdx="1" presStyleCnt="4">
        <dgm:presLayoutVars>
          <dgm:bulletEnabled val="1"/>
        </dgm:presLayoutVars>
      </dgm:prSet>
      <dgm:spPr/>
    </dgm:pt>
    <dgm:pt modelId="{2DCAC17C-9002-4831-84EF-D50539D2D9A4}" type="pres">
      <dgm:prSet presAssocID="{19824CF4-D84A-4968-AF3E-FC1E340B4B12}" presName="line2" presStyleLbl="callout" presStyleIdx="2" presStyleCnt="8"/>
      <dgm:spPr/>
    </dgm:pt>
    <dgm:pt modelId="{A204FA45-A3B6-47AA-892C-4273D77B04A5}" type="pres">
      <dgm:prSet presAssocID="{19824CF4-D84A-4968-AF3E-FC1E340B4B12}" presName="d2" presStyleLbl="callout" presStyleIdx="3" presStyleCnt="8"/>
      <dgm:spPr/>
    </dgm:pt>
    <dgm:pt modelId="{8664F0B5-FFC0-4339-BEF1-E1E53B324DD8}" type="pres">
      <dgm:prSet presAssocID="{5B3EF236-6F34-47C8-8893-0ABE639F4710}" presName="circle3" presStyleLbl="lnNode1" presStyleIdx="2" presStyleCnt="4"/>
      <dgm:spPr/>
    </dgm:pt>
    <dgm:pt modelId="{EE67B3A1-5ADC-4A18-83C7-0A7BFA25CE6B}" type="pres">
      <dgm:prSet presAssocID="{5B3EF236-6F34-47C8-8893-0ABE639F4710}" presName="text3" presStyleLbl="revTx" presStyleIdx="2" presStyleCnt="4">
        <dgm:presLayoutVars>
          <dgm:bulletEnabled val="1"/>
        </dgm:presLayoutVars>
      </dgm:prSet>
      <dgm:spPr/>
    </dgm:pt>
    <dgm:pt modelId="{3E7561B7-DD4E-476B-BF43-F28E6AA42ABB}" type="pres">
      <dgm:prSet presAssocID="{5B3EF236-6F34-47C8-8893-0ABE639F4710}" presName="line3" presStyleLbl="callout" presStyleIdx="4" presStyleCnt="8"/>
      <dgm:spPr/>
    </dgm:pt>
    <dgm:pt modelId="{B17E8BE8-22C5-4F68-9293-E1CDA1D88AF2}" type="pres">
      <dgm:prSet presAssocID="{5B3EF236-6F34-47C8-8893-0ABE639F4710}" presName="d3" presStyleLbl="callout" presStyleIdx="5" presStyleCnt="8"/>
      <dgm:spPr/>
    </dgm:pt>
    <dgm:pt modelId="{FC1DB200-39C5-4B8E-A89C-467FFC8CF7C7}" type="pres">
      <dgm:prSet presAssocID="{F4D0B68E-7560-457A-A8DF-E8347D21F6FA}" presName="circle4" presStyleLbl="lnNode1" presStyleIdx="3" presStyleCnt="4"/>
      <dgm:spPr/>
    </dgm:pt>
    <dgm:pt modelId="{C995CC75-E258-4210-A0B7-7F499CC63D78}" type="pres">
      <dgm:prSet presAssocID="{F4D0B68E-7560-457A-A8DF-E8347D21F6FA}" presName="text4" presStyleLbl="revTx" presStyleIdx="3" presStyleCnt="4">
        <dgm:presLayoutVars>
          <dgm:bulletEnabled val="1"/>
        </dgm:presLayoutVars>
      </dgm:prSet>
      <dgm:spPr/>
    </dgm:pt>
    <dgm:pt modelId="{EF59819D-E7FD-431D-9514-3219EAFD856C}" type="pres">
      <dgm:prSet presAssocID="{F4D0B68E-7560-457A-A8DF-E8347D21F6FA}" presName="line4" presStyleLbl="callout" presStyleIdx="6" presStyleCnt="8"/>
      <dgm:spPr/>
    </dgm:pt>
    <dgm:pt modelId="{EE4C3A47-2FF4-49AA-80F4-AD1FD4292503}" type="pres">
      <dgm:prSet presAssocID="{F4D0B68E-7560-457A-A8DF-E8347D21F6FA}" presName="d4" presStyleLbl="callout" presStyleIdx="7" presStyleCnt="8"/>
      <dgm:spPr/>
    </dgm:pt>
  </dgm:ptLst>
  <dgm:cxnLst>
    <dgm:cxn modelId="{A2FF4B07-77F1-4A37-BD66-2AC04B6C3D69}" srcId="{812E8784-844C-45C0-B743-9E042269FF7A}" destId="{19824CF4-D84A-4968-AF3E-FC1E340B4B12}" srcOrd="1" destOrd="0" parTransId="{0E2B86B9-3F7E-4948-BFB8-7C0ABE68BC79}" sibTransId="{04E011FB-443A-47B4-A1F1-32CCD7221B63}"/>
    <dgm:cxn modelId="{C7DCFA07-A123-48B6-A361-DE0F79F5A41D}" srcId="{812E8784-844C-45C0-B743-9E042269FF7A}" destId="{5B3EF236-6F34-47C8-8893-0ABE639F4710}" srcOrd="2" destOrd="0" parTransId="{87097628-ADEC-42E4-AEA1-131ECC8D4775}" sibTransId="{C0BFEE4A-0D6D-4533-A905-68582B6EDDA9}"/>
    <dgm:cxn modelId="{3AEFAB20-5A1F-4718-9774-F3E36FB243AF}" type="presOf" srcId="{19824CF4-D84A-4968-AF3E-FC1E340B4B12}" destId="{50637D6C-5044-40C5-B8E0-A1AFD8F60730}" srcOrd="0" destOrd="0" presId="urn:microsoft.com/office/officeart/2005/8/layout/target1"/>
    <dgm:cxn modelId="{51CEFB4C-F36D-4D32-979A-94DA63DB3CC9}" srcId="{812E8784-844C-45C0-B743-9E042269FF7A}" destId="{1B27B7E0-3BC9-4ADB-AAAD-3AE0B4BA92B7}" srcOrd="0" destOrd="0" parTransId="{6AFC41A0-BAF6-4A7A-9EB2-F7857EAA83A1}" sibTransId="{B0E93F14-D6C2-473C-ADDD-1084D6472826}"/>
    <dgm:cxn modelId="{2F0F9D55-31FF-480C-BFDB-8D6C14F5111C}" type="presOf" srcId="{5B3EF236-6F34-47C8-8893-0ABE639F4710}" destId="{EE67B3A1-5ADC-4A18-83C7-0A7BFA25CE6B}" srcOrd="0" destOrd="0" presId="urn:microsoft.com/office/officeart/2005/8/layout/target1"/>
    <dgm:cxn modelId="{21126C85-8C0F-426F-8671-340EF7E45ABE}" type="presOf" srcId="{1B27B7E0-3BC9-4ADB-AAAD-3AE0B4BA92B7}" destId="{6632FF35-1E8E-4738-ACD8-7222770F1581}" srcOrd="0" destOrd="0" presId="urn:microsoft.com/office/officeart/2005/8/layout/target1"/>
    <dgm:cxn modelId="{2D92B7C2-9A7F-4CA5-9073-BC662A089DE1}" srcId="{812E8784-844C-45C0-B743-9E042269FF7A}" destId="{F4D0B68E-7560-457A-A8DF-E8347D21F6FA}" srcOrd="3" destOrd="0" parTransId="{72075E52-8ED5-4B06-924E-A52B7E70B4F8}" sibTransId="{BAA9A28D-9B68-4CA7-AFB2-276A3C65693D}"/>
    <dgm:cxn modelId="{2BC17BF7-B0DC-43F8-BE90-45AAC26D48C0}" type="presOf" srcId="{812E8784-844C-45C0-B743-9E042269FF7A}" destId="{2875C585-12B6-4CA2-8B09-13B92A44E2A5}" srcOrd="0" destOrd="0" presId="urn:microsoft.com/office/officeart/2005/8/layout/target1"/>
    <dgm:cxn modelId="{CB5B4FFA-48CE-4A3C-92C1-10049B961B15}" type="presOf" srcId="{F4D0B68E-7560-457A-A8DF-E8347D21F6FA}" destId="{C995CC75-E258-4210-A0B7-7F499CC63D78}" srcOrd="0" destOrd="0" presId="urn:microsoft.com/office/officeart/2005/8/layout/target1"/>
    <dgm:cxn modelId="{80A964E3-20C4-450C-A824-6F28B128BFB6}" type="presParOf" srcId="{2875C585-12B6-4CA2-8B09-13B92A44E2A5}" destId="{2DE5DCD1-43AE-41FE-A1BB-FBD2CD1CA0D6}" srcOrd="0" destOrd="0" presId="urn:microsoft.com/office/officeart/2005/8/layout/target1"/>
    <dgm:cxn modelId="{BB311775-BF20-4932-822F-FAF65C0B00B3}" type="presParOf" srcId="{2875C585-12B6-4CA2-8B09-13B92A44E2A5}" destId="{6632FF35-1E8E-4738-ACD8-7222770F1581}" srcOrd="1" destOrd="0" presId="urn:microsoft.com/office/officeart/2005/8/layout/target1"/>
    <dgm:cxn modelId="{8977A649-E68C-4886-A6E9-DE02566C81D6}" type="presParOf" srcId="{2875C585-12B6-4CA2-8B09-13B92A44E2A5}" destId="{0F8AD15E-6758-4746-8488-00F467558150}" srcOrd="2" destOrd="0" presId="urn:microsoft.com/office/officeart/2005/8/layout/target1"/>
    <dgm:cxn modelId="{3A2A2D4D-27A9-4D34-9A20-AEAF4C67DFC3}" type="presParOf" srcId="{2875C585-12B6-4CA2-8B09-13B92A44E2A5}" destId="{332C30B5-0C41-481A-A29B-52EDC53D1757}" srcOrd="3" destOrd="0" presId="urn:microsoft.com/office/officeart/2005/8/layout/target1"/>
    <dgm:cxn modelId="{EF3ACA93-7149-4116-AFA5-65E325F005CE}" type="presParOf" srcId="{2875C585-12B6-4CA2-8B09-13B92A44E2A5}" destId="{DE07EBC9-1640-4298-869C-7140BCF24DE7}" srcOrd="4" destOrd="0" presId="urn:microsoft.com/office/officeart/2005/8/layout/target1"/>
    <dgm:cxn modelId="{ECDB6F6D-7929-43C2-8372-9E7A7AD1ECAA}" type="presParOf" srcId="{2875C585-12B6-4CA2-8B09-13B92A44E2A5}" destId="{50637D6C-5044-40C5-B8E0-A1AFD8F60730}" srcOrd="5" destOrd="0" presId="urn:microsoft.com/office/officeart/2005/8/layout/target1"/>
    <dgm:cxn modelId="{44ACE72E-31FF-4B02-814A-F58B69769935}" type="presParOf" srcId="{2875C585-12B6-4CA2-8B09-13B92A44E2A5}" destId="{2DCAC17C-9002-4831-84EF-D50539D2D9A4}" srcOrd="6" destOrd="0" presId="urn:microsoft.com/office/officeart/2005/8/layout/target1"/>
    <dgm:cxn modelId="{CC8922F9-FFA4-49F6-AA41-26A3B42A7C95}" type="presParOf" srcId="{2875C585-12B6-4CA2-8B09-13B92A44E2A5}" destId="{A204FA45-A3B6-47AA-892C-4273D77B04A5}" srcOrd="7" destOrd="0" presId="urn:microsoft.com/office/officeart/2005/8/layout/target1"/>
    <dgm:cxn modelId="{91CBEC6C-D3D5-4EA4-8D43-7F97DC921FFE}" type="presParOf" srcId="{2875C585-12B6-4CA2-8B09-13B92A44E2A5}" destId="{8664F0B5-FFC0-4339-BEF1-E1E53B324DD8}" srcOrd="8" destOrd="0" presId="urn:microsoft.com/office/officeart/2005/8/layout/target1"/>
    <dgm:cxn modelId="{75B3A922-F0A2-495E-B8DD-20FACEF5F4FA}" type="presParOf" srcId="{2875C585-12B6-4CA2-8B09-13B92A44E2A5}" destId="{EE67B3A1-5ADC-4A18-83C7-0A7BFA25CE6B}" srcOrd="9" destOrd="0" presId="urn:microsoft.com/office/officeart/2005/8/layout/target1"/>
    <dgm:cxn modelId="{CDA5A9AA-4A0C-4109-B0AE-C63AE22F44BA}" type="presParOf" srcId="{2875C585-12B6-4CA2-8B09-13B92A44E2A5}" destId="{3E7561B7-DD4E-476B-BF43-F28E6AA42ABB}" srcOrd="10" destOrd="0" presId="urn:microsoft.com/office/officeart/2005/8/layout/target1"/>
    <dgm:cxn modelId="{F6EE9782-B71B-4EDA-9F9F-62EE8EBB4CC4}" type="presParOf" srcId="{2875C585-12B6-4CA2-8B09-13B92A44E2A5}" destId="{B17E8BE8-22C5-4F68-9293-E1CDA1D88AF2}" srcOrd="11" destOrd="0" presId="urn:microsoft.com/office/officeart/2005/8/layout/target1"/>
    <dgm:cxn modelId="{CFD33E66-4E56-4F69-BD34-CC4C33BEE63A}" type="presParOf" srcId="{2875C585-12B6-4CA2-8B09-13B92A44E2A5}" destId="{FC1DB200-39C5-4B8E-A89C-467FFC8CF7C7}" srcOrd="12" destOrd="0" presId="urn:microsoft.com/office/officeart/2005/8/layout/target1"/>
    <dgm:cxn modelId="{1E20E472-9C60-4A6B-B74E-FF77C957E0FE}" type="presParOf" srcId="{2875C585-12B6-4CA2-8B09-13B92A44E2A5}" destId="{C995CC75-E258-4210-A0B7-7F499CC63D78}" srcOrd="13" destOrd="0" presId="urn:microsoft.com/office/officeart/2005/8/layout/target1"/>
    <dgm:cxn modelId="{927C12E7-FDB0-4E95-9D8C-6DE6C6CC78FA}" type="presParOf" srcId="{2875C585-12B6-4CA2-8B09-13B92A44E2A5}" destId="{EF59819D-E7FD-431D-9514-3219EAFD856C}" srcOrd="14" destOrd="0" presId="urn:microsoft.com/office/officeart/2005/8/layout/target1"/>
    <dgm:cxn modelId="{63BB7F24-482E-48D9-A33A-90C9AA76EE31}" type="presParOf" srcId="{2875C585-12B6-4CA2-8B09-13B92A44E2A5}" destId="{EE4C3A47-2FF4-49AA-80F4-AD1FD4292503}" srcOrd="15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CD96CA5-E283-4A1A-8AEF-14F4FFFC55E3}" type="doc">
      <dgm:prSet loTypeId="urn:microsoft.com/office/officeart/2005/8/layout/radial2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F523401-EC6D-4223-8294-8DC1CDDC2CD8}">
      <dgm:prSet custT="1"/>
      <dgm:spPr/>
      <dgm:t>
        <a:bodyPr/>
        <a:lstStyle/>
        <a:p>
          <a:r>
            <a:rPr lang="en-US" sz="1800" b="0" i="0" baseline="0"/>
            <a:t>AI governance is a strategic policy choice</a:t>
          </a:r>
          <a:endParaRPr lang="en-US" sz="1800"/>
        </a:p>
      </dgm:t>
    </dgm:pt>
    <dgm:pt modelId="{6B3F7790-8DDC-4B84-A44A-62701F373D6B}" type="parTrans" cxnId="{83849BAC-BEFE-4316-8EF8-79CC8FA927A0}">
      <dgm:prSet/>
      <dgm:spPr/>
      <dgm:t>
        <a:bodyPr/>
        <a:lstStyle/>
        <a:p>
          <a:endParaRPr lang="en-US" sz="1800"/>
        </a:p>
      </dgm:t>
    </dgm:pt>
    <dgm:pt modelId="{ADFC6730-4585-43F6-859F-52050D5894B4}" type="sibTrans" cxnId="{83849BAC-BEFE-4316-8EF8-79CC8FA927A0}">
      <dgm:prSet/>
      <dgm:spPr/>
      <dgm:t>
        <a:bodyPr/>
        <a:lstStyle/>
        <a:p>
          <a:endParaRPr lang="en-US" sz="1800"/>
        </a:p>
      </dgm:t>
    </dgm:pt>
    <dgm:pt modelId="{6C92F34F-C12B-4664-B6EB-4D2386CF20BE}">
      <dgm:prSet custT="1"/>
      <dgm:spPr/>
      <dgm:t>
        <a:bodyPr/>
        <a:lstStyle/>
        <a:p>
          <a:r>
            <a:rPr lang="en-US" sz="1800" b="0" i="0" baseline="0"/>
            <a:t>Emerging economies require hybrid governance models</a:t>
          </a:r>
          <a:endParaRPr lang="en-US" sz="1800"/>
        </a:p>
      </dgm:t>
    </dgm:pt>
    <dgm:pt modelId="{8D1BEDFC-DBC3-4F6D-B4A6-C6603FF62971}" type="parTrans" cxnId="{39E9D729-E1C7-4DE7-B6CB-1F028D8C1E90}">
      <dgm:prSet/>
      <dgm:spPr/>
      <dgm:t>
        <a:bodyPr/>
        <a:lstStyle/>
        <a:p>
          <a:endParaRPr lang="en-US" sz="1800"/>
        </a:p>
      </dgm:t>
    </dgm:pt>
    <dgm:pt modelId="{70EEACBF-740D-4F7E-9752-8404A372DD49}" type="sibTrans" cxnId="{39E9D729-E1C7-4DE7-B6CB-1F028D8C1E90}">
      <dgm:prSet/>
      <dgm:spPr/>
      <dgm:t>
        <a:bodyPr/>
        <a:lstStyle/>
        <a:p>
          <a:endParaRPr lang="en-US" sz="1800"/>
        </a:p>
      </dgm:t>
    </dgm:pt>
    <dgm:pt modelId="{243D00C0-2C3C-43E4-ABC8-558F3407E43B}">
      <dgm:prSet custT="1"/>
      <dgm:spPr/>
      <dgm:t>
        <a:bodyPr/>
        <a:lstStyle/>
        <a:p>
          <a:r>
            <a:rPr lang="en-US" sz="1800" b="0" i="0" baseline="0"/>
            <a:t>Context-sensitive design is essential</a:t>
          </a:r>
          <a:endParaRPr lang="en-US" sz="1800"/>
        </a:p>
      </dgm:t>
    </dgm:pt>
    <dgm:pt modelId="{6CF3F6C2-805D-4D53-B63D-33CCA80C2E8E}" type="parTrans" cxnId="{BCD5D731-25BC-4880-A440-6EBDFBE0B2B5}">
      <dgm:prSet/>
      <dgm:spPr/>
      <dgm:t>
        <a:bodyPr/>
        <a:lstStyle/>
        <a:p>
          <a:endParaRPr lang="en-US" sz="1800"/>
        </a:p>
      </dgm:t>
    </dgm:pt>
    <dgm:pt modelId="{4FAEEFED-3384-47A2-A6DB-DCB20BEC7E65}" type="sibTrans" cxnId="{BCD5D731-25BC-4880-A440-6EBDFBE0B2B5}">
      <dgm:prSet/>
      <dgm:spPr/>
      <dgm:t>
        <a:bodyPr/>
        <a:lstStyle/>
        <a:p>
          <a:endParaRPr lang="en-US" sz="1800"/>
        </a:p>
      </dgm:t>
    </dgm:pt>
    <dgm:pt modelId="{2A0EEDFB-F389-4289-8CEA-8AD338137EAB}" type="pres">
      <dgm:prSet presAssocID="{3CD96CA5-E283-4A1A-8AEF-14F4FFFC55E3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C1FE6DEA-5DE7-4B7B-9B4F-F8769D4943BA}" type="pres">
      <dgm:prSet presAssocID="{3CD96CA5-E283-4A1A-8AEF-14F4FFFC55E3}" presName="cycle" presStyleCnt="0"/>
      <dgm:spPr/>
    </dgm:pt>
    <dgm:pt modelId="{199B255D-B333-4A12-8C4B-C4A8EDC8A004}" type="pres">
      <dgm:prSet presAssocID="{3CD96CA5-E283-4A1A-8AEF-14F4FFFC55E3}" presName="centerShape" presStyleCnt="0"/>
      <dgm:spPr/>
    </dgm:pt>
    <dgm:pt modelId="{15CFE716-0FAC-48F8-8585-686E7B5F7C2B}" type="pres">
      <dgm:prSet presAssocID="{3CD96CA5-E283-4A1A-8AEF-14F4FFFC55E3}" presName="connSite" presStyleLbl="node1" presStyleIdx="0" presStyleCnt="4"/>
      <dgm:spPr/>
    </dgm:pt>
    <dgm:pt modelId="{187262C9-D5B5-4742-A9E0-9DBE43BD5C49}" type="pres">
      <dgm:prSet presAssocID="{3CD96CA5-E283-4A1A-8AEF-14F4FFFC55E3}" presName="visible" presStyleLbl="node1" presStyleIdx="0" presStyleCnt="4"/>
      <dgm:spPr>
        <a:blipFill rotWithShape="1">
          <a:blip xmlns:r="http://schemas.openxmlformats.org/officeDocument/2006/relationships" r:embed="rId1"/>
          <a:srcRect/>
          <a:stretch>
            <a:fillRect l="-17000" r="-17000"/>
          </a:stretch>
        </a:blipFill>
      </dgm:spPr>
    </dgm:pt>
    <dgm:pt modelId="{6F64F9A4-C238-451F-AAF4-CBFF9FD5E82B}" type="pres">
      <dgm:prSet presAssocID="{6B3F7790-8DDC-4B84-A44A-62701F373D6B}" presName="Name25" presStyleLbl="parChTrans1D1" presStyleIdx="0" presStyleCnt="3"/>
      <dgm:spPr/>
    </dgm:pt>
    <dgm:pt modelId="{D6CBE756-AAB9-4EA3-B36B-49AA4F6E2403}" type="pres">
      <dgm:prSet presAssocID="{DF523401-EC6D-4223-8294-8DC1CDDC2CD8}" presName="node" presStyleCnt="0"/>
      <dgm:spPr/>
    </dgm:pt>
    <dgm:pt modelId="{0144165C-F60D-419A-B7B5-0772C2D9A594}" type="pres">
      <dgm:prSet presAssocID="{DF523401-EC6D-4223-8294-8DC1CDDC2CD8}" presName="parentNode" presStyleLbl="node1" presStyleIdx="1" presStyleCnt="4">
        <dgm:presLayoutVars>
          <dgm:chMax val="1"/>
          <dgm:bulletEnabled val="1"/>
        </dgm:presLayoutVars>
      </dgm:prSet>
      <dgm:spPr/>
    </dgm:pt>
    <dgm:pt modelId="{1FD94DEA-8D44-468F-B0B9-A40D5D91E265}" type="pres">
      <dgm:prSet presAssocID="{DF523401-EC6D-4223-8294-8DC1CDDC2CD8}" presName="childNode" presStyleLbl="revTx" presStyleIdx="0" presStyleCnt="0">
        <dgm:presLayoutVars>
          <dgm:bulletEnabled val="1"/>
        </dgm:presLayoutVars>
      </dgm:prSet>
      <dgm:spPr/>
    </dgm:pt>
    <dgm:pt modelId="{763A82D7-2E5A-46CE-B39A-CE51F6C62E94}" type="pres">
      <dgm:prSet presAssocID="{8D1BEDFC-DBC3-4F6D-B4A6-C6603FF62971}" presName="Name25" presStyleLbl="parChTrans1D1" presStyleIdx="1" presStyleCnt="3"/>
      <dgm:spPr/>
    </dgm:pt>
    <dgm:pt modelId="{2CA36168-B56E-4F7C-A8EB-F352331E112E}" type="pres">
      <dgm:prSet presAssocID="{6C92F34F-C12B-4664-B6EB-4D2386CF20BE}" presName="node" presStyleCnt="0"/>
      <dgm:spPr/>
    </dgm:pt>
    <dgm:pt modelId="{3A498B12-E78A-4E60-A3F2-D04772D9E725}" type="pres">
      <dgm:prSet presAssocID="{6C92F34F-C12B-4664-B6EB-4D2386CF20BE}" presName="parentNode" presStyleLbl="node1" presStyleIdx="2" presStyleCnt="4">
        <dgm:presLayoutVars>
          <dgm:chMax val="1"/>
          <dgm:bulletEnabled val="1"/>
        </dgm:presLayoutVars>
      </dgm:prSet>
      <dgm:spPr/>
    </dgm:pt>
    <dgm:pt modelId="{221D4FC4-84D0-403C-ADA7-91AA92644AF3}" type="pres">
      <dgm:prSet presAssocID="{6C92F34F-C12B-4664-B6EB-4D2386CF20BE}" presName="childNode" presStyleLbl="revTx" presStyleIdx="0" presStyleCnt="0">
        <dgm:presLayoutVars>
          <dgm:bulletEnabled val="1"/>
        </dgm:presLayoutVars>
      </dgm:prSet>
      <dgm:spPr/>
    </dgm:pt>
    <dgm:pt modelId="{48C52E14-FFEE-4640-9D3C-95501029F373}" type="pres">
      <dgm:prSet presAssocID="{6CF3F6C2-805D-4D53-B63D-33CCA80C2E8E}" presName="Name25" presStyleLbl="parChTrans1D1" presStyleIdx="2" presStyleCnt="3"/>
      <dgm:spPr/>
    </dgm:pt>
    <dgm:pt modelId="{4F9675D1-178B-48FB-A5CF-32EA8CA23537}" type="pres">
      <dgm:prSet presAssocID="{243D00C0-2C3C-43E4-ABC8-558F3407E43B}" presName="node" presStyleCnt="0"/>
      <dgm:spPr/>
    </dgm:pt>
    <dgm:pt modelId="{C5785731-B572-4145-85EC-0C996C16D396}" type="pres">
      <dgm:prSet presAssocID="{243D00C0-2C3C-43E4-ABC8-558F3407E43B}" presName="parentNode" presStyleLbl="node1" presStyleIdx="3" presStyleCnt="4">
        <dgm:presLayoutVars>
          <dgm:chMax val="1"/>
          <dgm:bulletEnabled val="1"/>
        </dgm:presLayoutVars>
      </dgm:prSet>
      <dgm:spPr/>
    </dgm:pt>
    <dgm:pt modelId="{2C5453DF-0DB0-49C5-85B1-6A573AA384BA}" type="pres">
      <dgm:prSet presAssocID="{243D00C0-2C3C-43E4-ABC8-558F3407E43B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90ACD310-2D90-4C90-94BF-836DD0F1D900}" type="presOf" srcId="{3CD96CA5-E283-4A1A-8AEF-14F4FFFC55E3}" destId="{2A0EEDFB-F389-4289-8CEA-8AD338137EAB}" srcOrd="0" destOrd="0" presId="urn:microsoft.com/office/officeart/2005/8/layout/radial2"/>
    <dgm:cxn modelId="{8F811523-422D-472A-AE4F-D4D2F965055A}" type="presOf" srcId="{DF523401-EC6D-4223-8294-8DC1CDDC2CD8}" destId="{0144165C-F60D-419A-B7B5-0772C2D9A594}" srcOrd="0" destOrd="0" presId="urn:microsoft.com/office/officeart/2005/8/layout/radial2"/>
    <dgm:cxn modelId="{39E9D729-E1C7-4DE7-B6CB-1F028D8C1E90}" srcId="{3CD96CA5-E283-4A1A-8AEF-14F4FFFC55E3}" destId="{6C92F34F-C12B-4664-B6EB-4D2386CF20BE}" srcOrd="1" destOrd="0" parTransId="{8D1BEDFC-DBC3-4F6D-B4A6-C6603FF62971}" sibTransId="{70EEACBF-740D-4F7E-9752-8404A372DD49}"/>
    <dgm:cxn modelId="{BCD5D731-25BC-4880-A440-6EBDFBE0B2B5}" srcId="{3CD96CA5-E283-4A1A-8AEF-14F4FFFC55E3}" destId="{243D00C0-2C3C-43E4-ABC8-558F3407E43B}" srcOrd="2" destOrd="0" parTransId="{6CF3F6C2-805D-4D53-B63D-33CCA80C2E8E}" sibTransId="{4FAEEFED-3384-47A2-A6DB-DCB20BEC7E65}"/>
    <dgm:cxn modelId="{8442073F-6E96-4C9A-85EB-EF63494F84C1}" type="presOf" srcId="{6B3F7790-8DDC-4B84-A44A-62701F373D6B}" destId="{6F64F9A4-C238-451F-AAF4-CBFF9FD5E82B}" srcOrd="0" destOrd="0" presId="urn:microsoft.com/office/officeart/2005/8/layout/radial2"/>
    <dgm:cxn modelId="{19674648-FD63-44D2-B611-D8A204F5D5B6}" type="presOf" srcId="{6CF3F6C2-805D-4D53-B63D-33CCA80C2E8E}" destId="{48C52E14-FFEE-4640-9D3C-95501029F373}" srcOrd="0" destOrd="0" presId="urn:microsoft.com/office/officeart/2005/8/layout/radial2"/>
    <dgm:cxn modelId="{FBED2289-1034-4AD5-B3CC-2E8679FE820A}" type="presOf" srcId="{8D1BEDFC-DBC3-4F6D-B4A6-C6603FF62971}" destId="{763A82D7-2E5A-46CE-B39A-CE51F6C62E94}" srcOrd="0" destOrd="0" presId="urn:microsoft.com/office/officeart/2005/8/layout/radial2"/>
    <dgm:cxn modelId="{83849BAC-BEFE-4316-8EF8-79CC8FA927A0}" srcId="{3CD96CA5-E283-4A1A-8AEF-14F4FFFC55E3}" destId="{DF523401-EC6D-4223-8294-8DC1CDDC2CD8}" srcOrd="0" destOrd="0" parTransId="{6B3F7790-8DDC-4B84-A44A-62701F373D6B}" sibTransId="{ADFC6730-4585-43F6-859F-52050D5894B4}"/>
    <dgm:cxn modelId="{F7681EAE-41D4-4D1B-8E7B-407923664560}" type="presOf" srcId="{243D00C0-2C3C-43E4-ABC8-558F3407E43B}" destId="{C5785731-B572-4145-85EC-0C996C16D396}" srcOrd="0" destOrd="0" presId="urn:microsoft.com/office/officeart/2005/8/layout/radial2"/>
    <dgm:cxn modelId="{3B3AA8C2-EC20-4C07-AED4-A26CE0728C7A}" type="presOf" srcId="{6C92F34F-C12B-4664-B6EB-4D2386CF20BE}" destId="{3A498B12-E78A-4E60-A3F2-D04772D9E725}" srcOrd="0" destOrd="0" presId="urn:microsoft.com/office/officeart/2005/8/layout/radial2"/>
    <dgm:cxn modelId="{68F02C09-A949-49AE-A7A0-E5255E6D9682}" type="presParOf" srcId="{2A0EEDFB-F389-4289-8CEA-8AD338137EAB}" destId="{C1FE6DEA-5DE7-4B7B-9B4F-F8769D4943BA}" srcOrd="0" destOrd="0" presId="urn:microsoft.com/office/officeart/2005/8/layout/radial2"/>
    <dgm:cxn modelId="{BB8EFB39-8618-498F-974D-124CDF93818B}" type="presParOf" srcId="{C1FE6DEA-5DE7-4B7B-9B4F-F8769D4943BA}" destId="{199B255D-B333-4A12-8C4B-C4A8EDC8A004}" srcOrd="0" destOrd="0" presId="urn:microsoft.com/office/officeart/2005/8/layout/radial2"/>
    <dgm:cxn modelId="{23B06720-6B8E-4D76-86E3-A0703F1DCA41}" type="presParOf" srcId="{199B255D-B333-4A12-8C4B-C4A8EDC8A004}" destId="{15CFE716-0FAC-48F8-8585-686E7B5F7C2B}" srcOrd="0" destOrd="0" presId="urn:microsoft.com/office/officeart/2005/8/layout/radial2"/>
    <dgm:cxn modelId="{B5DAA2FD-AB1B-4CA0-B655-DB53BA3FB7F0}" type="presParOf" srcId="{199B255D-B333-4A12-8C4B-C4A8EDC8A004}" destId="{187262C9-D5B5-4742-A9E0-9DBE43BD5C49}" srcOrd="1" destOrd="0" presId="urn:microsoft.com/office/officeart/2005/8/layout/radial2"/>
    <dgm:cxn modelId="{B0452D2C-E2A6-4435-8B33-AF4678E21E81}" type="presParOf" srcId="{C1FE6DEA-5DE7-4B7B-9B4F-F8769D4943BA}" destId="{6F64F9A4-C238-451F-AAF4-CBFF9FD5E82B}" srcOrd="1" destOrd="0" presId="urn:microsoft.com/office/officeart/2005/8/layout/radial2"/>
    <dgm:cxn modelId="{5A6D0C7B-4EB0-471A-87FA-BD978CF34A88}" type="presParOf" srcId="{C1FE6DEA-5DE7-4B7B-9B4F-F8769D4943BA}" destId="{D6CBE756-AAB9-4EA3-B36B-49AA4F6E2403}" srcOrd="2" destOrd="0" presId="urn:microsoft.com/office/officeart/2005/8/layout/radial2"/>
    <dgm:cxn modelId="{10FD9D84-3CE7-4743-A058-C90B878B1CEF}" type="presParOf" srcId="{D6CBE756-AAB9-4EA3-B36B-49AA4F6E2403}" destId="{0144165C-F60D-419A-B7B5-0772C2D9A594}" srcOrd="0" destOrd="0" presId="urn:microsoft.com/office/officeart/2005/8/layout/radial2"/>
    <dgm:cxn modelId="{110EE57E-8DAC-4B09-84F9-DF265DBD0103}" type="presParOf" srcId="{D6CBE756-AAB9-4EA3-B36B-49AA4F6E2403}" destId="{1FD94DEA-8D44-468F-B0B9-A40D5D91E265}" srcOrd="1" destOrd="0" presId="urn:microsoft.com/office/officeart/2005/8/layout/radial2"/>
    <dgm:cxn modelId="{7E15BB05-EA0A-4933-B58A-90F55ACA5341}" type="presParOf" srcId="{C1FE6DEA-5DE7-4B7B-9B4F-F8769D4943BA}" destId="{763A82D7-2E5A-46CE-B39A-CE51F6C62E94}" srcOrd="3" destOrd="0" presId="urn:microsoft.com/office/officeart/2005/8/layout/radial2"/>
    <dgm:cxn modelId="{550B07B9-6D62-4F01-96F5-8BB75FCAFB5F}" type="presParOf" srcId="{C1FE6DEA-5DE7-4B7B-9B4F-F8769D4943BA}" destId="{2CA36168-B56E-4F7C-A8EB-F352331E112E}" srcOrd="4" destOrd="0" presId="urn:microsoft.com/office/officeart/2005/8/layout/radial2"/>
    <dgm:cxn modelId="{4CB65DC6-13E4-4D8D-BE23-E2F744E93248}" type="presParOf" srcId="{2CA36168-B56E-4F7C-A8EB-F352331E112E}" destId="{3A498B12-E78A-4E60-A3F2-D04772D9E725}" srcOrd="0" destOrd="0" presId="urn:microsoft.com/office/officeart/2005/8/layout/radial2"/>
    <dgm:cxn modelId="{AE0D1EC5-2378-4E9B-9B79-F01262EF9009}" type="presParOf" srcId="{2CA36168-B56E-4F7C-A8EB-F352331E112E}" destId="{221D4FC4-84D0-403C-ADA7-91AA92644AF3}" srcOrd="1" destOrd="0" presId="urn:microsoft.com/office/officeart/2005/8/layout/radial2"/>
    <dgm:cxn modelId="{07D6D1A9-C56E-4182-B9BF-6FB0DE9ABDFD}" type="presParOf" srcId="{C1FE6DEA-5DE7-4B7B-9B4F-F8769D4943BA}" destId="{48C52E14-FFEE-4640-9D3C-95501029F373}" srcOrd="5" destOrd="0" presId="urn:microsoft.com/office/officeart/2005/8/layout/radial2"/>
    <dgm:cxn modelId="{20721FC8-0474-4E2D-95DF-7FEC9AAEEAED}" type="presParOf" srcId="{C1FE6DEA-5DE7-4B7B-9B4F-F8769D4943BA}" destId="{4F9675D1-178B-48FB-A5CF-32EA8CA23537}" srcOrd="6" destOrd="0" presId="urn:microsoft.com/office/officeart/2005/8/layout/radial2"/>
    <dgm:cxn modelId="{65D5DADE-5F60-4F97-A0BA-28696C65BFEA}" type="presParOf" srcId="{4F9675D1-178B-48FB-A5CF-32EA8CA23537}" destId="{C5785731-B572-4145-85EC-0C996C16D396}" srcOrd="0" destOrd="0" presId="urn:microsoft.com/office/officeart/2005/8/layout/radial2"/>
    <dgm:cxn modelId="{C74DC5B5-C8AB-4629-96F3-CD4732C22C86}" type="presParOf" srcId="{4F9675D1-178B-48FB-A5CF-32EA8CA23537}" destId="{2C5453DF-0DB0-49C5-85B1-6A573AA384BA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6AF209-0DF8-405B-AF00-78BA9CECC572}">
      <dsp:nvSpPr>
        <dsp:cNvPr id="0" name=""/>
        <dsp:cNvSpPr/>
      </dsp:nvSpPr>
      <dsp:spPr>
        <a:xfrm>
          <a:off x="2490" y="0"/>
          <a:ext cx="2610588" cy="519429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baseline="0"/>
            <a:t>Rapid expansion of AI across public and private sectors</a:t>
          </a:r>
          <a:endParaRPr lang="en-US" sz="2400" kern="1200"/>
        </a:p>
      </dsp:txBody>
      <dsp:txXfrm>
        <a:off x="2490" y="2077719"/>
        <a:ext cx="2610588" cy="2077719"/>
      </dsp:txXfrm>
    </dsp:sp>
    <dsp:sp modelId="{2050BE37-8E34-4433-B5B5-32347ED028E2}">
      <dsp:nvSpPr>
        <dsp:cNvPr id="0" name=""/>
        <dsp:cNvSpPr/>
      </dsp:nvSpPr>
      <dsp:spPr>
        <a:xfrm>
          <a:off x="442933" y="311658"/>
          <a:ext cx="1729701" cy="1729701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56BD26-5AFB-4EF8-B88A-A0923B9FCAA8}">
      <dsp:nvSpPr>
        <dsp:cNvPr id="0" name=""/>
        <dsp:cNvSpPr/>
      </dsp:nvSpPr>
      <dsp:spPr>
        <a:xfrm>
          <a:off x="2691396" y="0"/>
          <a:ext cx="2610588" cy="519429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baseline="0"/>
            <a:t>Governance frameworks lag behind technological deployment</a:t>
          </a:r>
          <a:endParaRPr lang="en-US" sz="2400" kern="1200"/>
        </a:p>
      </dsp:txBody>
      <dsp:txXfrm>
        <a:off x="2691396" y="2077719"/>
        <a:ext cx="2610588" cy="2077719"/>
      </dsp:txXfrm>
    </dsp:sp>
    <dsp:sp modelId="{8F3CB0C8-8AB8-46A5-A17B-B31F14BD7609}">
      <dsp:nvSpPr>
        <dsp:cNvPr id="0" name=""/>
        <dsp:cNvSpPr/>
      </dsp:nvSpPr>
      <dsp:spPr>
        <a:xfrm>
          <a:off x="3131839" y="311658"/>
          <a:ext cx="1729701" cy="1729701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798ECA-C3FC-4028-BB9A-BCC668AFB515}">
      <dsp:nvSpPr>
        <dsp:cNvPr id="0" name=""/>
        <dsp:cNvSpPr/>
      </dsp:nvSpPr>
      <dsp:spPr>
        <a:xfrm>
          <a:off x="5380302" y="0"/>
          <a:ext cx="2610588" cy="519429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baseline="0"/>
            <a:t>Emerging economies face asymmetric institutional capacity</a:t>
          </a:r>
          <a:endParaRPr lang="en-US" sz="2400" kern="1200"/>
        </a:p>
      </dsp:txBody>
      <dsp:txXfrm>
        <a:off x="5380302" y="2077719"/>
        <a:ext cx="2610588" cy="2077719"/>
      </dsp:txXfrm>
    </dsp:sp>
    <dsp:sp modelId="{5ED80D3E-D74C-4287-BC66-805378D94128}">
      <dsp:nvSpPr>
        <dsp:cNvPr id="0" name=""/>
        <dsp:cNvSpPr/>
      </dsp:nvSpPr>
      <dsp:spPr>
        <a:xfrm>
          <a:off x="5820745" y="311658"/>
          <a:ext cx="1729701" cy="1729701"/>
        </a:xfrm>
        <a:prstGeom prst="ellipse">
          <a:avLst/>
        </a:prstGeom>
        <a:blipFill>
          <a:blip xmlns:r="http://schemas.openxmlformats.org/officeDocument/2006/relationships" r:embed="rId3"/>
          <a:srcRect/>
          <a:stretch>
            <a:fillRect l="-39000" r="-39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3F32F8-A7AD-42C5-B22C-2900527F48DD}">
      <dsp:nvSpPr>
        <dsp:cNvPr id="0" name=""/>
        <dsp:cNvSpPr/>
      </dsp:nvSpPr>
      <dsp:spPr>
        <a:xfrm>
          <a:off x="8069208" y="0"/>
          <a:ext cx="2610588" cy="519429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baseline="0"/>
            <a:t>Mexico and China represent contrasting governance trajectories</a:t>
          </a:r>
          <a:endParaRPr lang="en-US" sz="2400" kern="1200"/>
        </a:p>
      </dsp:txBody>
      <dsp:txXfrm>
        <a:off x="8069208" y="2077719"/>
        <a:ext cx="2610588" cy="2077719"/>
      </dsp:txXfrm>
    </dsp:sp>
    <dsp:sp modelId="{36390257-1756-4F4E-AFD2-3EC1384543B4}">
      <dsp:nvSpPr>
        <dsp:cNvPr id="0" name=""/>
        <dsp:cNvSpPr/>
      </dsp:nvSpPr>
      <dsp:spPr>
        <a:xfrm>
          <a:off x="8509651" y="311657"/>
          <a:ext cx="1729701" cy="1729701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 l="-39000" r="-39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4687CB-4264-4E49-86B4-970B249868E0}">
      <dsp:nvSpPr>
        <dsp:cNvPr id="0" name=""/>
        <dsp:cNvSpPr/>
      </dsp:nvSpPr>
      <dsp:spPr>
        <a:xfrm>
          <a:off x="427291" y="4155440"/>
          <a:ext cx="9827704" cy="779145"/>
        </a:xfrm>
        <a:prstGeom prst="leftRightArrow">
          <a:avLst/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513395-DCDB-4A33-B6C9-D8C36C1B8180}">
      <dsp:nvSpPr>
        <dsp:cNvPr id="0" name=""/>
        <dsp:cNvSpPr/>
      </dsp:nvSpPr>
      <dsp:spPr>
        <a:xfrm>
          <a:off x="0" y="0"/>
          <a:ext cx="5193806" cy="519380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34BD5A-F13C-4211-BE60-EF2F4D34C08A}">
      <dsp:nvSpPr>
        <dsp:cNvPr id="0" name=""/>
        <dsp:cNvSpPr/>
      </dsp:nvSpPr>
      <dsp:spPr>
        <a:xfrm>
          <a:off x="2596903" y="0"/>
          <a:ext cx="8085305" cy="519380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/>
            <a:t>AI Governance</a:t>
          </a:r>
          <a:endParaRPr lang="en-US" sz="2500" kern="1200"/>
        </a:p>
      </dsp:txBody>
      <dsp:txXfrm>
        <a:off x="2596903" y="0"/>
        <a:ext cx="8085305" cy="519379"/>
      </dsp:txXfrm>
    </dsp:sp>
    <dsp:sp modelId="{F7525B5D-3C87-4BCD-8E8E-68993B57AA94}">
      <dsp:nvSpPr>
        <dsp:cNvPr id="0" name=""/>
        <dsp:cNvSpPr/>
      </dsp:nvSpPr>
      <dsp:spPr>
        <a:xfrm>
          <a:off x="389535" y="519379"/>
          <a:ext cx="4414735" cy="4414735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05AAE5-4A59-416A-99E9-8DCF273777E7}">
      <dsp:nvSpPr>
        <dsp:cNvPr id="0" name=""/>
        <dsp:cNvSpPr/>
      </dsp:nvSpPr>
      <dsp:spPr>
        <a:xfrm>
          <a:off x="2596903" y="519379"/>
          <a:ext cx="8085305" cy="441473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/>
            <a:t>Innovation Policy Theory</a:t>
          </a:r>
          <a:endParaRPr lang="en-US" sz="2500" kern="1200"/>
        </a:p>
      </dsp:txBody>
      <dsp:txXfrm>
        <a:off x="2596903" y="519379"/>
        <a:ext cx="8085305" cy="519379"/>
      </dsp:txXfrm>
    </dsp:sp>
    <dsp:sp modelId="{B243DDCE-1324-4047-998D-7CC94FEF292F}">
      <dsp:nvSpPr>
        <dsp:cNvPr id="0" name=""/>
        <dsp:cNvSpPr/>
      </dsp:nvSpPr>
      <dsp:spPr>
        <a:xfrm>
          <a:off x="779070" y="1038759"/>
          <a:ext cx="3635665" cy="3635665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1E6E81-C178-49DA-AFAF-2BD898665180}">
      <dsp:nvSpPr>
        <dsp:cNvPr id="0" name=""/>
        <dsp:cNvSpPr/>
      </dsp:nvSpPr>
      <dsp:spPr>
        <a:xfrm>
          <a:off x="2596903" y="1038759"/>
          <a:ext cx="8085305" cy="363566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/>
            <a:t>Comparative Public Policy</a:t>
          </a:r>
          <a:endParaRPr lang="en-US" sz="2500" kern="1200"/>
        </a:p>
      </dsp:txBody>
      <dsp:txXfrm>
        <a:off x="2596903" y="1038759"/>
        <a:ext cx="8085305" cy="519379"/>
      </dsp:txXfrm>
    </dsp:sp>
    <dsp:sp modelId="{9CCF65F9-23FD-4783-B5F9-DFA2508734C4}">
      <dsp:nvSpPr>
        <dsp:cNvPr id="0" name=""/>
        <dsp:cNvSpPr/>
      </dsp:nvSpPr>
      <dsp:spPr>
        <a:xfrm>
          <a:off x="1168605" y="1558139"/>
          <a:ext cx="2856595" cy="2856595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84D6C2-D6FD-493F-B0A6-EE344C748B5D}">
      <dsp:nvSpPr>
        <dsp:cNvPr id="0" name=""/>
        <dsp:cNvSpPr/>
      </dsp:nvSpPr>
      <dsp:spPr>
        <a:xfrm>
          <a:off x="2596903" y="1558139"/>
          <a:ext cx="8085305" cy="285659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/>
            <a:t>Political Economy of Technology</a:t>
          </a:r>
          <a:endParaRPr lang="en-US" sz="2500" kern="1200"/>
        </a:p>
      </dsp:txBody>
      <dsp:txXfrm>
        <a:off x="2596903" y="1558139"/>
        <a:ext cx="8085305" cy="519385"/>
      </dsp:txXfrm>
    </dsp:sp>
    <dsp:sp modelId="{CCBA5E98-BFDC-458E-A649-B68CDDF25956}">
      <dsp:nvSpPr>
        <dsp:cNvPr id="0" name=""/>
        <dsp:cNvSpPr/>
      </dsp:nvSpPr>
      <dsp:spPr>
        <a:xfrm>
          <a:off x="1558142" y="2077524"/>
          <a:ext cx="2077520" cy="207752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711FB3-7C6E-4D92-B6DA-7AEAC5363CA5}">
      <dsp:nvSpPr>
        <dsp:cNvPr id="0" name=""/>
        <dsp:cNvSpPr/>
      </dsp:nvSpPr>
      <dsp:spPr>
        <a:xfrm>
          <a:off x="2596903" y="2077524"/>
          <a:ext cx="8085305" cy="207752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/>
            <a:t>State capacity</a:t>
          </a:r>
          <a:endParaRPr lang="en-US" sz="2500" kern="1200"/>
        </a:p>
      </dsp:txBody>
      <dsp:txXfrm>
        <a:off x="2596903" y="2077524"/>
        <a:ext cx="8085305" cy="519379"/>
      </dsp:txXfrm>
    </dsp:sp>
    <dsp:sp modelId="{63D2A128-755C-4397-83C1-42B3709FFF98}">
      <dsp:nvSpPr>
        <dsp:cNvPr id="0" name=""/>
        <dsp:cNvSpPr/>
      </dsp:nvSpPr>
      <dsp:spPr>
        <a:xfrm>
          <a:off x="1947678" y="2596904"/>
          <a:ext cx="1298449" cy="1298449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71EADC-C593-4521-9FA7-6DE80FD915B5}">
      <dsp:nvSpPr>
        <dsp:cNvPr id="0" name=""/>
        <dsp:cNvSpPr/>
      </dsp:nvSpPr>
      <dsp:spPr>
        <a:xfrm>
          <a:off x="2596903" y="2596904"/>
          <a:ext cx="8085305" cy="12984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/>
            <a:t>Regulatory centralization vs. decentralization</a:t>
          </a:r>
          <a:endParaRPr lang="en-US" sz="2500" kern="1200"/>
        </a:p>
      </dsp:txBody>
      <dsp:txXfrm>
        <a:off x="2596903" y="2596904"/>
        <a:ext cx="8085305" cy="519379"/>
      </dsp:txXfrm>
    </dsp:sp>
    <dsp:sp modelId="{AABCAF5E-B712-45DC-B9A2-9AC2D509D3A3}">
      <dsp:nvSpPr>
        <dsp:cNvPr id="0" name=""/>
        <dsp:cNvSpPr/>
      </dsp:nvSpPr>
      <dsp:spPr>
        <a:xfrm>
          <a:off x="2337213" y="3116284"/>
          <a:ext cx="519379" cy="519379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B25450-145E-488D-AE0B-778A693C1F50}">
      <dsp:nvSpPr>
        <dsp:cNvPr id="0" name=""/>
        <dsp:cNvSpPr/>
      </dsp:nvSpPr>
      <dsp:spPr>
        <a:xfrm>
          <a:off x="2596903" y="3116284"/>
          <a:ext cx="8085305" cy="5193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/>
            <a:t>Innovation ecosystems &amp; Governance Trade-offs</a:t>
          </a:r>
          <a:endParaRPr lang="en-US" sz="2500" kern="1200" dirty="0"/>
        </a:p>
      </dsp:txBody>
      <dsp:txXfrm>
        <a:off x="2596903" y="3116284"/>
        <a:ext cx="8085305" cy="5193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B92D51-9402-4BA0-BBDC-4D22CC057966}">
      <dsp:nvSpPr>
        <dsp:cNvPr id="0" name=""/>
        <dsp:cNvSpPr/>
      </dsp:nvSpPr>
      <dsp:spPr>
        <a:xfrm>
          <a:off x="0" y="5939"/>
          <a:ext cx="5611577" cy="10038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baseline="0"/>
            <a:t>Decentralized institutional landscape</a:t>
          </a:r>
          <a:endParaRPr lang="en-US" sz="2600" kern="1200"/>
        </a:p>
      </dsp:txBody>
      <dsp:txXfrm>
        <a:off x="49004" y="54943"/>
        <a:ext cx="5513569" cy="905852"/>
      </dsp:txXfrm>
    </dsp:sp>
    <dsp:sp modelId="{5EA335B3-DB4D-43A3-8C8E-A0815FC096D7}">
      <dsp:nvSpPr>
        <dsp:cNvPr id="0" name=""/>
        <dsp:cNvSpPr/>
      </dsp:nvSpPr>
      <dsp:spPr>
        <a:xfrm>
          <a:off x="0" y="1084680"/>
          <a:ext cx="5611577" cy="1003860"/>
        </a:xfrm>
        <a:prstGeom prst="roundRect">
          <a:avLst/>
        </a:prstGeom>
        <a:solidFill>
          <a:schemeClr val="accent2">
            <a:hueOff val="-576176"/>
            <a:satOff val="321"/>
            <a:lumOff val="-307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baseline="0"/>
            <a:t>Soft regulation and voluntary guidelines</a:t>
          </a:r>
          <a:endParaRPr lang="en-US" sz="2600" kern="1200"/>
        </a:p>
      </dsp:txBody>
      <dsp:txXfrm>
        <a:off x="49004" y="1133684"/>
        <a:ext cx="5513569" cy="905852"/>
      </dsp:txXfrm>
    </dsp:sp>
    <dsp:sp modelId="{F78CC061-65D0-48C0-BEC0-725A0B009B6E}">
      <dsp:nvSpPr>
        <dsp:cNvPr id="0" name=""/>
        <dsp:cNvSpPr/>
      </dsp:nvSpPr>
      <dsp:spPr>
        <a:xfrm>
          <a:off x="0" y="2163420"/>
          <a:ext cx="5611577" cy="1003860"/>
        </a:xfrm>
        <a:prstGeom prst="roundRect">
          <a:avLst/>
        </a:prstGeom>
        <a:solidFill>
          <a:schemeClr val="accent2">
            <a:hueOff val="-1152351"/>
            <a:satOff val="641"/>
            <a:lumOff val="-614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baseline="0"/>
            <a:t>Strong private-sector and academic involvement</a:t>
          </a:r>
          <a:endParaRPr lang="en-US" sz="2600" kern="1200"/>
        </a:p>
      </dsp:txBody>
      <dsp:txXfrm>
        <a:off x="49004" y="2212424"/>
        <a:ext cx="5513569" cy="905852"/>
      </dsp:txXfrm>
    </dsp:sp>
    <dsp:sp modelId="{8C7A88C8-9994-4779-A4C3-AEF4BFE33287}">
      <dsp:nvSpPr>
        <dsp:cNvPr id="0" name=""/>
        <dsp:cNvSpPr/>
      </dsp:nvSpPr>
      <dsp:spPr>
        <a:xfrm>
          <a:off x="0" y="3242160"/>
          <a:ext cx="5611577" cy="1003860"/>
        </a:xfrm>
        <a:prstGeom prst="roundRect">
          <a:avLst/>
        </a:prstGeom>
        <a:solidFill>
          <a:schemeClr val="accent2">
            <a:hueOff val="-1728527"/>
            <a:satOff val="962"/>
            <a:lumOff val="-921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baseline="0"/>
            <a:t>Limited enforcement capacity</a:t>
          </a:r>
          <a:endParaRPr lang="en-US" sz="2600" kern="1200"/>
        </a:p>
      </dsp:txBody>
      <dsp:txXfrm>
        <a:off x="49004" y="3291164"/>
        <a:ext cx="5513569" cy="9058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2899F-1A4D-41D3-BDEE-C22E2607FF85}">
      <dsp:nvSpPr>
        <dsp:cNvPr id="0" name=""/>
        <dsp:cNvSpPr/>
      </dsp:nvSpPr>
      <dsp:spPr>
        <a:xfrm>
          <a:off x="0" y="11996"/>
          <a:ext cx="5910282" cy="102667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i="0" kern="1200" baseline="0">
              <a:solidFill>
                <a:schemeClr val="tx1"/>
              </a:solidFill>
            </a:rPr>
            <a:t>Centralized, state-led governance</a:t>
          </a:r>
          <a:endParaRPr lang="en-US" sz="2700" kern="1200">
            <a:solidFill>
              <a:schemeClr val="tx1"/>
            </a:solidFill>
          </a:endParaRPr>
        </a:p>
      </dsp:txBody>
      <dsp:txXfrm>
        <a:off x="50118" y="62114"/>
        <a:ext cx="5810046" cy="926439"/>
      </dsp:txXfrm>
    </dsp:sp>
    <dsp:sp modelId="{13457376-FFF3-47A6-9A7C-7BBAB770667B}">
      <dsp:nvSpPr>
        <dsp:cNvPr id="0" name=""/>
        <dsp:cNvSpPr/>
      </dsp:nvSpPr>
      <dsp:spPr>
        <a:xfrm>
          <a:off x="0" y="1116432"/>
          <a:ext cx="5910282" cy="1026675"/>
        </a:xfrm>
        <a:prstGeom prst="roundRect">
          <a:avLst/>
        </a:prstGeom>
        <a:solidFill>
          <a:schemeClr val="accent5">
            <a:hueOff val="-94503"/>
            <a:satOff val="-30024"/>
            <a:lumOff val="921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i="0" kern="1200" baseline="0">
              <a:solidFill>
                <a:schemeClr val="tx1"/>
              </a:solidFill>
            </a:rPr>
            <a:t>Binding regulation and algorithm oversight</a:t>
          </a:r>
          <a:endParaRPr lang="en-US" sz="2700" kern="1200">
            <a:solidFill>
              <a:schemeClr val="tx1"/>
            </a:solidFill>
          </a:endParaRPr>
        </a:p>
      </dsp:txBody>
      <dsp:txXfrm>
        <a:off x="50118" y="1166550"/>
        <a:ext cx="5810046" cy="926439"/>
      </dsp:txXfrm>
    </dsp:sp>
    <dsp:sp modelId="{4A6C3BCA-A51B-4228-BA40-0D0700DF1A1E}">
      <dsp:nvSpPr>
        <dsp:cNvPr id="0" name=""/>
        <dsp:cNvSpPr/>
      </dsp:nvSpPr>
      <dsp:spPr>
        <a:xfrm>
          <a:off x="0" y="2220867"/>
          <a:ext cx="5910282" cy="1026675"/>
        </a:xfrm>
        <a:prstGeom prst="roundRect">
          <a:avLst/>
        </a:prstGeom>
        <a:solidFill>
          <a:schemeClr val="accent5">
            <a:hueOff val="-189005"/>
            <a:satOff val="-60048"/>
            <a:lumOff val="1843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i="0" kern="1200" baseline="0">
              <a:solidFill>
                <a:schemeClr val="tx1"/>
              </a:solidFill>
            </a:rPr>
            <a:t>Strong enforcement mechanisms</a:t>
          </a:r>
          <a:endParaRPr lang="en-US" sz="2700" kern="1200">
            <a:solidFill>
              <a:schemeClr val="tx1"/>
            </a:solidFill>
          </a:endParaRPr>
        </a:p>
      </dsp:txBody>
      <dsp:txXfrm>
        <a:off x="50118" y="2270985"/>
        <a:ext cx="5810046" cy="926439"/>
      </dsp:txXfrm>
    </dsp:sp>
    <dsp:sp modelId="{61BEBEF4-EB9D-46B5-B65D-1C37FB17ADDE}">
      <dsp:nvSpPr>
        <dsp:cNvPr id="0" name=""/>
        <dsp:cNvSpPr/>
      </dsp:nvSpPr>
      <dsp:spPr>
        <a:xfrm>
          <a:off x="0" y="3325302"/>
          <a:ext cx="5910282" cy="1026675"/>
        </a:xfrm>
        <a:prstGeom prst="roundRect">
          <a:avLst/>
        </a:prstGeom>
        <a:solidFill>
          <a:schemeClr val="accent5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i="0" kern="1200" baseline="0" dirty="0">
              <a:solidFill>
                <a:schemeClr val="tx1"/>
              </a:solidFill>
            </a:rPr>
            <a:t>Alignment with industrial and security policy</a:t>
          </a:r>
          <a:endParaRPr lang="en-US" sz="2700" kern="1200" dirty="0">
            <a:solidFill>
              <a:schemeClr val="tx1"/>
            </a:solidFill>
          </a:endParaRPr>
        </a:p>
      </dsp:txBody>
      <dsp:txXfrm>
        <a:off x="50118" y="3375420"/>
        <a:ext cx="5810046" cy="92643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A1C082-75A1-4742-B9C5-AB44EEF32927}">
      <dsp:nvSpPr>
        <dsp:cNvPr id="0" name=""/>
        <dsp:cNvSpPr/>
      </dsp:nvSpPr>
      <dsp:spPr>
        <a:xfrm rot="16200000">
          <a:off x="1303" y="613073"/>
          <a:ext cx="3019378" cy="3019378"/>
        </a:xfrm>
        <a:prstGeom prst="downArrow">
          <a:avLst>
            <a:gd name="adj1" fmla="val 50000"/>
            <a:gd name="adj2" fmla="val 35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500" kern="1200" dirty="0" err="1"/>
            <a:t>Fragmentation</a:t>
          </a:r>
          <a:endParaRPr lang="en-US" sz="2500" kern="1200" dirty="0"/>
        </a:p>
      </dsp:txBody>
      <dsp:txXfrm rot="5400000">
        <a:off x="1303" y="1367917"/>
        <a:ext cx="2490987" cy="1509689"/>
      </dsp:txXfrm>
    </dsp:sp>
    <dsp:sp modelId="{BB66B8EE-9379-4478-9EB2-DE9B104E9822}">
      <dsp:nvSpPr>
        <dsp:cNvPr id="0" name=""/>
        <dsp:cNvSpPr/>
      </dsp:nvSpPr>
      <dsp:spPr>
        <a:xfrm rot="5400000">
          <a:off x="3231781" y="613073"/>
          <a:ext cx="3019378" cy="3019378"/>
        </a:xfrm>
        <a:prstGeom prst="downArrow">
          <a:avLst>
            <a:gd name="adj1" fmla="val 50000"/>
            <a:gd name="adj2" fmla="val 35000"/>
          </a:avLst>
        </a:prstGeom>
        <a:solidFill>
          <a:schemeClr val="accent3">
            <a:hueOff val="-1773484"/>
            <a:satOff val="-2398"/>
            <a:lumOff val="-9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500" kern="1200" dirty="0" err="1"/>
            <a:t>Centralization</a:t>
          </a:r>
          <a:endParaRPr lang="en-US" sz="2500" kern="1200" dirty="0"/>
        </a:p>
      </dsp:txBody>
      <dsp:txXfrm rot="-5400000">
        <a:off x="3760172" y="1367918"/>
        <a:ext cx="2490987" cy="150968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2087F2-8B72-41C0-B8C4-C51B26F9D929}">
      <dsp:nvSpPr>
        <dsp:cNvPr id="0" name=""/>
        <dsp:cNvSpPr/>
      </dsp:nvSpPr>
      <dsp:spPr>
        <a:xfrm>
          <a:off x="2927324" y="1627"/>
          <a:ext cx="3669037" cy="146761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baseline="0" dirty="0"/>
            <a:t>AI governance models structurally shape innovation trajectories</a:t>
          </a:r>
          <a:endParaRPr lang="en-US" sz="2200" kern="1200" dirty="0"/>
        </a:p>
      </dsp:txBody>
      <dsp:txXfrm>
        <a:off x="3661131" y="1627"/>
        <a:ext cx="2201423" cy="1467614"/>
      </dsp:txXfrm>
    </dsp:sp>
    <dsp:sp modelId="{25EF0B0C-C426-47DA-BB29-F92137D3D7F3}">
      <dsp:nvSpPr>
        <dsp:cNvPr id="0" name=""/>
        <dsp:cNvSpPr/>
      </dsp:nvSpPr>
      <dsp:spPr>
        <a:xfrm>
          <a:off x="2927324" y="1674708"/>
          <a:ext cx="3669037" cy="1467614"/>
        </a:xfrm>
        <a:prstGeom prst="chevron">
          <a:avLst/>
        </a:prstGeom>
        <a:solidFill>
          <a:schemeClr val="accent3">
            <a:hueOff val="-591161"/>
            <a:satOff val="-799"/>
            <a:lumOff val="-32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baseline="0"/>
            <a:t>Centralization enables scale and coordination</a:t>
          </a:r>
          <a:endParaRPr lang="en-US" sz="2200" kern="1200"/>
        </a:p>
      </dsp:txBody>
      <dsp:txXfrm>
        <a:off x="3661131" y="1674708"/>
        <a:ext cx="2201423" cy="1467614"/>
      </dsp:txXfrm>
    </dsp:sp>
    <dsp:sp modelId="{EC3154FD-A359-4536-AA9A-7ABFE9D26EEE}">
      <dsp:nvSpPr>
        <dsp:cNvPr id="0" name=""/>
        <dsp:cNvSpPr/>
      </dsp:nvSpPr>
      <dsp:spPr>
        <a:xfrm>
          <a:off x="2927324" y="3347789"/>
          <a:ext cx="3669037" cy="1467614"/>
        </a:xfrm>
        <a:prstGeom prst="chevron">
          <a:avLst/>
        </a:prstGeom>
        <a:solidFill>
          <a:schemeClr val="accent3">
            <a:hueOff val="-1182323"/>
            <a:satOff val="-1599"/>
            <a:lumOff val="-65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baseline="0"/>
            <a:t>Decentralization enables flexibility but weakens enforcement</a:t>
          </a:r>
          <a:endParaRPr lang="en-US" sz="2200" kern="1200"/>
        </a:p>
      </dsp:txBody>
      <dsp:txXfrm>
        <a:off x="3661131" y="3347789"/>
        <a:ext cx="2201423" cy="1467614"/>
      </dsp:txXfrm>
    </dsp:sp>
    <dsp:sp modelId="{8E0A0168-E6D1-44D1-994C-8CB55BEEA7E9}">
      <dsp:nvSpPr>
        <dsp:cNvPr id="0" name=""/>
        <dsp:cNvSpPr/>
      </dsp:nvSpPr>
      <dsp:spPr>
        <a:xfrm>
          <a:off x="2927324" y="5020870"/>
          <a:ext cx="3669037" cy="1467614"/>
        </a:xfrm>
        <a:prstGeom prst="chevron">
          <a:avLst/>
        </a:prstGeom>
        <a:solidFill>
          <a:schemeClr val="accent3">
            <a:hueOff val="-1773484"/>
            <a:satOff val="-2398"/>
            <a:lumOff val="-9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baseline="0"/>
            <a:t>Trade-offs are structural, not accidental</a:t>
          </a:r>
          <a:endParaRPr lang="en-US" sz="2200" kern="1200"/>
        </a:p>
      </dsp:txBody>
      <dsp:txXfrm>
        <a:off x="3661131" y="5020870"/>
        <a:ext cx="2201423" cy="146761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3BD344-6D97-4783-B6C7-5F101723C4A2}">
      <dsp:nvSpPr>
        <dsp:cNvPr id="0" name=""/>
        <dsp:cNvSpPr/>
      </dsp:nvSpPr>
      <dsp:spPr>
        <a:xfrm>
          <a:off x="0" y="1558141"/>
          <a:ext cx="10682208" cy="2077522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B72584-9AEF-4AC1-80E2-8596A726F57B}">
      <dsp:nvSpPr>
        <dsp:cNvPr id="0" name=""/>
        <dsp:cNvSpPr/>
      </dsp:nvSpPr>
      <dsp:spPr>
        <a:xfrm>
          <a:off x="4811" y="0"/>
          <a:ext cx="2314304" cy="20775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b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baseline="0"/>
            <a:t>AI governance models structurally shape innovation trajectories</a:t>
          </a:r>
          <a:endParaRPr lang="en-US" sz="2100" kern="1200"/>
        </a:p>
      </dsp:txBody>
      <dsp:txXfrm>
        <a:off x="4811" y="0"/>
        <a:ext cx="2314304" cy="2077522"/>
      </dsp:txXfrm>
    </dsp:sp>
    <dsp:sp modelId="{56730C6B-0AB1-499E-80A6-3B75CA58419C}">
      <dsp:nvSpPr>
        <dsp:cNvPr id="0" name=""/>
        <dsp:cNvSpPr/>
      </dsp:nvSpPr>
      <dsp:spPr>
        <a:xfrm>
          <a:off x="902273" y="2337212"/>
          <a:ext cx="519380" cy="5193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272A18-D927-4149-8F50-E33257795442}">
      <dsp:nvSpPr>
        <dsp:cNvPr id="0" name=""/>
        <dsp:cNvSpPr/>
      </dsp:nvSpPr>
      <dsp:spPr>
        <a:xfrm>
          <a:off x="2434831" y="3116283"/>
          <a:ext cx="2314304" cy="20775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baseline="0"/>
            <a:t>Centralization enables scale and coordination</a:t>
          </a:r>
          <a:endParaRPr lang="en-US" sz="2100" kern="1200"/>
        </a:p>
      </dsp:txBody>
      <dsp:txXfrm>
        <a:off x="2434831" y="3116283"/>
        <a:ext cx="2314304" cy="2077522"/>
      </dsp:txXfrm>
    </dsp:sp>
    <dsp:sp modelId="{4901F6AF-568B-4EFD-957D-DE2A3D68E5CB}">
      <dsp:nvSpPr>
        <dsp:cNvPr id="0" name=""/>
        <dsp:cNvSpPr/>
      </dsp:nvSpPr>
      <dsp:spPr>
        <a:xfrm>
          <a:off x="3332293" y="2337212"/>
          <a:ext cx="519380" cy="5193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EEF758-B87E-4CE7-84EE-1370F2388AC7}">
      <dsp:nvSpPr>
        <dsp:cNvPr id="0" name=""/>
        <dsp:cNvSpPr/>
      </dsp:nvSpPr>
      <dsp:spPr>
        <a:xfrm>
          <a:off x="4864851" y="0"/>
          <a:ext cx="2314304" cy="20775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b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baseline="0"/>
            <a:t>Decentralization enables flexibility but weakens enforcement</a:t>
          </a:r>
          <a:endParaRPr lang="en-US" sz="2100" kern="1200"/>
        </a:p>
      </dsp:txBody>
      <dsp:txXfrm>
        <a:off x="4864851" y="0"/>
        <a:ext cx="2314304" cy="2077522"/>
      </dsp:txXfrm>
    </dsp:sp>
    <dsp:sp modelId="{F075D522-BA60-4577-8E6B-5144C403C393}">
      <dsp:nvSpPr>
        <dsp:cNvPr id="0" name=""/>
        <dsp:cNvSpPr/>
      </dsp:nvSpPr>
      <dsp:spPr>
        <a:xfrm>
          <a:off x="5762313" y="2337212"/>
          <a:ext cx="519380" cy="5193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999ABD-9A3F-4877-9159-0EA4CE9BF85B}">
      <dsp:nvSpPr>
        <dsp:cNvPr id="0" name=""/>
        <dsp:cNvSpPr/>
      </dsp:nvSpPr>
      <dsp:spPr>
        <a:xfrm>
          <a:off x="7294870" y="3116283"/>
          <a:ext cx="2314304" cy="20775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baseline="0"/>
            <a:t>Trade-offs are structural, not accidental</a:t>
          </a:r>
          <a:endParaRPr lang="en-US" sz="2100" kern="1200"/>
        </a:p>
      </dsp:txBody>
      <dsp:txXfrm>
        <a:off x="7294870" y="3116283"/>
        <a:ext cx="2314304" cy="2077522"/>
      </dsp:txXfrm>
    </dsp:sp>
    <dsp:sp modelId="{32FF4D0B-74E2-4E67-931A-C427549D5B1E}">
      <dsp:nvSpPr>
        <dsp:cNvPr id="0" name=""/>
        <dsp:cNvSpPr/>
      </dsp:nvSpPr>
      <dsp:spPr>
        <a:xfrm>
          <a:off x="8192332" y="2337212"/>
          <a:ext cx="519380" cy="5193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1DB200-39C5-4B8E-A89C-467FFC8CF7C7}">
      <dsp:nvSpPr>
        <dsp:cNvPr id="0" name=""/>
        <dsp:cNvSpPr/>
      </dsp:nvSpPr>
      <dsp:spPr>
        <a:xfrm>
          <a:off x="2289152" y="1389887"/>
          <a:ext cx="4169664" cy="4169664"/>
        </a:xfrm>
        <a:prstGeom prst="ellipse">
          <a:avLst/>
        </a:prstGeom>
        <a:gradFill rotWithShape="0">
          <a:gsLst>
            <a:gs pos="0">
              <a:schemeClr val="accent2">
                <a:hueOff val="-1728527"/>
                <a:satOff val="962"/>
                <a:lumOff val="-921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728527"/>
                <a:satOff val="962"/>
                <a:lumOff val="-921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728527"/>
                <a:satOff val="962"/>
                <a:lumOff val="-921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664F0B5-FFC0-4339-BEF1-E1E53B324DD8}">
      <dsp:nvSpPr>
        <dsp:cNvPr id="0" name=""/>
        <dsp:cNvSpPr/>
      </dsp:nvSpPr>
      <dsp:spPr>
        <a:xfrm>
          <a:off x="2885067" y="1985802"/>
          <a:ext cx="2977835" cy="2977835"/>
        </a:xfrm>
        <a:prstGeom prst="ellipse">
          <a:avLst/>
        </a:prstGeom>
        <a:gradFill rotWithShape="0">
          <a:gsLst>
            <a:gs pos="0">
              <a:schemeClr val="accent2">
                <a:hueOff val="-1152351"/>
                <a:satOff val="641"/>
                <a:lumOff val="-614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152351"/>
                <a:satOff val="641"/>
                <a:lumOff val="-614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152351"/>
                <a:satOff val="641"/>
                <a:lumOff val="-614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E07EBC9-1640-4298-869C-7140BCF24DE7}">
      <dsp:nvSpPr>
        <dsp:cNvPr id="0" name=""/>
        <dsp:cNvSpPr/>
      </dsp:nvSpPr>
      <dsp:spPr>
        <a:xfrm>
          <a:off x="3480634" y="2581369"/>
          <a:ext cx="1786701" cy="1786701"/>
        </a:xfrm>
        <a:prstGeom prst="ellipse">
          <a:avLst/>
        </a:prstGeom>
        <a:gradFill rotWithShape="0">
          <a:gsLst>
            <a:gs pos="0">
              <a:schemeClr val="accent2">
                <a:hueOff val="-576176"/>
                <a:satOff val="321"/>
                <a:lumOff val="-307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576176"/>
                <a:satOff val="321"/>
                <a:lumOff val="-307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576176"/>
                <a:satOff val="321"/>
                <a:lumOff val="-307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DE5DCD1-43AE-41FE-A1BB-FBD2CD1CA0D6}">
      <dsp:nvSpPr>
        <dsp:cNvPr id="0" name=""/>
        <dsp:cNvSpPr/>
      </dsp:nvSpPr>
      <dsp:spPr>
        <a:xfrm>
          <a:off x="4076201" y="3176936"/>
          <a:ext cx="595567" cy="59556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632FF35-1E8E-4738-ACD8-7222770F1581}">
      <dsp:nvSpPr>
        <dsp:cNvPr id="0" name=""/>
        <dsp:cNvSpPr/>
      </dsp:nvSpPr>
      <dsp:spPr>
        <a:xfrm>
          <a:off x="7153761" y="0"/>
          <a:ext cx="2084832" cy="9972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21590" bIns="2159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 baseline="0"/>
            <a:t>Strengthen inter-institutional coordination</a:t>
          </a:r>
          <a:endParaRPr lang="en-US" sz="1700" kern="1200"/>
        </a:p>
      </dsp:txBody>
      <dsp:txXfrm>
        <a:off x="7153761" y="0"/>
        <a:ext cx="2084832" cy="997244"/>
      </dsp:txXfrm>
    </dsp:sp>
    <dsp:sp modelId="{0F8AD15E-6758-4746-8488-00F467558150}">
      <dsp:nvSpPr>
        <dsp:cNvPr id="0" name=""/>
        <dsp:cNvSpPr/>
      </dsp:nvSpPr>
      <dsp:spPr>
        <a:xfrm>
          <a:off x="6632553" y="498622"/>
          <a:ext cx="52120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2C30B5-0C41-481A-A29B-52EDC53D1757}">
      <dsp:nvSpPr>
        <dsp:cNvPr id="0" name=""/>
        <dsp:cNvSpPr/>
      </dsp:nvSpPr>
      <dsp:spPr>
        <a:xfrm rot="5400000">
          <a:off x="4012614" y="826983"/>
          <a:ext cx="2946562" cy="2293315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637D6C-5044-40C5-B8E0-A1AFD8F60730}">
      <dsp:nvSpPr>
        <dsp:cNvPr id="0" name=""/>
        <dsp:cNvSpPr/>
      </dsp:nvSpPr>
      <dsp:spPr>
        <a:xfrm>
          <a:off x="7153761" y="997244"/>
          <a:ext cx="2084832" cy="9972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21590" bIns="2159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 baseline="0"/>
            <a:t>Develop selectively enforceable AI governance instruments</a:t>
          </a:r>
          <a:endParaRPr lang="en-US" sz="1700" kern="1200"/>
        </a:p>
      </dsp:txBody>
      <dsp:txXfrm>
        <a:off x="7153761" y="997244"/>
        <a:ext cx="2084832" cy="997244"/>
      </dsp:txXfrm>
    </dsp:sp>
    <dsp:sp modelId="{2DCAC17C-9002-4831-84EF-D50539D2D9A4}">
      <dsp:nvSpPr>
        <dsp:cNvPr id="0" name=""/>
        <dsp:cNvSpPr/>
      </dsp:nvSpPr>
      <dsp:spPr>
        <a:xfrm>
          <a:off x="6632553" y="1495866"/>
          <a:ext cx="52120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04FA45-A3B6-47AA-892C-4273D77B04A5}">
      <dsp:nvSpPr>
        <dsp:cNvPr id="0" name=""/>
        <dsp:cNvSpPr/>
      </dsp:nvSpPr>
      <dsp:spPr>
        <a:xfrm rot="5400000">
          <a:off x="4522703" y="1807896"/>
          <a:ext cx="2419795" cy="179643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67B3A1-5ADC-4A18-83C7-0A7BFA25CE6B}">
      <dsp:nvSpPr>
        <dsp:cNvPr id="0" name=""/>
        <dsp:cNvSpPr/>
      </dsp:nvSpPr>
      <dsp:spPr>
        <a:xfrm>
          <a:off x="7153761" y="1994489"/>
          <a:ext cx="2084832" cy="9972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21590" bIns="2159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 baseline="0"/>
            <a:t>Invest in public-sector AI regulatory capacity</a:t>
          </a:r>
          <a:endParaRPr lang="en-US" sz="1700" kern="1200"/>
        </a:p>
      </dsp:txBody>
      <dsp:txXfrm>
        <a:off x="7153761" y="1994489"/>
        <a:ext cx="2084832" cy="997244"/>
      </dsp:txXfrm>
    </dsp:sp>
    <dsp:sp modelId="{3E7561B7-DD4E-476B-BF43-F28E6AA42ABB}">
      <dsp:nvSpPr>
        <dsp:cNvPr id="0" name=""/>
        <dsp:cNvSpPr/>
      </dsp:nvSpPr>
      <dsp:spPr>
        <a:xfrm>
          <a:off x="6632553" y="2493111"/>
          <a:ext cx="52120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7E8BE8-22C5-4F68-9293-E1CDA1D88AF2}">
      <dsp:nvSpPr>
        <dsp:cNvPr id="0" name=""/>
        <dsp:cNvSpPr/>
      </dsp:nvSpPr>
      <dsp:spPr>
        <a:xfrm rot="5400000">
          <a:off x="5016460" y="2722095"/>
          <a:ext cx="1845771" cy="1386413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95CC75-E258-4210-A0B7-7F499CC63D78}">
      <dsp:nvSpPr>
        <dsp:cNvPr id="0" name=""/>
        <dsp:cNvSpPr/>
      </dsp:nvSpPr>
      <dsp:spPr>
        <a:xfrm>
          <a:off x="7153761" y="2991733"/>
          <a:ext cx="2084832" cy="9972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21590" bIns="2159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 baseline="0"/>
            <a:t>Preserve democratic accountability</a:t>
          </a:r>
          <a:endParaRPr lang="en-US" sz="1700" kern="1200"/>
        </a:p>
      </dsp:txBody>
      <dsp:txXfrm>
        <a:off x="7153761" y="2991733"/>
        <a:ext cx="2084832" cy="997244"/>
      </dsp:txXfrm>
    </dsp:sp>
    <dsp:sp modelId="{EF59819D-E7FD-431D-9514-3219EAFD856C}">
      <dsp:nvSpPr>
        <dsp:cNvPr id="0" name=""/>
        <dsp:cNvSpPr/>
      </dsp:nvSpPr>
      <dsp:spPr>
        <a:xfrm>
          <a:off x="6632553" y="3490356"/>
          <a:ext cx="52120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4C3A47-2FF4-49AA-80F4-AD1FD4292503}">
      <dsp:nvSpPr>
        <dsp:cNvPr id="0" name=""/>
        <dsp:cNvSpPr/>
      </dsp:nvSpPr>
      <dsp:spPr>
        <a:xfrm rot="5400000">
          <a:off x="5511399" y="3639908"/>
          <a:ext cx="1268689" cy="968751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C52E14-FFEE-4640-9D3C-95501029F373}">
      <dsp:nvSpPr>
        <dsp:cNvPr id="0" name=""/>
        <dsp:cNvSpPr/>
      </dsp:nvSpPr>
      <dsp:spPr>
        <a:xfrm rot="2561828">
          <a:off x="6053977" y="4376212"/>
          <a:ext cx="943005" cy="34628"/>
        </a:xfrm>
        <a:custGeom>
          <a:avLst/>
          <a:gdLst/>
          <a:ahLst/>
          <a:cxnLst/>
          <a:rect l="0" t="0" r="0" b="0"/>
          <a:pathLst>
            <a:path>
              <a:moveTo>
                <a:pt x="0" y="17314"/>
              </a:moveTo>
              <a:lnTo>
                <a:pt x="943005" y="17314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3A82D7-2E5A-46CE-B39A-CE51F6C62E94}">
      <dsp:nvSpPr>
        <dsp:cNvPr id="0" name=""/>
        <dsp:cNvSpPr/>
      </dsp:nvSpPr>
      <dsp:spPr>
        <a:xfrm>
          <a:off x="6178950" y="3091820"/>
          <a:ext cx="1048193" cy="34628"/>
        </a:xfrm>
        <a:custGeom>
          <a:avLst/>
          <a:gdLst/>
          <a:ahLst/>
          <a:cxnLst/>
          <a:rect l="0" t="0" r="0" b="0"/>
          <a:pathLst>
            <a:path>
              <a:moveTo>
                <a:pt x="0" y="17314"/>
              </a:moveTo>
              <a:lnTo>
                <a:pt x="1048193" y="17314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64F9A4-C238-451F-AAF4-CBFF9FD5E82B}">
      <dsp:nvSpPr>
        <dsp:cNvPr id="0" name=""/>
        <dsp:cNvSpPr/>
      </dsp:nvSpPr>
      <dsp:spPr>
        <a:xfrm rot="19038172">
          <a:off x="6053977" y="1807428"/>
          <a:ext cx="943005" cy="34628"/>
        </a:xfrm>
        <a:custGeom>
          <a:avLst/>
          <a:gdLst/>
          <a:ahLst/>
          <a:cxnLst/>
          <a:rect l="0" t="0" r="0" b="0"/>
          <a:pathLst>
            <a:path>
              <a:moveTo>
                <a:pt x="0" y="17314"/>
              </a:moveTo>
              <a:lnTo>
                <a:pt x="943005" y="17314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7262C9-D5B5-4742-A9E0-9DBE43BD5C49}">
      <dsp:nvSpPr>
        <dsp:cNvPr id="0" name=""/>
        <dsp:cNvSpPr/>
      </dsp:nvSpPr>
      <dsp:spPr>
        <a:xfrm>
          <a:off x="3639900" y="1615576"/>
          <a:ext cx="2987117" cy="2987117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17000" r="-17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44165C-F60D-419A-B7B5-0772C2D9A594}">
      <dsp:nvSpPr>
        <dsp:cNvPr id="0" name=""/>
        <dsp:cNvSpPr/>
      </dsp:nvSpPr>
      <dsp:spPr>
        <a:xfrm>
          <a:off x="6634488" y="1181"/>
          <a:ext cx="1792270" cy="1792270"/>
        </a:xfrm>
        <a:prstGeom prst="ellipse">
          <a:avLst/>
        </a:prstGeom>
        <a:solidFill>
          <a:schemeClr val="accent2">
            <a:hueOff val="-576176"/>
            <a:satOff val="321"/>
            <a:lumOff val="-307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AI governance is a strategic policy choice</a:t>
          </a:r>
          <a:endParaRPr lang="en-US" sz="1800" kern="1200"/>
        </a:p>
      </dsp:txBody>
      <dsp:txXfrm>
        <a:off x="6896960" y="263653"/>
        <a:ext cx="1267326" cy="1267326"/>
      </dsp:txXfrm>
    </dsp:sp>
    <dsp:sp modelId="{3A498B12-E78A-4E60-A3F2-D04772D9E725}">
      <dsp:nvSpPr>
        <dsp:cNvPr id="0" name=""/>
        <dsp:cNvSpPr/>
      </dsp:nvSpPr>
      <dsp:spPr>
        <a:xfrm>
          <a:off x="7227143" y="2212999"/>
          <a:ext cx="1792270" cy="1792270"/>
        </a:xfrm>
        <a:prstGeom prst="ellipse">
          <a:avLst/>
        </a:prstGeom>
        <a:solidFill>
          <a:schemeClr val="accent2">
            <a:hueOff val="-1152351"/>
            <a:satOff val="641"/>
            <a:lumOff val="-614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Emerging economies require hybrid governance models</a:t>
          </a:r>
          <a:endParaRPr lang="en-US" sz="1800" kern="1200"/>
        </a:p>
      </dsp:txBody>
      <dsp:txXfrm>
        <a:off x="7489615" y="2475471"/>
        <a:ext cx="1267326" cy="1267326"/>
      </dsp:txXfrm>
    </dsp:sp>
    <dsp:sp modelId="{C5785731-B572-4145-85EC-0C996C16D396}">
      <dsp:nvSpPr>
        <dsp:cNvPr id="0" name=""/>
        <dsp:cNvSpPr/>
      </dsp:nvSpPr>
      <dsp:spPr>
        <a:xfrm>
          <a:off x="6634488" y="4424817"/>
          <a:ext cx="1792270" cy="1792270"/>
        </a:xfrm>
        <a:prstGeom prst="ellipse">
          <a:avLst/>
        </a:prstGeom>
        <a:solidFill>
          <a:schemeClr val="accent2">
            <a:hueOff val="-1728527"/>
            <a:satOff val="962"/>
            <a:lumOff val="-921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Context-sensitive design is essential</a:t>
          </a:r>
          <a:endParaRPr lang="en-US" sz="1800" kern="1200"/>
        </a:p>
      </dsp:txBody>
      <dsp:txXfrm>
        <a:off x="6896960" y="4687289"/>
        <a:ext cx="1267326" cy="12673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C38D014B-F634-854B-96DA-23EF3EE612DD}" type="datetimeFigureOut">
              <a:rPr lang="en-US" smtClean="0"/>
              <a:pPr/>
              <a:t>1/15/2026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9ABAC083-CC60-D54A-A3C0-47316328A4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226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AC083-CC60-D54A-A3C0-47316328A42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591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AC083-CC60-D54A-A3C0-47316328A42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033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26D2DD8-FE25-FE63-5AB8-90ED0F982D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4" y="-1"/>
            <a:ext cx="12190195" cy="68590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3C982F-F972-930F-B4AD-48AC3E718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229" y="3135087"/>
            <a:ext cx="10308771" cy="2530248"/>
          </a:xfrm>
        </p:spPr>
        <p:txBody>
          <a:bodyPr anchor="b"/>
          <a:lstStyle>
            <a:lvl1pPr algn="l">
              <a:defRPr sz="6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AE8B5-5C79-4C82-C6D8-4559E0B107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9229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18-21 January 2026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23BEC78-608E-475D-F802-1EAE83234C2F}"/>
              </a:ext>
            </a:extLst>
          </p:cNvPr>
          <p:cNvSpPr txBox="1">
            <a:spLocks/>
          </p:cNvSpPr>
          <p:nvPr userDrawn="1"/>
        </p:nvSpPr>
        <p:spPr>
          <a:xfrm>
            <a:off x="6286500" y="6356350"/>
            <a:ext cx="53394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2000" b="1" i="0" kern="1200">
                <a:solidFill>
                  <a:schemeClr val="bg1"/>
                </a:solidFill>
                <a:latin typeface="HelveticaNowDisplay Bold" panose="020B0504030202020204" pitchFamily="34" charset="77"/>
                <a:ea typeface="+mn-ea"/>
                <a:cs typeface="HelveticaNowDisplay Bold" panose="020B0504030202020204" pitchFamily="34" charset="77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black and blue logo&#10;&#10;AI-generated content may be incorrect.">
            <a:extLst>
              <a:ext uri="{FF2B5EF4-FFF2-40B4-BE49-F238E27FC236}">
                <a16:creationId xmlns:a16="http://schemas.microsoft.com/office/drawing/2014/main" id="{CEBF80E1-F193-D5AB-9D52-93DDD0E90A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6960" y="358838"/>
            <a:ext cx="33020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64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A9308-0E96-6B1A-B839-A3C67EE92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5A5E1-5448-BF5B-AD6F-0E51E3000CD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8014" y="1024114"/>
            <a:ext cx="10682208" cy="5193806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DE0BF-76DF-8741-F478-21FA9C805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2DC3B-A2C9-6442-AA7F-1AAE21BE909D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793983-77B8-3B82-C044-5EBBE223F3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414307"/>
            <a:ext cx="412750" cy="41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1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Bulle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A9308-0E96-6B1A-B839-A3C67EE92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5A5E1-5448-BF5B-AD6F-0E51E3000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014" y="1024114"/>
            <a:ext cx="10682208" cy="519380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DE0BF-76DF-8741-F478-21FA9C805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2DC3B-A2C9-6442-AA7F-1AAE21BE909D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D8A76E-2447-0375-3F7B-F63CCFB165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414307"/>
            <a:ext cx="412750" cy="41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0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FD56E-E7C2-CE5A-0171-FF71154E9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E539B0-8131-2A6B-11FF-8377317B6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2DC3B-A2C9-6442-AA7F-1AAE21BE909D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B5CEE6-D91E-64C5-C26D-9CB69A7320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414307"/>
            <a:ext cx="412750" cy="41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6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01598D-6A56-351B-C656-46E8C9D73B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5FD56E-E7C2-CE5A-0171-FF71154E90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014" y="283779"/>
            <a:ext cx="9541004" cy="5352249"/>
          </a:xfrm>
        </p:spPr>
        <p:txBody>
          <a:bodyPr>
            <a:normAutofit/>
          </a:bodyPr>
          <a:lstStyle>
            <a:lvl1pPr>
              <a:defRPr sz="6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Separator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AB8890-D8E5-1651-7A0B-0D192679AB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414307"/>
            <a:ext cx="412750" cy="41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3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816E3F-666E-AB9E-138B-FE0E72535E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2191999" cy="68582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5FD56E-E7C2-CE5A-0171-FF71154E90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014" y="283779"/>
            <a:ext cx="9541004" cy="5352249"/>
          </a:xfrm>
        </p:spPr>
        <p:txBody>
          <a:bodyPr>
            <a:normAutofit/>
          </a:bodyPr>
          <a:lstStyle>
            <a:lvl1pPr>
              <a:defRPr sz="6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Separator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AB8890-D8E5-1651-7A0B-0D192679AB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414307"/>
            <a:ext cx="412750" cy="41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6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6EA17C-2B13-9C1A-8382-E848EC643D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1998" cy="68582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5FD56E-E7C2-CE5A-0171-FF71154E90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014" y="283779"/>
            <a:ext cx="9541004" cy="5352249"/>
          </a:xfrm>
        </p:spPr>
        <p:txBody>
          <a:bodyPr>
            <a:normAutofit/>
          </a:bodyPr>
          <a:lstStyle>
            <a:lvl1pPr>
              <a:defRPr sz="6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Separator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AB8890-D8E5-1651-7A0B-0D192679AB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1353800" y="414307"/>
            <a:ext cx="412750" cy="41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49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BB5C46-AAD0-1427-3262-3E2B476FA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2DC3B-A2C9-6442-AA7F-1AAE21BE909D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2EECFC-8F9E-CEA0-5CAA-3FF891AFA0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414307"/>
            <a:ext cx="412750" cy="41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25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blue text&#10;&#10;AI-generated content may be incorrect.">
            <a:extLst>
              <a:ext uri="{FF2B5EF4-FFF2-40B4-BE49-F238E27FC236}">
                <a16:creationId xmlns:a16="http://schemas.microsoft.com/office/drawing/2014/main" id="{5BF2A14A-5597-0C40-FE93-3252F49EFE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9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FA367E-31DA-E37F-897D-F1197E59C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14" y="283780"/>
            <a:ext cx="10682208" cy="7322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36E7F7-B619-BF4E-120D-F6F55E769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8014" y="102411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6A4712-6906-691E-0DE0-21CE8A23AF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108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 i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452DC3B-A2C9-6442-AA7F-1AAE21BE909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560A75-0E68-F075-15AF-9C2AE22C9DF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700211" y="-840618"/>
            <a:ext cx="4491789" cy="54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26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4" r:id="rId4"/>
    <p:sldLayoutId id="2147483658" r:id="rId5"/>
    <p:sldLayoutId id="2147483659" r:id="rId6"/>
    <p:sldLayoutId id="2147483660" r:id="rId7"/>
    <p:sldLayoutId id="2147483655" r:id="rId8"/>
    <p:sldLayoutId id="2147483656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86868B"/>
        </a:buClr>
        <a:buFont typeface="System Font Regular"/>
        <a:buChar char="⎯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6868B"/>
        </a:buClr>
        <a:buFont typeface="System Font Regular"/>
        <a:buChar char="⎯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6868B"/>
        </a:buClr>
        <a:buFont typeface="System Font Regular"/>
        <a:buChar char="⎯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6868B"/>
        </a:buClr>
        <a:buFont typeface="System Font Regular"/>
        <a:buChar char="⎯"/>
        <a:defRPr sz="1600" b="0" i="0" kern="1200">
          <a:solidFill>
            <a:srgbClr val="86868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6868B"/>
        </a:buClr>
        <a:buFont typeface="System Font Regular"/>
        <a:buChar char="⎯"/>
        <a:defRPr sz="1400" b="0" i="0" kern="1200">
          <a:solidFill>
            <a:srgbClr val="86868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A354743-A0F4-2DE6-2817-2C4063E45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229" y="4058748"/>
            <a:ext cx="10327131" cy="2530248"/>
          </a:xfrm>
        </p:spPr>
        <p:txBody>
          <a:bodyPr>
            <a:normAutofit fontScale="90000"/>
          </a:bodyPr>
          <a:lstStyle/>
          <a:p>
            <a:r>
              <a:rPr lang="en-US" spc="-100" dirty="0"/>
              <a:t>PTC’26 </a:t>
            </a:r>
            <a:r>
              <a:rPr lang="en-US" dirty="0"/>
              <a:t>AI Governance and Innovation Policy in Emerging Economies</a:t>
            </a:r>
            <a:endParaRPr lang="en-US" spc="-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D1C5E9-1093-2E4C-D205-C6335984441F}"/>
              </a:ext>
            </a:extLst>
          </p:cNvPr>
          <p:cNvSpPr txBox="1"/>
          <p:nvPr/>
        </p:nvSpPr>
        <p:spPr>
          <a:xfrm>
            <a:off x="8906969" y="415636"/>
            <a:ext cx="2925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18-21 January 2026</a:t>
            </a: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8E3C64BA-1240-B7C2-043A-74AB1CA84FE6}"/>
              </a:ext>
            </a:extLst>
          </p:cNvPr>
          <p:cNvSpPr txBox="1">
            <a:spLocks/>
          </p:cNvSpPr>
          <p:nvPr/>
        </p:nvSpPr>
        <p:spPr>
          <a:xfrm>
            <a:off x="8460954" y="3429000"/>
            <a:ext cx="3371817" cy="31653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HelveticaNowDisplay Medium" panose="020B0504030202020204" pitchFamily="34" charset="77"/>
                <a:ea typeface="+mj-ea"/>
                <a:cs typeface="HelveticaNowDisplay Medium" panose="020B0504030202020204" pitchFamily="34" charset="77"/>
              </a:defRPr>
            </a:lvl1pPr>
          </a:lstStyle>
          <a:p>
            <a:pPr algn="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Carlos Tello</a:t>
            </a:r>
          </a:p>
        </p:txBody>
      </p:sp>
    </p:spTree>
    <p:extLst>
      <p:ext uri="{BB962C8B-B14F-4D97-AF65-F5344CB8AC3E}">
        <p14:creationId xmlns:p14="http://schemas.microsoft.com/office/powerpoint/2010/main" val="138682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EBF8F-1E25-8A7D-2F35-3F64287EF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Governance Structure 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9FD51-CC75-A2F2-9C4D-F55C29F78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374" y="1381929"/>
            <a:ext cx="4497026" cy="4616196"/>
          </a:xfrm>
        </p:spPr>
        <p:txBody>
          <a:bodyPr>
            <a:normAutofit lnSpcReduction="10000"/>
          </a:bodyPr>
          <a:lstStyle/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China</a:t>
            </a:r>
            <a:endParaRPr lang="en-US" sz="2800" dirty="0"/>
          </a:p>
          <a:p>
            <a:pPr algn="ctr"/>
            <a:r>
              <a:rPr lang="en-US" sz="2800" dirty="0"/>
              <a:t>Centralized authority</a:t>
            </a:r>
          </a:p>
          <a:p>
            <a:pPr algn="ctr"/>
            <a:r>
              <a:rPr lang="en-US" sz="2800" dirty="0"/>
              <a:t>Strong vertical coordination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Mexico</a:t>
            </a:r>
            <a:endParaRPr lang="en-US" sz="2800" dirty="0"/>
          </a:p>
          <a:p>
            <a:pPr algn="ctr"/>
            <a:r>
              <a:rPr lang="en-US" sz="2800" dirty="0"/>
              <a:t>Fragmented authority</a:t>
            </a:r>
          </a:p>
          <a:p>
            <a:pPr algn="ctr"/>
            <a:r>
              <a:rPr lang="en-US" sz="2800" dirty="0"/>
              <a:t>Weak inter-agency coordination</a:t>
            </a:r>
          </a:p>
          <a:p>
            <a:pPr algn="ctr"/>
            <a:endParaRPr lang="en-US" sz="2800" dirty="0"/>
          </a:p>
          <a:p>
            <a:pPr algn="ctr"/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A3991F4-1A0B-376D-82BC-2AB9362317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8670348"/>
              </p:ext>
            </p:extLst>
          </p:nvPr>
        </p:nvGraphicFramePr>
        <p:xfrm>
          <a:off x="5609118" y="1306237"/>
          <a:ext cx="6252464" cy="4245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6297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B5BDC-99CF-D5BE-2352-30D98253B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Regulatory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8199B-9E97-0D49-B2E2-5BDBCB727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5400" y="1070570"/>
            <a:ext cx="5027886" cy="1414165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/>
              <a:t>Mexico</a:t>
            </a:r>
            <a:endParaRPr lang="en-US" sz="2800" dirty="0"/>
          </a:p>
          <a:p>
            <a:pPr algn="ctr"/>
            <a:r>
              <a:rPr lang="en-US" sz="2800" dirty="0"/>
              <a:t>Soft law, ethical guidelines</a:t>
            </a:r>
          </a:p>
          <a:p>
            <a:pPr algn="ctr"/>
            <a:r>
              <a:rPr lang="en-US" sz="2800" dirty="0"/>
              <a:t>Limited enforcement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9E3E60E5-A6C4-59D3-5EBD-775D73B3B07B}"/>
              </a:ext>
            </a:extLst>
          </p:cNvPr>
          <p:cNvSpPr/>
          <p:nvPr/>
        </p:nvSpPr>
        <p:spPr>
          <a:xfrm>
            <a:off x="7989494" y="2744750"/>
            <a:ext cx="1143000" cy="97790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3119C5-0893-D4B7-CFEA-863D7CBAAC9A}"/>
              </a:ext>
            </a:extLst>
          </p:cNvPr>
          <p:cNvSpPr/>
          <p:nvPr/>
        </p:nvSpPr>
        <p:spPr>
          <a:xfrm>
            <a:off x="7094144" y="3986781"/>
            <a:ext cx="30315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Flexibility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C86102-CE85-56E4-C46A-14659489C8F2}"/>
              </a:ext>
            </a:extLst>
          </p:cNvPr>
          <p:cNvSpPr txBox="1"/>
          <p:nvPr/>
        </p:nvSpPr>
        <p:spPr>
          <a:xfrm>
            <a:off x="5923893" y="3752914"/>
            <a:ext cx="5372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 err="1"/>
              <a:t>Motivated</a:t>
            </a:r>
            <a:r>
              <a:rPr lang="es-MX" sz="2000" dirty="0"/>
              <a:t> </a:t>
            </a:r>
            <a:r>
              <a:rPr lang="es-MX" sz="2000" dirty="0" err="1"/>
              <a:t>by</a:t>
            </a:r>
            <a:r>
              <a:rPr lang="es-MX" sz="2000" dirty="0"/>
              <a:t>       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E32D84-84FF-F0B4-6F9E-1798D532F1AF}"/>
              </a:ext>
            </a:extLst>
          </p:cNvPr>
          <p:cNvSpPr txBox="1"/>
          <p:nvPr/>
        </p:nvSpPr>
        <p:spPr>
          <a:xfrm>
            <a:off x="134007" y="1045170"/>
            <a:ext cx="6096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China</a:t>
            </a:r>
            <a:endParaRPr lang="en-US" sz="2800" dirty="0"/>
          </a:p>
          <a:p>
            <a:pPr algn="ctr"/>
            <a:r>
              <a:rPr lang="en-US" sz="2800" dirty="0"/>
              <a:t>Hard law, compliance requirements</a:t>
            </a:r>
          </a:p>
          <a:p>
            <a:pPr algn="ctr"/>
            <a:r>
              <a:rPr lang="en-US" sz="2800" dirty="0"/>
              <a:t>Mandatory algorithm regulation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5746280D-A5C5-A885-23E8-4515F366B00B}"/>
              </a:ext>
            </a:extLst>
          </p:cNvPr>
          <p:cNvSpPr/>
          <p:nvPr/>
        </p:nvSpPr>
        <p:spPr>
          <a:xfrm>
            <a:off x="2836060" y="2778562"/>
            <a:ext cx="1143000" cy="97790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7982B6-1F75-6303-A999-BDB5130ABB8C}"/>
              </a:ext>
            </a:extLst>
          </p:cNvPr>
          <p:cNvSpPr txBox="1"/>
          <p:nvPr/>
        </p:nvSpPr>
        <p:spPr>
          <a:xfrm>
            <a:off x="721510" y="3817504"/>
            <a:ext cx="5372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 err="1"/>
              <a:t>Motivated</a:t>
            </a:r>
            <a:r>
              <a:rPr lang="es-MX" sz="2000" dirty="0"/>
              <a:t> </a:t>
            </a:r>
            <a:r>
              <a:rPr lang="es-MX" sz="2000" dirty="0" err="1"/>
              <a:t>by</a:t>
            </a:r>
            <a:r>
              <a:rPr lang="es-MX" sz="2000" dirty="0"/>
              <a:t>       </a:t>
            </a:r>
            <a:endParaRPr lang="en-US" sz="2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0A1565-4FB6-72C2-E698-AE6CB0741846}"/>
              </a:ext>
            </a:extLst>
          </p:cNvPr>
          <p:cNvSpPr/>
          <p:nvPr/>
        </p:nvSpPr>
        <p:spPr>
          <a:xfrm>
            <a:off x="2105810" y="4030725"/>
            <a:ext cx="24160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Control</a:t>
            </a:r>
          </a:p>
        </p:txBody>
      </p:sp>
    </p:spTree>
    <p:extLst>
      <p:ext uri="{BB962C8B-B14F-4D97-AF65-F5344CB8AC3E}">
        <p14:creationId xmlns:p14="http://schemas.microsoft.com/office/powerpoint/2010/main" val="130820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78339-5757-82A0-E017-E4C88BFB1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146" y="226355"/>
            <a:ext cx="10682208" cy="5193806"/>
          </a:xfrm>
        </p:spPr>
        <p:txBody>
          <a:bodyPr/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Role of the State in Innovation vs innovation outcomes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F7C11E-0504-A1D4-BBFD-8894754524CA}"/>
              </a:ext>
            </a:extLst>
          </p:cNvPr>
          <p:cNvSpPr txBox="1"/>
          <p:nvPr/>
        </p:nvSpPr>
        <p:spPr>
          <a:xfrm>
            <a:off x="8143395" y="3699481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Experimentation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Uneven adoption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Limited scaling</a:t>
            </a:r>
          </a:p>
        </p:txBody>
      </p:sp>
      <p:sp>
        <p:nvSpPr>
          <p:cNvPr id="6" name="Equals 5">
            <a:extLst>
              <a:ext uri="{FF2B5EF4-FFF2-40B4-BE49-F238E27FC236}">
                <a16:creationId xmlns:a16="http://schemas.microsoft.com/office/drawing/2014/main" id="{393D0916-B98E-B260-3652-A86273EFF676}"/>
              </a:ext>
            </a:extLst>
          </p:cNvPr>
          <p:cNvSpPr/>
          <p:nvPr/>
        </p:nvSpPr>
        <p:spPr>
          <a:xfrm>
            <a:off x="6300547" y="1586574"/>
            <a:ext cx="1562100" cy="965200"/>
          </a:xfrm>
          <a:prstGeom prst="math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977339-A18C-D7E2-FBDB-5F0D6781DEDA}"/>
              </a:ext>
            </a:extLst>
          </p:cNvPr>
          <p:cNvSpPr txBox="1"/>
          <p:nvPr/>
        </p:nvSpPr>
        <p:spPr>
          <a:xfrm>
            <a:off x="7906239" y="1469009"/>
            <a:ext cx="64706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Rapid scaling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Integrated ecosystems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Strong domestic platforms</a:t>
            </a:r>
          </a:p>
        </p:txBody>
      </p:sp>
      <p:sp>
        <p:nvSpPr>
          <p:cNvPr id="9" name="Equals 8">
            <a:extLst>
              <a:ext uri="{FF2B5EF4-FFF2-40B4-BE49-F238E27FC236}">
                <a16:creationId xmlns:a16="http://schemas.microsoft.com/office/drawing/2014/main" id="{1711AFA4-60DF-6538-0AB0-FA2CC19F4445}"/>
              </a:ext>
            </a:extLst>
          </p:cNvPr>
          <p:cNvSpPr/>
          <p:nvPr/>
        </p:nvSpPr>
        <p:spPr>
          <a:xfrm>
            <a:off x="6300547" y="3934610"/>
            <a:ext cx="1562100" cy="965200"/>
          </a:xfrm>
          <a:prstGeom prst="math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945026-942C-8354-32F4-3D1F41B498E4}"/>
              </a:ext>
            </a:extLst>
          </p:cNvPr>
          <p:cNvSpPr txBox="1"/>
          <p:nvPr/>
        </p:nvSpPr>
        <p:spPr>
          <a:xfrm>
            <a:off x="342146" y="3825439"/>
            <a:ext cx="5920895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Mexico</a:t>
            </a:r>
            <a:endParaRPr lang="en-US" sz="2400" dirty="0"/>
          </a:p>
          <a:p>
            <a:pPr algn="ctr"/>
            <a:r>
              <a:rPr lang="en-US" sz="2400" dirty="0"/>
              <a:t>Facilitator and convener</a:t>
            </a:r>
          </a:p>
          <a:p>
            <a:pPr algn="ctr"/>
            <a:r>
              <a:rPr lang="en-US" sz="2400" dirty="0"/>
              <a:t>Relies on market actors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659F22-60C7-485A-B51C-D7DEAC0D74AE}"/>
              </a:ext>
            </a:extLst>
          </p:cNvPr>
          <p:cNvSpPr txBox="1"/>
          <p:nvPr/>
        </p:nvSpPr>
        <p:spPr>
          <a:xfrm>
            <a:off x="336060" y="1465575"/>
            <a:ext cx="5920895" cy="13849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China</a:t>
            </a:r>
            <a:endParaRPr lang="en-US" sz="2800" dirty="0"/>
          </a:p>
          <a:p>
            <a:pPr algn="ctr"/>
            <a:r>
              <a:rPr lang="en-US" sz="2800" dirty="0"/>
              <a:t>Strategic investor and regulator</a:t>
            </a:r>
          </a:p>
          <a:p>
            <a:pPr algn="ctr"/>
            <a:r>
              <a:rPr lang="en-US" sz="2800" dirty="0"/>
              <a:t>Directs innovation priorities</a:t>
            </a:r>
          </a:p>
        </p:txBody>
      </p:sp>
    </p:spTree>
    <p:extLst>
      <p:ext uri="{BB962C8B-B14F-4D97-AF65-F5344CB8AC3E}">
        <p14:creationId xmlns:p14="http://schemas.microsoft.com/office/powerpoint/2010/main" val="150249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46E30A7-CF80-2796-B116-85D7DE82977D}"/>
              </a:ext>
            </a:extLst>
          </p:cNvPr>
          <p:cNvSpPr txBox="1"/>
          <p:nvPr/>
        </p:nvSpPr>
        <p:spPr>
          <a:xfrm>
            <a:off x="6215896" y="280368"/>
            <a:ext cx="61404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Ethics and Social Governance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4A9B20-BF31-4602-D251-00086BE0B946}"/>
              </a:ext>
            </a:extLst>
          </p:cNvPr>
          <p:cNvSpPr txBox="1"/>
          <p:nvPr/>
        </p:nvSpPr>
        <p:spPr>
          <a:xfrm>
            <a:off x="5251450" y="935330"/>
            <a:ext cx="67627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Mexico</a:t>
            </a:r>
            <a:endParaRPr lang="en-US" sz="2400" dirty="0"/>
          </a:p>
          <a:p>
            <a:pPr algn="ctr"/>
            <a:r>
              <a:rPr lang="en-US" sz="2400" dirty="0"/>
              <a:t>Rights-based ethical discourse</a:t>
            </a:r>
          </a:p>
          <a:p>
            <a:pPr algn="ctr"/>
            <a:r>
              <a:rPr lang="en-US" sz="2400" dirty="0"/>
              <a:t>Weak enforcement mechanisms</a:t>
            </a:r>
          </a:p>
        </p:txBody>
      </p:sp>
      <p:sp>
        <p:nvSpPr>
          <p:cNvPr id="14" name="Plus Sign 13">
            <a:extLst>
              <a:ext uri="{FF2B5EF4-FFF2-40B4-BE49-F238E27FC236}">
                <a16:creationId xmlns:a16="http://schemas.microsoft.com/office/drawing/2014/main" id="{69D2F0A2-3FDC-FCB6-24A5-5682ABFA40B0}"/>
              </a:ext>
            </a:extLst>
          </p:cNvPr>
          <p:cNvSpPr/>
          <p:nvPr/>
        </p:nvSpPr>
        <p:spPr>
          <a:xfrm>
            <a:off x="7889875" y="2135659"/>
            <a:ext cx="1485900" cy="14351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804A82-41F3-AAB0-4A9A-4015C3246401}"/>
              </a:ext>
            </a:extLst>
          </p:cNvPr>
          <p:cNvSpPr txBox="1"/>
          <p:nvPr/>
        </p:nvSpPr>
        <p:spPr>
          <a:xfrm>
            <a:off x="5193546" y="3449351"/>
            <a:ext cx="7162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Limited AI auditing capacity</a:t>
            </a:r>
          </a:p>
          <a:p>
            <a:pPr algn="ctr"/>
            <a:r>
              <a:rPr lang="en-US" sz="2400" dirty="0"/>
              <a:t>Weak accountability mechanisms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4F8AFE-2DB7-302B-DC3C-5CF5CF7F1888}"/>
              </a:ext>
            </a:extLst>
          </p:cNvPr>
          <p:cNvSpPr txBox="1"/>
          <p:nvPr/>
        </p:nvSpPr>
        <p:spPr>
          <a:xfrm>
            <a:off x="6466264" y="5594038"/>
            <a:ext cx="4333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Rights-based</a:t>
            </a: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7CD0C0DB-6EE0-0554-A056-6E9FC639CE29}"/>
              </a:ext>
            </a:extLst>
          </p:cNvPr>
          <p:cNvSpPr/>
          <p:nvPr/>
        </p:nvSpPr>
        <p:spPr>
          <a:xfrm>
            <a:off x="8216900" y="4483100"/>
            <a:ext cx="863600" cy="95250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FC31238E-CB0A-0726-57E6-EFD3C2BE2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8817" y="5683577"/>
            <a:ext cx="4079875" cy="369333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. Order-based ethics</a:t>
            </a:r>
          </a:p>
          <a:p>
            <a:pPr algn="ctr"/>
            <a:endParaRPr lang="en-US" sz="2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54E546-A3A8-2459-BCBE-0E1F183A13AD}"/>
              </a:ext>
            </a:extLst>
          </p:cNvPr>
          <p:cNvSpPr txBox="1"/>
          <p:nvPr/>
        </p:nvSpPr>
        <p:spPr>
          <a:xfrm>
            <a:off x="646946" y="3553144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Strong monitoring and risk assessment</a:t>
            </a:r>
          </a:p>
          <a:p>
            <a:r>
              <a:rPr lang="en-US" sz="2400" dirty="0"/>
              <a:t>Mandatory compliance mechanisms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C659076-4D93-1B32-9301-1141D4F8D02B}"/>
              </a:ext>
            </a:extLst>
          </p:cNvPr>
          <p:cNvSpPr txBox="1"/>
          <p:nvPr/>
        </p:nvSpPr>
        <p:spPr>
          <a:xfrm>
            <a:off x="646946" y="311201"/>
            <a:ext cx="61404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Risk Management &amp; Accountability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0E1D9D-8305-7749-9AED-E6871A3CD1DF}"/>
              </a:ext>
            </a:extLst>
          </p:cNvPr>
          <p:cNvSpPr txBox="1"/>
          <p:nvPr/>
        </p:nvSpPr>
        <p:spPr>
          <a:xfrm>
            <a:off x="-375404" y="829547"/>
            <a:ext cx="7162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China</a:t>
            </a:r>
            <a:endParaRPr lang="en-US" sz="2400" dirty="0"/>
          </a:p>
          <a:p>
            <a:pPr algn="ctr"/>
            <a:r>
              <a:rPr lang="en-US" sz="2400" dirty="0"/>
              <a:t>Ethics embedded in governance and control</a:t>
            </a:r>
          </a:p>
          <a:p>
            <a:pPr algn="ctr"/>
            <a:r>
              <a:rPr lang="en-US" sz="2400" dirty="0"/>
              <a:t>Focus on stability and compliance</a:t>
            </a:r>
          </a:p>
        </p:txBody>
      </p:sp>
      <p:sp>
        <p:nvSpPr>
          <p:cNvPr id="30" name="Plus Sign 29">
            <a:extLst>
              <a:ext uri="{FF2B5EF4-FFF2-40B4-BE49-F238E27FC236}">
                <a16:creationId xmlns:a16="http://schemas.microsoft.com/office/drawing/2014/main" id="{94BA210C-6657-D7BA-5F1A-78F0D3CDD2B1}"/>
              </a:ext>
            </a:extLst>
          </p:cNvPr>
          <p:cNvSpPr/>
          <p:nvPr/>
        </p:nvSpPr>
        <p:spPr>
          <a:xfrm>
            <a:off x="2600325" y="2062469"/>
            <a:ext cx="1485900" cy="1435100"/>
          </a:xfrm>
          <a:prstGeom prst="mathPlu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329E54AC-5009-0386-B25C-3DB0E9ED5AEB}"/>
              </a:ext>
            </a:extLst>
          </p:cNvPr>
          <p:cNvSpPr/>
          <p:nvPr/>
        </p:nvSpPr>
        <p:spPr>
          <a:xfrm>
            <a:off x="2911475" y="4500869"/>
            <a:ext cx="863600" cy="95250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D7A8D-6F57-E916-0D8B-68C3C6DB6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24EB04-BAF5-BBB6-7D9F-D3BD9141EC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r="21386"/>
          <a:stretch>
            <a:fillRect/>
          </a:stretch>
        </p:blipFill>
        <p:spPr>
          <a:xfrm>
            <a:off x="2108200" y="0"/>
            <a:ext cx="100838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2367638-4CBB-2551-D44B-6F7E75461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indicators</a:t>
            </a:r>
          </a:p>
        </p:txBody>
      </p:sp>
    </p:spTree>
    <p:extLst>
      <p:ext uri="{BB962C8B-B14F-4D97-AF65-F5344CB8AC3E}">
        <p14:creationId xmlns:p14="http://schemas.microsoft.com/office/powerpoint/2010/main" val="127347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F4B53D3-E5B1-E5F5-A0DE-D4544343C2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5202016"/>
              </p:ext>
            </p:extLst>
          </p:nvPr>
        </p:nvGraphicFramePr>
        <p:xfrm>
          <a:off x="548549" y="1157159"/>
          <a:ext cx="5359400" cy="11477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0266">
                  <a:extLst>
                    <a:ext uri="{9D8B030D-6E8A-4147-A177-3AD203B41FA5}">
                      <a16:colId xmlns:a16="http://schemas.microsoft.com/office/drawing/2014/main" val="1194169158"/>
                    </a:ext>
                  </a:extLst>
                </a:gridCol>
                <a:gridCol w="1824567">
                  <a:extLst>
                    <a:ext uri="{9D8B030D-6E8A-4147-A177-3AD203B41FA5}">
                      <a16:colId xmlns:a16="http://schemas.microsoft.com/office/drawing/2014/main" val="2596241079"/>
                    </a:ext>
                  </a:extLst>
                </a:gridCol>
                <a:gridCol w="1824567">
                  <a:extLst>
                    <a:ext uri="{9D8B030D-6E8A-4147-A177-3AD203B41FA5}">
                      <a16:colId xmlns:a16="http://schemas.microsoft.com/office/drawing/2014/main" val="2376044014"/>
                    </a:ext>
                  </a:extLst>
                </a:gridCol>
              </a:tblGrid>
              <a:tr h="1382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100">
                          <a:effectLst/>
                        </a:rPr>
                        <a:t>Year</a:t>
                      </a:r>
                      <a:endParaRPr lang="en-US" sz="2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100" dirty="0">
                          <a:effectLst/>
                        </a:rPr>
                        <a:t>China (%)</a:t>
                      </a:r>
                      <a:endParaRPr lang="en-US" sz="2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100">
                          <a:effectLst/>
                        </a:rPr>
                        <a:t>Mexico (%)</a:t>
                      </a:r>
                      <a:endParaRPr lang="en-US" sz="2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225571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100">
                          <a:effectLst/>
                        </a:rPr>
                        <a:t>2024</a:t>
                      </a:r>
                      <a:endParaRPr lang="en-US" sz="2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100" dirty="0">
                          <a:effectLst/>
                        </a:rPr>
                        <a:t>~55</a:t>
                      </a:r>
                      <a:endParaRPr lang="en-US" sz="2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100" dirty="0">
                          <a:effectLst/>
                        </a:rPr>
                        <a:t>29</a:t>
                      </a:r>
                      <a:endParaRPr lang="en-US" sz="2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3111468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100">
                          <a:effectLst/>
                        </a:rPr>
                        <a:t>2025</a:t>
                      </a:r>
                      <a:endParaRPr lang="en-US" sz="2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100" dirty="0">
                          <a:effectLst/>
                        </a:rPr>
                        <a:t>~60</a:t>
                      </a:r>
                      <a:endParaRPr lang="en-US" sz="2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100" dirty="0">
                          <a:effectLst/>
                        </a:rPr>
                        <a:t>38</a:t>
                      </a:r>
                      <a:endParaRPr lang="en-US" sz="2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44191705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0DD26DC2-8442-A7B6-2BC0-FA386244E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121" y="234441"/>
            <a:ext cx="505625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Percentage of companies using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AI in at least one business process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0AE9CBE-5700-0778-806E-EB3F9443C9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894534"/>
              </p:ext>
            </p:extLst>
          </p:nvPr>
        </p:nvGraphicFramePr>
        <p:xfrm>
          <a:off x="6503194" y="1530096"/>
          <a:ext cx="5281611" cy="45910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60537">
                  <a:extLst>
                    <a:ext uri="{9D8B030D-6E8A-4147-A177-3AD203B41FA5}">
                      <a16:colId xmlns:a16="http://schemas.microsoft.com/office/drawing/2014/main" val="2692288987"/>
                    </a:ext>
                  </a:extLst>
                </a:gridCol>
                <a:gridCol w="1760537">
                  <a:extLst>
                    <a:ext uri="{9D8B030D-6E8A-4147-A177-3AD203B41FA5}">
                      <a16:colId xmlns:a16="http://schemas.microsoft.com/office/drawing/2014/main" val="830706508"/>
                    </a:ext>
                  </a:extLst>
                </a:gridCol>
                <a:gridCol w="1760537">
                  <a:extLst>
                    <a:ext uri="{9D8B030D-6E8A-4147-A177-3AD203B41FA5}">
                      <a16:colId xmlns:a16="http://schemas.microsoft.com/office/drawing/2014/main" val="3453669930"/>
                    </a:ext>
                  </a:extLst>
                </a:gridCol>
              </a:tblGrid>
              <a:tr h="3069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100">
                          <a:effectLst/>
                        </a:rPr>
                        <a:t>Year</a:t>
                      </a:r>
                      <a:endParaRPr lang="en-US" sz="2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100">
                          <a:effectLst/>
                        </a:rPr>
                        <a:t>China (%)</a:t>
                      </a:r>
                      <a:endParaRPr lang="en-US" sz="2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100">
                          <a:effectLst/>
                        </a:rPr>
                        <a:t>Mexico (%)</a:t>
                      </a:r>
                      <a:endParaRPr lang="en-US" sz="2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903560717"/>
                  </a:ext>
                </a:extLst>
              </a:tr>
              <a:tr h="3069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100">
                          <a:effectLst/>
                        </a:rPr>
                        <a:t>2015</a:t>
                      </a:r>
                      <a:endParaRPr lang="en-US" sz="2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100">
                          <a:effectLst/>
                        </a:rPr>
                        <a:t>~20</a:t>
                      </a:r>
                      <a:endParaRPr lang="en-US" sz="2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100" dirty="0">
                          <a:effectLst/>
                        </a:rPr>
                        <a:t>&lt;0.1</a:t>
                      </a:r>
                      <a:endParaRPr lang="en-US" sz="2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964173759"/>
                  </a:ext>
                </a:extLst>
              </a:tr>
              <a:tr h="3069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100">
                          <a:effectLst/>
                        </a:rPr>
                        <a:t>2016</a:t>
                      </a:r>
                      <a:endParaRPr lang="en-US" sz="2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100">
                          <a:effectLst/>
                        </a:rPr>
                        <a:t>~23</a:t>
                      </a:r>
                      <a:endParaRPr lang="en-US" sz="2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100" dirty="0">
                          <a:effectLst/>
                        </a:rPr>
                        <a:t>&lt;0.1</a:t>
                      </a:r>
                      <a:endParaRPr lang="en-US" sz="2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505154391"/>
                  </a:ext>
                </a:extLst>
              </a:tr>
              <a:tr h="3069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100">
                          <a:effectLst/>
                        </a:rPr>
                        <a:t>2017</a:t>
                      </a:r>
                      <a:endParaRPr lang="en-US" sz="2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100">
                          <a:effectLst/>
                        </a:rPr>
                        <a:t>~27</a:t>
                      </a:r>
                      <a:endParaRPr lang="en-US" sz="2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100">
                          <a:effectLst/>
                        </a:rPr>
                        <a:t>&lt;0.1</a:t>
                      </a:r>
                      <a:endParaRPr lang="en-US" sz="2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118856374"/>
                  </a:ext>
                </a:extLst>
              </a:tr>
              <a:tr h="3069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100">
                          <a:effectLst/>
                        </a:rPr>
                        <a:t>2018</a:t>
                      </a:r>
                      <a:endParaRPr lang="en-US" sz="2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100">
                          <a:effectLst/>
                        </a:rPr>
                        <a:t>~30</a:t>
                      </a:r>
                      <a:endParaRPr lang="en-US" sz="2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100">
                          <a:effectLst/>
                        </a:rPr>
                        <a:t>&lt;0.1</a:t>
                      </a:r>
                      <a:endParaRPr lang="en-US" sz="2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39099764"/>
                  </a:ext>
                </a:extLst>
              </a:tr>
              <a:tr h="3069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100">
                          <a:effectLst/>
                        </a:rPr>
                        <a:t>2019</a:t>
                      </a:r>
                      <a:endParaRPr lang="en-US" sz="2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100">
                          <a:effectLst/>
                        </a:rPr>
                        <a:t>~33</a:t>
                      </a:r>
                      <a:endParaRPr lang="en-US" sz="2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100">
                          <a:effectLst/>
                        </a:rPr>
                        <a:t>&lt;0.1</a:t>
                      </a:r>
                      <a:endParaRPr lang="en-US" sz="2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093213333"/>
                  </a:ext>
                </a:extLst>
              </a:tr>
              <a:tr h="3069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100">
                          <a:effectLst/>
                        </a:rPr>
                        <a:t>2020</a:t>
                      </a:r>
                      <a:endParaRPr lang="en-US" sz="2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100">
                          <a:effectLst/>
                        </a:rPr>
                        <a:t>~36</a:t>
                      </a:r>
                      <a:endParaRPr lang="en-US" sz="2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100">
                          <a:effectLst/>
                        </a:rPr>
                        <a:t>&lt;0.1</a:t>
                      </a:r>
                      <a:endParaRPr lang="en-US" sz="2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743371567"/>
                  </a:ext>
                </a:extLst>
              </a:tr>
              <a:tr h="3069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100">
                          <a:effectLst/>
                        </a:rPr>
                        <a:t>2021</a:t>
                      </a:r>
                      <a:endParaRPr lang="en-US" sz="2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100">
                          <a:effectLst/>
                        </a:rPr>
                        <a:t>~38</a:t>
                      </a:r>
                      <a:endParaRPr lang="en-US" sz="2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100">
                          <a:effectLst/>
                        </a:rPr>
                        <a:t>&lt;0.1</a:t>
                      </a:r>
                      <a:endParaRPr lang="en-US" sz="2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190439094"/>
                  </a:ext>
                </a:extLst>
              </a:tr>
              <a:tr h="3069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100">
                          <a:effectLst/>
                        </a:rPr>
                        <a:t>2022</a:t>
                      </a:r>
                      <a:endParaRPr lang="en-US" sz="2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100">
                          <a:effectLst/>
                        </a:rPr>
                        <a:t>~40</a:t>
                      </a:r>
                      <a:endParaRPr lang="en-US" sz="2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100">
                          <a:effectLst/>
                        </a:rPr>
                        <a:t>&lt;0.1</a:t>
                      </a:r>
                      <a:endParaRPr lang="en-US" sz="2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139855577"/>
                  </a:ext>
                </a:extLst>
              </a:tr>
              <a:tr h="3069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100">
                          <a:effectLst/>
                        </a:rPr>
                        <a:t>2023</a:t>
                      </a:r>
                      <a:endParaRPr lang="en-US" sz="2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100">
                          <a:effectLst/>
                        </a:rPr>
                        <a:t>69.7</a:t>
                      </a:r>
                      <a:endParaRPr lang="en-US" sz="2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100">
                          <a:effectLst/>
                        </a:rPr>
                        <a:t>&lt;0.1</a:t>
                      </a:r>
                      <a:endParaRPr lang="en-US" sz="2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187635738"/>
                  </a:ext>
                </a:extLst>
              </a:tr>
              <a:tr h="3069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100">
                          <a:effectLst/>
                        </a:rPr>
                        <a:t>2024</a:t>
                      </a:r>
                      <a:endParaRPr lang="en-US" sz="2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100">
                          <a:effectLst/>
                        </a:rPr>
                        <a:t>~69</a:t>
                      </a:r>
                      <a:endParaRPr lang="en-US" sz="2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100">
                          <a:effectLst/>
                        </a:rPr>
                        <a:t>&lt;0.1</a:t>
                      </a:r>
                      <a:endParaRPr lang="en-US" sz="2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671308459"/>
                  </a:ext>
                </a:extLst>
              </a:tr>
              <a:tr h="3069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100" dirty="0">
                          <a:effectLst/>
                        </a:rPr>
                        <a:t>2025</a:t>
                      </a:r>
                      <a:endParaRPr lang="en-US" sz="2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100" dirty="0">
                          <a:effectLst/>
                        </a:rPr>
                        <a:t>~69</a:t>
                      </a:r>
                      <a:endParaRPr lang="en-US" sz="2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100" dirty="0">
                          <a:effectLst/>
                        </a:rPr>
                        <a:t>&lt;0.1</a:t>
                      </a:r>
                      <a:endParaRPr lang="en-US" sz="2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211485802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91B51AA-8226-1495-10D1-2EF245E93D25}"/>
              </a:ext>
            </a:extLst>
          </p:cNvPr>
          <p:cNvSpPr txBox="1"/>
          <p:nvPr/>
        </p:nvSpPr>
        <p:spPr>
          <a:xfrm>
            <a:off x="6833395" y="6251512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Source: Intellectual Property Organization (2025)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AF08E7-00D3-DD11-4F96-2B06645D4195}"/>
              </a:ext>
            </a:extLst>
          </p:cNvPr>
          <p:cNvSpPr txBox="1"/>
          <p:nvPr/>
        </p:nvSpPr>
        <p:spPr>
          <a:xfrm>
            <a:off x="737395" y="2475290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Source: World Economic Forum (2025)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4732EB-733A-3B20-AAB6-3BF8B01B444E}"/>
              </a:ext>
            </a:extLst>
          </p:cNvPr>
          <p:cNvSpPr txBox="1"/>
          <p:nvPr/>
        </p:nvSpPr>
        <p:spPr>
          <a:xfrm>
            <a:off x="311148" y="3228945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AI User Adoption – China vs Mexico (2024–2025)</a:t>
            </a:r>
          </a:p>
        </p:txBody>
      </p:sp>
      <p:graphicFrame>
        <p:nvGraphicFramePr>
          <p:cNvPr id="15" name="Content Placeholder 7">
            <a:extLst>
              <a:ext uri="{FF2B5EF4-FFF2-40B4-BE49-F238E27FC236}">
                <a16:creationId xmlns:a16="http://schemas.microsoft.com/office/drawing/2014/main" id="{45B61B6E-0193-8BE4-56DB-E3FD70B008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9985769"/>
              </p:ext>
            </p:extLst>
          </p:nvPr>
        </p:nvGraphicFramePr>
        <p:xfrm>
          <a:off x="622299" y="3720776"/>
          <a:ext cx="5177235" cy="22119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5745">
                  <a:extLst>
                    <a:ext uri="{9D8B030D-6E8A-4147-A177-3AD203B41FA5}">
                      <a16:colId xmlns:a16="http://schemas.microsoft.com/office/drawing/2014/main" val="3116548700"/>
                    </a:ext>
                  </a:extLst>
                </a:gridCol>
                <a:gridCol w="1725745">
                  <a:extLst>
                    <a:ext uri="{9D8B030D-6E8A-4147-A177-3AD203B41FA5}">
                      <a16:colId xmlns:a16="http://schemas.microsoft.com/office/drawing/2014/main" val="2179377381"/>
                    </a:ext>
                  </a:extLst>
                </a:gridCol>
                <a:gridCol w="1725745">
                  <a:extLst>
                    <a:ext uri="{9D8B030D-6E8A-4147-A177-3AD203B41FA5}">
                      <a16:colId xmlns:a16="http://schemas.microsoft.com/office/drawing/2014/main" val="4057300613"/>
                    </a:ext>
                  </a:extLst>
                </a:gridCol>
              </a:tblGrid>
              <a:tr h="7314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100">
                          <a:effectLst/>
                        </a:rPr>
                        <a:t>Year</a:t>
                      </a:r>
                      <a:endParaRPr lang="en-US" sz="2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100">
                          <a:effectLst/>
                        </a:rPr>
                        <a:t>China (Millions)</a:t>
                      </a:r>
                      <a:endParaRPr lang="en-US" sz="2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100">
                          <a:effectLst/>
                        </a:rPr>
                        <a:t>Mexico (Millions)</a:t>
                      </a:r>
                      <a:endParaRPr lang="en-US" sz="2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77147643"/>
                  </a:ext>
                </a:extLst>
              </a:tr>
              <a:tr h="7314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100">
                          <a:effectLst/>
                        </a:rPr>
                        <a:t>2024</a:t>
                      </a:r>
                      <a:endParaRPr lang="en-US" sz="2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100">
                          <a:effectLst/>
                        </a:rPr>
                        <a:t>~250</a:t>
                      </a:r>
                      <a:endParaRPr lang="en-US" sz="2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100" dirty="0">
                          <a:effectLst/>
                        </a:rPr>
                        <a:t>Not reported</a:t>
                      </a:r>
                      <a:endParaRPr lang="en-US" sz="2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5096351"/>
                  </a:ext>
                </a:extLst>
              </a:tr>
              <a:tr h="7314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100" dirty="0">
                          <a:effectLst/>
                        </a:rPr>
                        <a:t>2025</a:t>
                      </a:r>
                      <a:endParaRPr lang="en-US" sz="2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100" dirty="0">
                          <a:effectLst/>
                        </a:rPr>
                        <a:t>515</a:t>
                      </a:r>
                      <a:endParaRPr lang="en-US" sz="2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100" dirty="0">
                          <a:effectLst/>
                        </a:rPr>
                        <a:t>Not reported</a:t>
                      </a:r>
                      <a:endParaRPr lang="en-US" sz="2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42969633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47A83FBB-F49D-0E57-B9F2-12774B9DDB06}"/>
              </a:ext>
            </a:extLst>
          </p:cNvPr>
          <p:cNvSpPr txBox="1"/>
          <p:nvPr/>
        </p:nvSpPr>
        <p:spPr>
          <a:xfrm>
            <a:off x="622299" y="6004217"/>
            <a:ext cx="69500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Source: China Internet Network Information Center (2025)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6CB9A1-36B9-908D-2600-69782F0F0B6C}"/>
              </a:ext>
            </a:extLst>
          </p:cNvPr>
          <p:cNvSpPr txBox="1"/>
          <p:nvPr/>
        </p:nvSpPr>
        <p:spPr>
          <a:xfrm>
            <a:off x="6833395" y="606488"/>
            <a:ext cx="47363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Share of Global AI Patents – China vs Mexico (2015–2025)</a:t>
            </a:r>
          </a:p>
        </p:txBody>
      </p:sp>
    </p:spTree>
    <p:extLst>
      <p:ext uri="{BB962C8B-B14F-4D97-AF65-F5344CB8AC3E}">
        <p14:creationId xmlns:p14="http://schemas.microsoft.com/office/powerpoint/2010/main" val="401276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3B42C-8008-174D-7645-33A6BDBC7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13989" y="237721"/>
            <a:ext cx="10682208" cy="732220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Government R&amp;D Expenditure (% of GDP)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92C49553-0490-5CB1-33B8-177C1B3ED0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7565698"/>
              </p:ext>
            </p:extLst>
          </p:nvPr>
        </p:nvGraphicFramePr>
        <p:xfrm>
          <a:off x="542131" y="788900"/>
          <a:ext cx="7369969" cy="256032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395771">
                  <a:extLst>
                    <a:ext uri="{9D8B030D-6E8A-4147-A177-3AD203B41FA5}">
                      <a16:colId xmlns:a16="http://schemas.microsoft.com/office/drawing/2014/main" val="2999820388"/>
                    </a:ext>
                  </a:extLst>
                </a:gridCol>
                <a:gridCol w="2576582">
                  <a:extLst>
                    <a:ext uri="{9D8B030D-6E8A-4147-A177-3AD203B41FA5}">
                      <a16:colId xmlns:a16="http://schemas.microsoft.com/office/drawing/2014/main" val="4150578629"/>
                    </a:ext>
                  </a:extLst>
                </a:gridCol>
                <a:gridCol w="2397616">
                  <a:extLst>
                    <a:ext uri="{9D8B030D-6E8A-4147-A177-3AD203B41FA5}">
                      <a16:colId xmlns:a16="http://schemas.microsoft.com/office/drawing/2014/main" val="724125470"/>
                    </a:ext>
                  </a:extLst>
                </a:gridCol>
              </a:tblGrid>
              <a:tr h="38803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 dirty="0"/>
                        <a:t>Year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/>
                        <a:t>China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/>
                        <a:t>Mexico (%)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365307"/>
                  </a:ext>
                </a:extLst>
              </a:tr>
              <a:tr h="38803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 dirty="0"/>
                        <a:t>2015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/>
                        <a:t>2.06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/>
                        <a:t>0.53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6433028"/>
                  </a:ext>
                </a:extLst>
              </a:tr>
              <a:tr h="38803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 dirty="0"/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/>
                        <a:t>2.13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/>
                        <a:t>0.49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7329762"/>
                  </a:ext>
                </a:extLst>
              </a:tr>
              <a:tr h="38803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/>
                        <a:t>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/>
                        <a:t>2.24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/>
                        <a:t>0.31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3358284"/>
                  </a:ext>
                </a:extLst>
              </a:tr>
              <a:tr h="38803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/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 dirty="0"/>
                        <a:t>2.41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 dirty="0"/>
                        <a:t>0.31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2278323"/>
                  </a:ext>
                </a:extLst>
              </a:tr>
              <a:tr h="38803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 dirty="0"/>
                        <a:t>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/>
                        <a:t>2.43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 dirty="0"/>
                        <a:t>0.30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193097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F88774E-C38E-F189-319C-E38C79611E92}"/>
              </a:ext>
            </a:extLst>
          </p:cNvPr>
          <p:cNvSpPr txBox="1"/>
          <p:nvPr/>
        </p:nvSpPr>
        <p:spPr>
          <a:xfrm>
            <a:off x="927100" y="3429000"/>
            <a:ext cx="20333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 err="1"/>
              <a:t>Source</a:t>
            </a:r>
            <a:r>
              <a:rPr lang="es-MX" sz="1200" dirty="0"/>
              <a:t>: </a:t>
            </a:r>
            <a:r>
              <a:rPr lang="es-MX" sz="1200" dirty="0" err="1"/>
              <a:t>World</a:t>
            </a:r>
            <a:r>
              <a:rPr lang="es-MX" sz="1200" dirty="0"/>
              <a:t> Bank (2025)</a:t>
            </a:r>
            <a:endParaRPr lang="en-US" sz="1200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A4103940-B6E0-457E-2A90-D3E941E822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9318156"/>
              </p:ext>
            </p:extLst>
          </p:nvPr>
        </p:nvGraphicFramePr>
        <p:xfrm>
          <a:off x="6121400" y="3696959"/>
          <a:ext cx="6070600" cy="3006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141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CBCBF0A-DF36-874D-C7F1-624C7967A4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9329052"/>
              </p:ext>
            </p:extLst>
          </p:nvPr>
        </p:nvGraphicFramePr>
        <p:xfrm>
          <a:off x="427831" y="809764"/>
          <a:ext cx="7928769" cy="2560320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642923">
                  <a:extLst>
                    <a:ext uri="{9D8B030D-6E8A-4147-A177-3AD203B41FA5}">
                      <a16:colId xmlns:a16="http://schemas.microsoft.com/office/drawing/2014/main" val="2072624040"/>
                    </a:ext>
                  </a:extLst>
                </a:gridCol>
                <a:gridCol w="2642923">
                  <a:extLst>
                    <a:ext uri="{9D8B030D-6E8A-4147-A177-3AD203B41FA5}">
                      <a16:colId xmlns:a16="http://schemas.microsoft.com/office/drawing/2014/main" val="3385387295"/>
                    </a:ext>
                  </a:extLst>
                </a:gridCol>
                <a:gridCol w="2642923">
                  <a:extLst>
                    <a:ext uri="{9D8B030D-6E8A-4147-A177-3AD203B41FA5}">
                      <a16:colId xmlns:a16="http://schemas.microsoft.com/office/drawing/2014/main" val="283454373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 dirty="0"/>
                        <a:t>Year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/>
                        <a:t>China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/>
                        <a:t>Mexico (%)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80097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 dirty="0"/>
                        <a:t>2015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/>
                        <a:t>~20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/>
                        <a:t>&lt;0.1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9241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 dirty="0"/>
                        <a:t>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/>
                        <a:t>~30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/>
                        <a:t>&lt;0.1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74786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/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/>
                        <a:t>~38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/>
                        <a:t>&lt;0.1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76826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/>
                        <a:t>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 b="1" dirty="0"/>
                        <a:t>69.7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/>
                        <a:t>&lt;0.1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35359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/>
                        <a:t>2025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/>
                        <a:t>~69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 dirty="0"/>
                        <a:t>&lt;0.1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2361270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A0E3C02C-0DF7-1DC2-0BA3-6B0969DB84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025" y="3487917"/>
            <a:ext cx="189667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Source: WIPO (2025)</a:t>
            </a:r>
            <a:endParaRPr kumimoji="0" lang="en-US" altLang="en-US" sz="4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41A66C-48A5-0C0E-66B5-5D6CF7F5AC98}"/>
              </a:ext>
            </a:extLst>
          </p:cNvPr>
          <p:cNvSpPr txBox="1"/>
          <p:nvPr/>
        </p:nvSpPr>
        <p:spPr>
          <a:xfrm>
            <a:off x="1114425" y="230266"/>
            <a:ext cx="7416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AI-Related Patent Share (% of total patents)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C815D032-59C9-CE73-9717-AEF3C87D0B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4846413"/>
              </p:ext>
            </p:extLst>
          </p:nvPr>
        </p:nvGraphicFramePr>
        <p:xfrm>
          <a:off x="6553200" y="3718183"/>
          <a:ext cx="5029200" cy="3013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5131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F838B-6414-8D81-44C5-EC44E100D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23808" y="273732"/>
            <a:ext cx="10682208" cy="732220"/>
          </a:xfrm>
        </p:spPr>
        <p:txBody>
          <a:bodyPr>
            <a:normAutofit/>
          </a:bodyPr>
          <a:lstStyle/>
          <a:p>
            <a:pPr algn="ctr"/>
            <a:r>
              <a:rPr lang="es-MX" sz="2400" dirty="0" err="1">
                <a:solidFill>
                  <a:schemeClr val="accent1">
                    <a:lumMod val="75000"/>
                  </a:schemeClr>
                </a:solidFill>
              </a:rPr>
              <a:t>Number</a:t>
            </a:r>
            <a:r>
              <a:rPr lang="es-MX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MX" sz="2400" dirty="0" err="1">
                <a:solidFill>
                  <a:schemeClr val="accent1">
                    <a:lumMod val="75000"/>
                  </a:schemeClr>
                </a:solidFill>
              </a:rPr>
              <a:t>of</a:t>
            </a:r>
            <a:r>
              <a:rPr lang="es-MX" sz="2400" dirty="0">
                <a:solidFill>
                  <a:schemeClr val="accent1">
                    <a:lumMod val="75000"/>
                  </a:schemeClr>
                </a:solidFill>
              </a:rPr>
              <a:t> AI startups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F839158-4709-DAD5-7858-88B90E2CFA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3216656"/>
              </p:ext>
            </p:extLst>
          </p:nvPr>
        </p:nvGraphicFramePr>
        <p:xfrm>
          <a:off x="351631" y="838041"/>
          <a:ext cx="7587273" cy="2560320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2529091">
                  <a:extLst>
                    <a:ext uri="{9D8B030D-6E8A-4147-A177-3AD203B41FA5}">
                      <a16:colId xmlns:a16="http://schemas.microsoft.com/office/drawing/2014/main" val="2091784986"/>
                    </a:ext>
                  </a:extLst>
                </a:gridCol>
                <a:gridCol w="2529091">
                  <a:extLst>
                    <a:ext uri="{9D8B030D-6E8A-4147-A177-3AD203B41FA5}">
                      <a16:colId xmlns:a16="http://schemas.microsoft.com/office/drawing/2014/main" val="735523834"/>
                    </a:ext>
                  </a:extLst>
                </a:gridCol>
                <a:gridCol w="2529091">
                  <a:extLst>
                    <a:ext uri="{9D8B030D-6E8A-4147-A177-3AD203B41FA5}">
                      <a16:colId xmlns:a16="http://schemas.microsoft.com/office/drawing/2014/main" val="41405877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/>
                        <a:t>Year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/>
                        <a:t>China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 dirty="0"/>
                        <a:t>Mexico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56331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/>
                        <a:t>2015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/>
                        <a:t>~400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 dirty="0"/>
                        <a:t>~20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24842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/>
                        <a:t>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/>
                        <a:t>~1,200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/>
                        <a:t>~60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08501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/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/>
                        <a:t>~2,500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/>
                        <a:t>~120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47899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/>
                        <a:t>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/>
                        <a:t>~4,000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/>
                        <a:t>~180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15075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/>
                        <a:t>2025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 dirty="0"/>
                        <a:t>~4,500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200" dirty="0"/>
                        <a:t>~200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0753470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B8C2D302-48F2-FAC5-A56E-0903FC16A1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800" y="3459640"/>
            <a:ext cx="28687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Source: OCDE AI Observatory (2025)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88D2342-A502-B1B0-3704-12E0A6910F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4064178"/>
              </p:ext>
            </p:extLst>
          </p:nvPr>
        </p:nvGraphicFramePr>
        <p:xfrm>
          <a:off x="6604000" y="3459640"/>
          <a:ext cx="5588000" cy="34439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3796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A1490BF-7B3A-5B5F-9BC1-A67D4FE9BD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1813536"/>
              </p:ext>
            </p:extLst>
          </p:nvPr>
        </p:nvGraphicFramePr>
        <p:xfrm>
          <a:off x="406401" y="444500"/>
          <a:ext cx="10718799" cy="57123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2933">
                  <a:extLst>
                    <a:ext uri="{9D8B030D-6E8A-4147-A177-3AD203B41FA5}">
                      <a16:colId xmlns:a16="http://schemas.microsoft.com/office/drawing/2014/main" val="426491444"/>
                    </a:ext>
                  </a:extLst>
                </a:gridCol>
                <a:gridCol w="3572933">
                  <a:extLst>
                    <a:ext uri="{9D8B030D-6E8A-4147-A177-3AD203B41FA5}">
                      <a16:colId xmlns:a16="http://schemas.microsoft.com/office/drawing/2014/main" val="123642013"/>
                    </a:ext>
                  </a:extLst>
                </a:gridCol>
                <a:gridCol w="3572933">
                  <a:extLst>
                    <a:ext uri="{9D8B030D-6E8A-4147-A177-3AD203B41FA5}">
                      <a16:colId xmlns:a16="http://schemas.microsoft.com/office/drawing/2014/main" val="4059081271"/>
                    </a:ext>
                  </a:extLst>
                </a:gridCol>
              </a:tblGrid>
              <a:tr h="364913"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Factor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China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México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228504"/>
                  </a:ext>
                </a:extLst>
              </a:tr>
              <a:tr h="20852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Centralized AI governance correlates with faster national-scale AI deployment.</a:t>
                      </a:r>
                    </a:p>
                    <a:p>
                      <a:pPr algn="l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China’s centralized regulatory architecture enables:</a:t>
                      </a:r>
                    </a:p>
                    <a:p>
                      <a:pPr marL="742950" lvl="1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Rapid policy-to-implementation cycles</a:t>
                      </a:r>
                    </a:p>
                    <a:p>
                      <a:pPr marL="742950" lvl="1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Coordinated public–private AI deployment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Mexico’s fragmented governance leads to:</a:t>
                      </a:r>
                    </a:p>
                    <a:p>
                      <a:pPr marL="742950" lvl="1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Pilot-level innovation</a:t>
                      </a:r>
                    </a:p>
                    <a:p>
                      <a:pPr marL="742950" lvl="1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Limited scalability beyond startups and academia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613537"/>
                  </a:ext>
                </a:extLst>
              </a:tr>
              <a:tr h="17985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Hard regulation internalizes risks at the system level, while soft regulation externalizes risks to society.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2000" dirty="0"/>
                        <a:t>Ex ante regulation → risks absorbed by firms and platforms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2000" dirty="0"/>
                        <a:t>Mandatory algorithm registration and audits</a:t>
                      </a:r>
                    </a:p>
                    <a:p>
                      <a:pPr algn="l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Soft regulation → risks managed post hoc</a:t>
                      </a:r>
                    </a:p>
                    <a:p>
                      <a:pPr algn="l"/>
                      <a:r>
                        <a:rPr lang="en-US" sz="2000" dirty="0"/>
                        <a:t>Citizens bear higher exposure to:</a:t>
                      </a:r>
                    </a:p>
                    <a:p>
                      <a:pPr marL="742950" lvl="1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Algorithmic bias</a:t>
                      </a:r>
                    </a:p>
                    <a:p>
                      <a:pPr marL="742950" lvl="1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Accountability gaps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411384"/>
                  </a:ext>
                </a:extLst>
              </a:tr>
              <a:tr h="12250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AI governance effectiveness depends more on state capacity than regulatory intent.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Strong enforcement capacity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Normative alignment with global AI ethics</a:t>
                      </a:r>
                    </a:p>
                    <a:p>
                      <a:pPr algn="l"/>
                      <a:r>
                        <a:rPr lang="en-US" sz="2000" dirty="0"/>
                        <a:t>Weak enforcement and coordination capacity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3022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302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E7129-DBDA-30E4-5E02-3BCD80C44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80EBD-5E4B-8DFC-91BB-1E49D14EA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14" y="283780"/>
            <a:ext cx="10682208" cy="73222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Motivation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59511-8DFA-4B11-28D7-9F211A473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628" y="6356350"/>
            <a:ext cx="413657" cy="387350"/>
          </a:xfrm>
        </p:spPr>
        <p:txBody>
          <a:bodyPr/>
          <a:lstStyle/>
          <a:p>
            <a:fld id="{D452DC3B-A2C9-6442-AA7F-1AAE21BE909D}" type="slidenum">
              <a:rPr lang="en-US" smtClean="0"/>
              <a:t>3</a:t>
            </a:fld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6484398F-3CF0-9EC9-061A-E91DCAB141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5797575"/>
              </p:ext>
            </p:extLst>
          </p:nvPr>
        </p:nvGraphicFramePr>
        <p:xfrm>
          <a:off x="268288" y="1023938"/>
          <a:ext cx="10682287" cy="5194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2631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59D62-9280-3DD9-5A68-8AF9F1A09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CEE99-AB08-DA18-2D06-66F563BE3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DD29799-35DB-7B6F-66FA-D037908173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6597945"/>
              </p:ext>
            </p:extLst>
          </p:nvPr>
        </p:nvGraphicFramePr>
        <p:xfrm>
          <a:off x="406401" y="444500"/>
          <a:ext cx="10718799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2933">
                  <a:extLst>
                    <a:ext uri="{9D8B030D-6E8A-4147-A177-3AD203B41FA5}">
                      <a16:colId xmlns:a16="http://schemas.microsoft.com/office/drawing/2014/main" val="426491444"/>
                    </a:ext>
                  </a:extLst>
                </a:gridCol>
                <a:gridCol w="3572933">
                  <a:extLst>
                    <a:ext uri="{9D8B030D-6E8A-4147-A177-3AD203B41FA5}">
                      <a16:colId xmlns:a16="http://schemas.microsoft.com/office/drawing/2014/main" val="123642013"/>
                    </a:ext>
                  </a:extLst>
                </a:gridCol>
                <a:gridCol w="3572933">
                  <a:extLst>
                    <a:ext uri="{9D8B030D-6E8A-4147-A177-3AD203B41FA5}">
                      <a16:colId xmlns:a16="http://schemas.microsoft.com/office/drawing/2014/main" val="4059081271"/>
                    </a:ext>
                  </a:extLst>
                </a:gridCol>
              </a:tblGrid>
              <a:tr h="364913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Factor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China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err="1"/>
                        <a:t>MéxiIco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228504"/>
                  </a:ext>
                </a:extLst>
              </a:tr>
              <a:tr h="15849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Innovation Outcomes Reflect Political Economy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State-guided innovation</a:t>
                      </a:r>
                    </a:p>
                    <a:p>
                      <a:r>
                        <a:rPr lang="en-US" sz="2400" dirty="0"/>
                        <a:t>National AI champions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Market-led innovation</a:t>
                      </a:r>
                    </a:p>
                    <a:p>
                      <a:r>
                        <a:rPr lang="en-US" sz="2400" dirty="0"/>
                        <a:t>Dependence on foreign AI platforms</a:t>
                      </a:r>
                    </a:p>
                    <a:p>
                      <a:r>
                        <a:rPr lang="en-US" sz="2400" dirty="0"/>
                        <a:t>Limited domestic AI value chains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613537"/>
                  </a:ext>
                </a:extLst>
              </a:tr>
              <a:tr h="1257300">
                <a:tc>
                  <a:txBody>
                    <a:bodyPr/>
                    <a:lstStyle/>
                    <a:p>
                      <a:r>
                        <a:rPr lang="en-US" sz="2400" b="0" dirty="0"/>
                        <a:t>Ethics Framing Produces Divergent Social Outcomes</a:t>
                      </a:r>
                    </a:p>
                    <a:p>
                      <a:r>
                        <a:rPr lang="en-US" sz="2400" b="0" dirty="0"/>
                        <a:t>Finding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Ethics framed as:</a:t>
                      </a:r>
                    </a:p>
                    <a:p>
                      <a:pPr lvl="1"/>
                      <a:r>
                        <a:rPr lang="en-US" sz="2400" dirty="0"/>
                        <a:t>Social stability</a:t>
                      </a:r>
                    </a:p>
                    <a:p>
                      <a:pPr lvl="1"/>
                      <a:r>
                        <a:rPr lang="en-US" sz="2400" dirty="0"/>
                        <a:t>Security</a:t>
                      </a:r>
                    </a:p>
                    <a:p>
                      <a:pPr lvl="1"/>
                      <a:r>
                        <a:rPr lang="en-US" sz="2400" dirty="0"/>
                        <a:t>Governance control</a:t>
                      </a:r>
                    </a:p>
                    <a:p>
                      <a:r>
                        <a:rPr lang="en-US" sz="2400" dirty="0"/>
                        <a:t>High institutionalization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Ethics framed as:</a:t>
                      </a:r>
                    </a:p>
                    <a:p>
                      <a:pPr lvl="1"/>
                      <a:r>
                        <a:rPr lang="en-US" sz="2400" dirty="0"/>
                        <a:t>Human rights</a:t>
                      </a:r>
                    </a:p>
                    <a:p>
                      <a:pPr lvl="1"/>
                      <a:r>
                        <a:rPr lang="en-US" sz="2400" dirty="0"/>
                        <a:t>Transparency</a:t>
                      </a:r>
                    </a:p>
                    <a:p>
                      <a:pPr lvl="1"/>
                      <a:r>
                        <a:rPr lang="en-US" sz="2400" dirty="0"/>
                        <a:t>Accountability</a:t>
                      </a:r>
                    </a:p>
                    <a:p>
                      <a:r>
                        <a:rPr lang="en-US" sz="2400" dirty="0"/>
                        <a:t>Low institutionalization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4113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949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94ACF-FD58-617B-E3E7-FDAD9E2A5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dirty="0" err="1">
                <a:solidFill>
                  <a:schemeClr val="accent1">
                    <a:lumMod val="75000"/>
                  </a:schemeClr>
                </a:solidFill>
              </a:rPr>
              <a:t>Reflection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436EC-B7A5-B5F2-9F92-751D56329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014" y="1024114"/>
            <a:ext cx="10682208" cy="614186"/>
          </a:xfrm>
        </p:spPr>
        <p:txBody>
          <a:bodyPr>
            <a:normAutofit/>
          </a:bodyPr>
          <a:lstStyle/>
          <a:p>
            <a:r>
              <a:rPr lang="en-US" sz="3200" dirty="0"/>
              <a:t>“There is no universally optimal AI governance model”.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0C7415-0876-23F5-422F-4C48FEAA407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657224" y="1787706"/>
            <a:ext cx="4702176" cy="48782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AAEB44-F466-8E87-59EB-DEDB366C36DF}"/>
              </a:ext>
            </a:extLst>
          </p:cNvPr>
          <p:cNvSpPr txBox="1"/>
          <p:nvPr/>
        </p:nvSpPr>
        <p:spPr>
          <a:xfrm>
            <a:off x="127003" y="1878309"/>
            <a:ext cx="6096000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/>
              <a:t>China’s Model</a:t>
            </a:r>
          </a:p>
          <a:p>
            <a:endParaRPr lang="en-US" sz="2600" dirty="0"/>
          </a:p>
          <a:p>
            <a:r>
              <a:rPr lang="en-US" sz="2600" b="1" dirty="0"/>
              <a:t>	Strengths:</a:t>
            </a:r>
          </a:p>
          <a:p>
            <a:pPr lvl="1"/>
            <a:r>
              <a:rPr lang="en-US" sz="2600" dirty="0"/>
              <a:t>	     Scale</a:t>
            </a:r>
          </a:p>
          <a:p>
            <a:pPr lvl="1"/>
            <a:r>
              <a:rPr lang="en-US" sz="2600" dirty="0"/>
              <a:t>	     Enforcement</a:t>
            </a:r>
          </a:p>
        </p:txBody>
      </p:sp>
      <p:pic>
        <p:nvPicPr>
          <p:cNvPr id="12290" name="Picture 2" descr="Regular e invertir, los pendientes de la IA en México">
            <a:extLst>
              <a:ext uri="{FF2B5EF4-FFF2-40B4-BE49-F238E27FC236}">
                <a16:creationId xmlns:a16="http://schemas.microsoft.com/office/drawing/2014/main" id="{26E5B520-07AA-CA56-95B0-A745B89BD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02" y="1787705"/>
            <a:ext cx="4617316" cy="487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BE7428-F7B1-1433-E737-80C00DA2A62C}"/>
              </a:ext>
            </a:extLst>
          </p:cNvPr>
          <p:cNvSpPr txBox="1"/>
          <p:nvPr/>
        </p:nvSpPr>
        <p:spPr>
          <a:xfrm>
            <a:off x="6223003" y="1878309"/>
            <a:ext cx="6096000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600" b="1"/>
            </a:lvl1pPr>
            <a:lvl2pPr lvl="1">
              <a:defRPr sz="2600"/>
            </a:lvl2pPr>
          </a:lstStyle>
          <a:p>
            <a:r>
              <a:rPr lang="en-US" dirty="0"/>
              <a:t>Mexico’s Model</a:t>
            </a:r>
          </a:p>
          <a:p>
            <a:pPr algn="l"/>
            <a:r>
              <a:rPr lang="en-US" dirty="0"/>
              <a:t>	</a:t>
            </a:r>
          </a:p>
          <a:p>
            <a:pPr algn="l"/>
            <a:r>
              <a:rPr lang="en-US" dirty="0"/>
              <a:t>	Strengths:</a:t>
            </a:r>
          </a:p>
          <a:p>
            <a:pPr lvl="1"/>
            <a:r>
              <a:rPr lang="en-US" dirty="0"/>
              <a:t>          Flexibility</a:t>
            </a:r>
          </a:p>
          <a:p>
            <a:pPr lvl="1"/>
            <a:r>
              <a:rPr lang="en-US" dirty="0"/>
              <a:t>          Openness</a:t>
            </a:r>
          </a:p>
          <a:p>
            <a:pPr lvl="1"/>
            <a:endParaRPr lang="en-US" dirty="0"/>
          </a:p>
          <a:p>
            <a:pPr lvl="1"/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11CFE7-437C-DF90-4A98-CE233F7EFB84}"/>
              </a:ext>
            </a:extLst>
          </p:cNvPr>
          <p:cNvSpPr txBox="1"/>
          <p:nvPr/>
        </p:nvSpPr>
        <p:spPr>
          <a:xfrm>
            <a:off x="742082" y="4428371"/>
            <a:ext cx="675005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/>
              <a:t>     Costs:</a:t>
            </a:r>
          </a:p>
          <a:p>
            <a:pPr lvl="1"/>
            <a:r>
              <a:rPr lang="en-US" sz="2600" dirty="0"/>
              <a:t>	Reduced autonomy</a:t>
            </a:r>
          </a:p>
          <a:p>
            <a:pPr lvl="1"/>
            <a:r>
              <a:rPr lang="en-US" sz="2600" dirty="0"/>
              <a:t>	Limited transparency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AB5F91-AD4F-A826-FB70-40B6E249BADB}"/>
              </a:ext>
            </a:extLst>
          </p:cNvPr>
          <p:cNvSpPr txBox="1"/>
          <p:nvPr/>
        </p:nvSpPr>
        <p:spPr>
          <a:xfrm>
            <a:off x="6661150" y="4565142"/>
            <a:ext cx="615950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600" b="1"/>
            </a:lvl1pPr>
            <a:lvl2pPr lvl="1">
              <a:defRPr sz="2600"/>
            </a:lvl2pPr>
          </a:lstStyle>
          <a:p>
            <a:pPr lvl="1"/>
            <a:r>
              <a:rPr lang="en-US" b="1" dirty="0"/>
              <a:t>Costs:</a:t>
            </a:r>
          </a:p>
          <a:p>
            <a:pPr lvl="1"/>
            <a:r>
              <a:rPr lang="en-US" dirty="0"/>
              <a:t>Fragmentation</a:t>
            </a:r>
          </a:p>
        </p:txBody>
      </p:sp>
    </p:spTree>
    <p:extLst>
      <p:ext uri="{BB962C8B-B14F-4D97-AF65-F5344CB8AC3E}">
        <p14:creationId xmlns:p14="http://schemas.microsoft.com/office/powerpoint/2010/main" val="168433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ABA95-AB60-B7C9-916F-E218F539C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78" y="196644"/>
            <a:ext cx="10682208" cy="732220"/>
          </a:xfrm>
        </p:spPr>
        <p:txBody>
          <a:bodyPr>
            <a:normAutofit/>
          </a:bodyPr>
          <a:lstStyle/>
          <a:p>
            <a:r>
              <a:rPr lang="es-MX" sz="2400" dirty="0" err="1">
                <a:solidFill>
                  <a:schemeClr val="accent1">
                    <a:lumMod val="75000"/>
                  </a:schemeClr>
                </a:solidFill>
              </a:rPr>
              <a:t>Main</a:t>
            </a:r>
            <a:r>
              <a:rPr lang="es-MX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MX" sz="2400" dirty="0" err="1">
                <a:solidFill>
                  <a:schemeClr val="accent1">
                    <a:lumMod val="75000"/>
                  </a:schemeClr>
                </a:solidFill>
              </a:rPr>
              <a:t>Highlights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4BF3FE-86D6-C3E2-5F73-D931E3C16DA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r="26109"/>
          <a:stretch>
            <a:fillRect/>
          </a:stretch>
        </p:blipFill>
        <p:spPr>
          <a:xfrm>
            <a:off x="3492500" y="0"/>
            <a:ext cx="8699500" cy="6858000"/>
          </a:xfrm>
          <a:prstGeom prst="rect">
            <a:avLst/>
          </a:prstGeom>
        </p:spPr>
      </p:pic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9ED14DD-85E7-5B9E-E7E9-90DCB012D1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7521068"/>
              </p:ext>
            </p:extLst>
          </p:nvPr>
        </p:nvGraphicFramePr>
        <p:xfrm>
          <a:off x="1220514" y="183944"/>
          <a:ext cx="9523686" cy="6490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1767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511FA-AA92-4386-9302-C611A6D50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solidFill>
                  <a:schemeClr val="accent1">
                    <a:lumMod val="75000"/>
                  </a:schemeClr>
                </a:solidFill>
              </a:rPr>
              <a:t>Key </a:t>
            </a:r>
            <a:r>
              <a:rPr lang="es-MX" dirty="0" err="1">
                <a:solidFill>
                  <a:schemeClr val="accent1">
                    <a:lumMod val="75000"/>
                  </a:schemeClr>
                </a:solidFill>
              </a:rPr>
              <a:t>Findings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C709406-A7B6-47B3-1EDE-50E064719E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0214476"/>
              </p:ext>
            </p:extLst>
          </p:nvPr>
        </p:nvGraphicFramePr>
        <p:xfrm>
          <a:off x="268014" y="1024114"/>
          <a:ext cx="10682208" cy="51938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8056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DE066-7EE3-E747-2902-3F9879671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Policy Implications for Mexico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4D94C57-E0B1-291F-C2DB-54C1D5695D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2489872"/>
              </p:ext>
            </p:extLst>
          </p:nvPr>
        </p:nvGraphicFramePr>
        <p:xfrm>
          <a:off x="-1853394" y="493776"/>
          <a:ext cx="11527746" cy="5559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3857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D6229-F016-1C78-AEDE-FCC36085B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310" y="237744"/>
            <a:ext cx="10682208" cy="732220"/>
          </a:xfrm>
        </p:spPr>
        <p:txBody>
          <a:bodyPr>
            <a:normAutofit/>
          </a:bodyPr>
          <a:lstStyle/>
          <a:p>
            <a:r>
              <a:rPr lang="es-MX" sz="2400" dirty="0" err="1">
                <a:solidFill>
                  <a:schemeClr val="accent1">
                    <a:lumMod val="75000"/>
                  </a:schemeClr>
                </a:solidFill>
              </a:rPr>
              <a:t>Conclusions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FCE1236-EDF8-8FD6-1962-484B06DBD9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1511457"/>
              </p:ext>
            </p:extLst>
          </p:nvPr>
        </p:nvGraphicFramePr>
        <p:xfrm>
          <a:off x="-960048" y="319865"/>
          <a:ext cx="15526948" cy="6218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9610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9ECB3-E33E-AF40-35FE-541FE9573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4AA655-5EEB-7740-06F6-791919D4125C}"/>
              </a:ext>
            </a:extLst>
          </p:cNvPr>
          <p:cNvSpPr txBox="1"/>
          <p:nvPr/>
        </p:nvSpPr>
        <p:spPr>
          <a:xfrm>
            <a:off x="4049486" y="4501633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6000" dirty="0" err="1"/>
              <a:t>Thank</a:t>
            </a:r>
            <a:r>
              <a:rPr lang="es-MX" sz="6000" dirty="0"/>
              <a:t> </a:t>
            </a:r>
            <a:r>
              <a:rPr lang="es-MX" sz="6000" dirty="0" err="1"/>
              <a:t>you</a:t>
            </a:r>
            <a:r>
              <a:rPr lang="es-MX" sz="6000" dirty="0"/>
              <a:t>!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20022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E0AC6-CF49-69BB-B8E5-A52268C81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400" dirty="0" err="1">
                <a:solidFill>
                  <a:schemeClr val="accent1">
                    <a:lumMod val="75000"/>
                  </a:schemeClr>
                </a:solidFill>
              </a:rPr>
              <a:t>Problem</a:t>
            </a:r>
            <a:r>
              <a:rPr lang="es-MX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MX" sz="2400" dirty="0" err="1">
                <a:solidFill>
                  <a:schemeClr val="accent1">
                    <a:lumMod val="75000"/>
                  </a:schemeClr>
                </a:solidFill>
              </a:rPr>
              <a:t>Statement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2A09D949-E5F6-5658-A35E-89071EA6FA1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97199" y="1108333"/>
            <a:ext cx="7111194" cy="4216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AI innovation advances faster than regulatory institutions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Governance models influence:</a:t>
            </a:r>
          </a:p>
          <a:p>
            <a:pPr marL="914400" lvl="1" indent="-4572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Innovation scale</a:t>
            </a:r>
          </a:p>
          <a:p>
            <a:pPr marL="914400" lvl="1" indent="-4572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Risk management</a:t>
            </a:r>
          </a:p>
          <a:p>
            <a:pPr marL="914400" lvl="1" indent="-4572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Accountability mechanisms</a:t>
            </a:r>
          </a:p>
          <a:p>
            <a:pPr marL="914400" lvl="1" indent="-4572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Limited comparative research on emerging economies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7B4ECB-7294-603D-BE1C-3BF0B5C7FFE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7708393" y="0"/>
            <a:ext cx="4465864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54DE5D-84EC-71D9-D47F-E53F042F0EA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7726136" y="3429001"/>
            <a:ext cx="446586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0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4CA6A-2A69-D0F0-FDE6-3E2AB700E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Research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715EC-0F3C-4870-F349-DC14E0353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1638" y="659528"/>
            <a:ext cx="3254465" cy="1209565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2200" dirty="0"/>
              <a:t>How do institutional designs differ between Mexico and China?</a:t>
            </a:r>
          </a:p>
          <a:p>
            <a:pPr algn="ctr"/>
            <a:endParaRPr lang="en-US" sz="2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EC7EA1-EACE-B479-FDB3-A0D4786B094F}"/>
              </a:ext>
            </a:extLst>
          </p:cNvPr>
          <p:cNvSpPr/>
          <p:nvPr/>
        </p:nvSpPr>
        <p:spPr>
          <a:xfrm>
            <a:off x="532356" y="2302136"/>
            <a:ext cx="4130250" cy="164806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How do AI governance models influence innovation policy outcomes in emerging economies?</a:t>
            </a:r>
            <a:endParaRPr lang="en-US" sz="2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AAC228C-3FF8-E0C2-3EA4-89808B7DAE55}"/>
              </a:ext>
            </a:extLst>
          </p:cNvPr>
          <p:cNvSpPr txBox="1">
            <a:spLocks/>
          </p:cNvSpPr>
          <p:nvPr/>
        </p:nvSpPr>
        <p:spPr>
          <a:xfrm>
            <a:off x="6721639" y="2521389"/>
            <a:ext cx="3254465" cy="12095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6868B"/>
              </a:buClr>
              <a:buFont typeface="System Font Regular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6868B"/>
              </a:buClr>
              <a:buFont typeface="System Font Regular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6868B"/>
              </a:buClr>
              <a:buFont typeface="System Font Regular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6868B"/>
              </a:buClr>
              <a:buFont typeface="System Font Regular"/>
              <a:buNone/>
              <a:defRPr sz="1600" b="0" i="0" kern="1200">
                <a:solidFill>
                  <a:srgbClr val="86868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6868B"/>
              </a:buClr>
              <a:buFont typeface="System Font Regular"/>
              <a:buNone/>
              <a:defRPr sz="1400" b="0" i="0" kern="1200">
                <a:solidFill>
                  <a:srgbClr val="86868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dirty="0"/>
              <a:t>How does regulation affect innovation scale and coordination?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38C12ED-AC35-45DA-8F1A-58B5EF3FA6EA}"/>
              </a:ext>
            </a:extLst>
          </p:cNvPr>
          <p:cNvSpPr txBox="1">
            <a:spLocks/>
          </p:cNvSpPr>
          <p:nvPr/>
        </p:nvSpPr>
        <p:spPr>
          <a:xfrm>
            <a:off x="6721638" y="4227574"/>
            <a:ext cx="3254466" cy="13685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6868B"/>
              </a:buClr>
              <a:buFont typeface="System Font Regular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6868B"/>
              </a:buClr>
              <a:buFont typeface="System Font Regular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6868B"/>
              </a:buClr>
              <a:buFont typeface="System Font Regular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6868B"/>
              </a:buClr>
              <a:buFont typeface="System Font Regular"/>
              <a:buNone/>
              <a:defRPr sz="1600" b="0" i="0" kern="1200">
                <a:solidFill>
                  <a:srgbClr val="86868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6868B"/>
              </a:buClr>
              <a:buFont typeface="System Font Regular"/>
              <a:buNone/>
              <a:defRPr sz="1400" b="0" i="0" kern="1200">
                <a:solidFill>
                  <a:srgbClr val="86868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dirty="0"/>
              <a:t>What governance lessons are transferable across emerging economies?</a:t>
            </a:r>
          </a:p>
          <a:p>
            <a:pPr algn="ctr"/>
            <a:endParaRPr lang="en-US" sz="2200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5BE89587-A593-0641-7C42-F44BA72EDAC8}"/>
              </a:ext>
            </a:extLst>
          </p:cNvPr>
          <p:cNvSpPr/>
          <p:nvPr/>
        </p:nvSpPr>
        <p:spPr>
          <a:xfrm>
            <a:off x="5106126" y="2798063"/>
            <a:ext cx="728472" cy="630936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F70145-15D3-331E-147C-B7D7BA83B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2129" y="140005"/>
            <a:ext cx="1094994" cy="87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23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D4B2F-2181-60A4-197F-B44DD85F2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Research Objectives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0F1AE1-A9EC-690C-ADB3-A408DE1B0F8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7342632" y="0"/>
            <a:ext cx="4849368" cy="6775704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E88CB3-63EF-202B-53DE-9C696131E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014" y="1024114"/>
            <a:ext cx="6964890" cy="5193806"/>
          </a:xfrm>
        </p:spPr>
        <p:txBody>
          <a:bodyPr>
            <a:normAutofit/>
          </a:bodyPr>
          <a:lstStyle/>
          <a:p>
            <a:r>
              <a:rPr lang="en-US" sz="2200" b="1" dirty="0"/>
              <a:t>General objective:</a:t>
            </a:r>
          </a:p>
          <a:p>
            <a:br>
              <a:rPr lang="en-US" sz="2200" dirty="0"/>
            </a:br>
            <a:r>
              <a:rPr lang="en-US" sz="2200" dirty="0"/>
              <a:t>To analyze and compare AI governance and innovation policies in Mexico and China.</a:t>
            </a:r>
          </a:p>
          <a:p>
            <a:endParaRPr lang="en-US" sz="2200" dirty="0"/>
          </a:p>
          <a:p>
            <a:r>
              <a:rPr lang="en-US" sz="2200" b="1" dirty="0"/>
              <a:t>Specific objectives:</a:t>
            </a:r>
          </a:p>
          <a:p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Identify governance architectures and regulatory instruments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Assess innovation outcomes under different governance models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Derive policy-relevant insights for emerging economies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34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45370-6780-FE33-EB1A-E92BC181D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Theoretical Framework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C931E10-CB36-F0CF-7C31-A7AF0285C4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2885087"/>
              </p:ext>
            </p:extLst>
          </p:nvPr>
        </p:nvGraphicFramePr>
        <p:xfrm>
          <a:off x="268014" y="1024114"/>
          <a:ext cx="10682208" cy="51938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8594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66711-EC28-CBC1-150B-A91958E9A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D9977-BB95-FDC9-E315-665954313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606" y="1124040"/>
            <a:ext cx="5803602" cy="5193806"/>
          </a:xfrm>
        </p:spPr>
        <p:txBody>
          <a:bodyPr/>
          <a:lstStyle/>
          <a:p>
            <a:r>
              <a:rPr lang="en-US" sz="2800" dirty="0"/>
              <a:t>Qualitative/Quantitative comparative case study</a:t>
            </a:r>
          </a:p>
          <a:p>
            <a:endParaRPr lang="en-US" sz="2800" dirty="0"/>
          </a:p>
          <a:p>
            <a:r>
              <a:rPr lang="en-US" sz="2800" dirty="0"/>
              <a:t>Case selection: Mexico and China</a:t>
            </a:r>
          </a:p>
          <a:p>
            <a:r>
              <a:rPr lang="en-US" sz="2800" dirty="0"/>
              <a:t>Methods:</a:t>
            </a:r>
          </a:p>
          <a:p>
            <a:pPr lvl="1"/>
            <a:r>
              <a:rPr lang="en-US" sz="2400" dirty="0"/>
              <a:t>Policy and regulatory document analysis</a:t>
            </a:r>
          </a:p>
          <a:p>
            <a:pPr lvl="1"/>
            <a:r>
              <a:rPr lang="en-US" sz="2400" dirty="0"/>
              <a:t>Comparative institutional analysis</a:t>
            </a:r>
          </a:p>
          <a:p>
            <a:pPr lvl="1"/>
            <a:r>
              <a:rPr lang="en-US" sz="2400" dirty="0"/>
              <a:t>Secondary academic and policy sources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301696-1F49-39B7-4BD6-586649739E7A}"/>
              </a:ext>
            </a:extLst>
          </p:cNvPr>
          <p:cNvSpPr txBox="1"/>
          <p:nvPr/>
        </p:nvSpPr>
        <p:spPr>
          <a:xfrm>
            <a:off x="7571232" y="1016000"/>
            <a:ext cx="418816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b="1" dirty="0"/>
              <a:t>Why Mexico?</a:t>
            </a: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Fragmented governance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Emerging AI strategies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Market-driven innovation</a:t>
            </a:r>
          </a:p>
          <a:p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None/>
            </a:pPr>
            <a:r>
              <a:rPr lang="en-US" sz="2400" b="1" dirty="0"/>
              <a:t>Why China?</a:t>
            </a: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Centralized governance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Strong regulatory capacity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AI as a strategic national priority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05A1BED6-4631-D3E3-C412-1F0AEFFD8BDC}"/>
              </a:ext>
            </a:extLst>
          </p:cNvPr>
          <p:cNvSpPr/>
          <p:nvPr/>
        </p:nvSpPr>
        <p:spPr>
          <a:xfrm>
            <a:off x="6013704" y="2423160"/>
            <a:ext cx="1246632" cy="62179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140B16-2BC9-5B46-0D7C-A4FAFF11F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5897" y="804800"/>
            <a:ext cx="1115463" cy="638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86D05F-B113-5360-9D51-A97317C181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5897" y="2857300"/>
            <a:ext cx="1147185" cy="7633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C09F6B-806B-256A-2727-290A634554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5556" y="881328"/>
            <a:ext cx="1418896" cy="141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0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EEC6A-D5EE-F3CF-C62D-B2418627F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C8B1FC-DA46-3B8A-DC43-339134B8BFC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1" cy="68834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60D8214-883D-DDDB-2A99-48ACFFB8F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Key Findings</a:t>
            </a:r>
          </a:p>
        </p:txBody>
      </p:sp>
    </p:spTree>
    <p:extLst>
      <p:ext uri="{BB962C8B-B14F-4D97-AF65-F5344CB8AC3E}">
        <p14:creationId xmlns:p14="http://schemas.microsoft.com/office/powerpoint/2010/main" val="345286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28520-6B08-91B7-108F-244573F91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846" y="570800"/>
            <a:ext cx="3965658" cy="73222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Mexico: AI Governance Model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CFFC57C-AD57-A2BC-BD57-A690D70577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7907770"/>
              </p:ext>
            </p:extLst>
          </p:nvPr>
        </p:nvGraphicFramePr>
        <p:xfrm>
          <a:off x="185718" y="1303020"/>
          <a:ext cx="5611578" cy="4251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2D731E9E-D56D-4325-9281-78900D61C393}"/>
              </a:ext>
            </a:extLst>
          </p:cNvPr>
          <p:cNvSpPr txBox="1">
            <a:spLocks/>
          </p:cNvSpPr>
          <p:nvPr/>
        </p:nvSpPr>
        <p:spPr>
          <a:xfrm>
            <a:off x="7226810" y="570800"/>
            <a:ext cx="3965658" cy="7322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China: AI Governance Model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048E0868-CE09-9EEA-C008-784394193D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5954458"/>
              </p:ext>
            </p:extLst>
          </p:nvPr>
        </p:nvGraphicFramePr>
        <p:xfrm>
          <a:off x="6096000" y="1247013"/>
          <a:ext cx="5910282" cy="4363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98776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PTC">
      <a:dk1>
        <a:srgbClr val="000000"/>
      </a:dk1>
      <a:lt1>
        <a:srgbClr val="FFFFFF"/>
      </a:lt1>
      <a:dk2>
        <a:srgbClr val="171717"/>
      </a:dk2>
      <a:lt2>
        <a:srgbClr val="FFFFFF"/>
      </a:lt2>
      <a:accent1>
        <a:srgbClr val="002BF3"/>
      </a:accent1>
      <a:accent2>
        <a:srgbClr val="3054FE"/>
      </a:accent2>
      <a:accent3>
        <a:srgbClr val="00A7FF"/>
      </a:accent3>
      <a:accent4>
        <a:srgbClr val="03F7D3"/>
      </a:accent4>
      <a:accent5>
        <a:srgbClr val="F88379"/>
      </a:accent5>
      <a:accent6>
        <a:srgbClr val="FFFFFF"/>
      </a:accent6>
      <a:hlink>
        <a:srgbClr val="002BF3"/>
      </a:hlink>
      <a:folHlink>
        <a:srgbClr val="002BF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11750</TotalTime>
  <Words>1004</Words>
  <Application>Microsoft Office PowerPoint</Application>
  <PresentationFormat>Widescreen</PresentationFormat>
  <Paragraphs>330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Aptos</vt:lpstr>
      <vt:lpstr>Arial</vt:lpstr>
      <vt:lpstr>System Font Regular</vt:lpstr>
      <vt:lpstr>Wingdings</vt:lpstr>
      <vt:lpstr>Office Theme</vt:lpstr>
      <vt:lpstr>PTC’26 AI Governance and Innovation Policy in Emerging Economies</vt:lpstr>
      <vt:lpstr>Motivation</vt:lpstr>
      <vt:lpstr>Problem Statement</vt:lpstr>
      <vt:lpstr>Research Question</vt:lpstr>
      <vt:lpstr>Research Objectives</vt:lpstr>
      <vt:lpstr>Theoretical Framework</vt:lpstr>
      <vt:lpstr>Methodology</vt:lpstr>
      <vt:lpstr>Key Findings</vt:lpstr>
      <vt:lpstr>Mexico: AI Governance Model</vt:lpstr>
      <vt:lpstr>Governance Structure Comparison</vt:lpstr>
      <vt:lpstr>Regulatory Approach</vt:lpstr>
      <vt:lpstr>PowerPoint Presentation</vt:lpstr>
      <vt:lpstr>PowerPoint Presentation</vt:lpstr>
      <vt:lpstr>Some indicators</vt:lpstr>
      <vt:lpstr>PowerPoint Presentation</vt:lpstr>
      <vt:lpstr>Government R&amp;D Expenditure (% of GDP)</vt:lpstr>
      <vt:lpstr>PowerPoint Presentation</vt:lpstr>
      <vt:lpstr>Number of AI startups</vt:lpstr>
      <vt:lpstr>PowerPoint Presentation</vt:lpstr>
      <vt:lpstr>PowerPoint Presentation</vt:lpstr>
      <vt:lpstr>Reflection</vt:lpstr>
      <vt:lpstr>Main Highlights</vt:lpstr>
      <vt:lpstr>Key Findings</vt:lpstr>
      <vt:lpstr>Policy Implications for Mexico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Roger Proeis</dc:creator>
  <cp:lastModifiedBy>Carlos Tello</cp:lastModifiedBy>
  <cp:revision>33</cp:revision>
  <dcterms:created xsi:type="dcterms:W3CDTF">2025-05-24T00:08:08Z</dcterms:created>
  <dcterms:modified xsi:type="dcterms:W3CDTF">2026-01-15T11:10:49Z</dcterms:modified>
</cp:coreProperties>
</file>