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72" r:id="rId2"/>
    <p:sldId id="274" r:id="rId3"/>
    <p:sldId id="275" r:id="rId4"/>
    <p:sldId id="277" r:id="rId5"/>
    <p:sldId id="278" r:id="rId6"/>
    <p:sldId id="279" r:id="rId7"/>
    <p:sldId id="280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85"/>
  </p:normalViewPr>
  <p:slideViewPr>
    <p:cSldViewPr snapToGrid="0" snapToObjects="1">
      <p:cViewPr varScale="1">
        <p:scale>
          <a:sx n="65" d="100"/>
          <a:sy n="65" d="100"/>
        </p:scale>
        <p:origin x="43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DD4F-28EB-E443-A8A1-0354158CB5A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31AB7-644F-B14F-B536-A362731E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8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828800"/>
            <a:ext cx="6581775" cy="493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828800"/>
            <a:ext cx="6581775" cy="493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828800"/>
            <a:ext cx="6581775" cy="493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828800"/>
            <a:ext cx="6581775" cy="493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828800"/>
            <a:ext cx="6581775" cy="493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828800"/>
            <a:ext cx="6581775" cy="493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828800"/>
            <a:ext cx="6581775" cy="493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828800"/>
            <a:ext cx="6581775" cy="493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828800"/>
            <a:ext cx="6581775" cy="493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FA73-6AB8-764B-A15E-96C19695A1BE}" type="datetime1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79850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05648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41118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1627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E4E7-A994-1A43-AAD2-B6094D30F06F}" type="datetime1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6D2DD8-FE25-FE63-5AB8-90ED0F98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2646" cy="6859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C982F-F972-930F-B4AD-48AC3E718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422" y="3135087"/>
            <a:ext cx="7731578" cy="2530248"/>
          </a:xfrm>
        </p:spPr>
        <p:txBody>
          <a:bodyPr anchor="b"/>
          <a:lstStyle>
            <a:lvl1pPr algn="l">
              <a:defRPr sz="4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AE8B5-5C79-4C82-C6D8-4559E0B1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422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18-21 January 2026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23BEC78-608E-475D-F802-1EAE83234C2F}"/>
              </a:ext>
            </a:extLst>
          </p:cNvPr>
          <p:cNvSpPr txBox="1">
            <a:spLocks/>
          </p:cNvSpPr>
          <p:nvPr userDrawn="1"/>
        </p:nvSpPr>
        <p:spPr>
          <a:xfrm>
            <a:off x="4714876" y="6356351"/>
            <a:ext cx="4004582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1" i="0" kern="1200">
                <a:solidFill>
                  <a:schemeClr val="bg1"/>
                </a:solidFill>
                <a:latin typeface="HelveticaNowDisplay Bold" panose="020B0504030202020204" pitchFamily="34" charset="77"/>
                <a:ea typeface="+mn-ea"/>
                <a:cs typeface="HelveticaNowDisplay Bold" panose="020B0504030202020204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CEBF80E1-F193-D5AB-9D52-93DDD0E90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720" y="358838"/>
            <a:ext cx="2476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96232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90627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67451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39057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36003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11018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B4503-051C-5A4A-A467-D7011C4442A4}" type="datetime1">
              <a:rPr lang="en-US" smtClean="0"/>
              <a:t>1/18/2026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logo with a star and a grid&#10;&#10;AI-generated content may be incorrect.">
            <a:extLst>
              <a:ext uri="{FF2B5EF4-FFF2-40B4-BE49-F238E27FC236}">
                <a16:creationId xmlns:a16="http://schemas.microsoft.com/office/drawing/2014/main" id="{E357B581-1881-1A63-6D8C-5967B7BDB36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4168" y="96422"/>
            <a:ext cx="914400" cy="609600"/>
          </a:xfrm>
          <a:prstGeom prst="rect">
            <a:avLst/>
          </a:prstGeom>
        </p:spPr>
      </p:pic>
      <p:pic>
        <p:nvPicPr>
          <p:cNvPr id="12" name="Picture 11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72A76EB0-4E80-EC7B-7DF7-3F1964D3C37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66236" y="92076"/>
            <a:ext cx="1913596" cy="41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rakeyglobal-my.sharepoint.com/:w:/p/braham_singh/IQCKlpxaBachRqZ08jYvt-CoAZAhH1vJWhwHD5H3GYmO8N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354743-A0F4-2DE6-2817-2C4063E45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154" y="1606844"/>
            <a:ext cx="7745348" cy="1897686"/>
          </a:xfrm>
        </p:spPr>
        <p:txBody>
          <a:bodyPr>
            <a:normAutofit fontScale="90000"/>
          </a:bodyPr>
          <a:lstStyle/>
          <a:p>
            <a:r>
              <a:rPr lang="en-US" dirty="0"/>
              <a:t>AI Governance: From Abstract Ethics to Physical Reality</a:t>
            </a:r>
            <a:endParaRPr lang="en-US" spc="-75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1C5E9-1093-2E4C-D205-C6335984441F}"/>
              </a:ext>
            </a:extLst>
          </p:cNvPr>
          <p:cNvSpPr txBox="1"/>
          <p:nvPr/>
        </p:nvSpPr>
        <p:spPr>
          <a:xfrm>
            <a:off x="6680227" y="1168977"/>
            <a:ext cx="21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18-21 January 2026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E3C64BA-1240-B7C2-043A-74AB1CA84FE6}"/>
              </a:ext>
            </a:extLst>
          </p:cNvPr>
          <p:cNvSpPr txBox="1">
            <a:spLocks/>
          </p:cNvSpPr>
          <p:nvPr/>
        </p:nvSpPr>
        <p:spPr>
          <a:xfrm>
            <a:off x="6341801" y="3503746"/>
            <a:ext cx="2528863" cy="237398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NowDisplay Medium" panose="020B0504030202020204" pitchFamily="34" charset="77"/>
                <a:ea typeface="+mj-ea"/>
                <a:cs typeface="HelveticaNowDisplay Medium" panose="020B0504030202020204" pitchFamily="34" charset="77"/>
              </a:defRPr>
            </a:lvl1pPr>
          </a:lstStyle>
          <a:p>
            <a:pPr algn="r"/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Braham Singh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B0DA5-1EFB-B2DA-D307-7F92123AED49}"/>
              </a:ext>
            </a:extLst>
          </p:cNvPr>
          <p:cNvSpPr txBox="1"/>
          <p:nvPr/>
        </p:nvSpPr>
        <p:spPr>
          <a:xfrm>
            <a:off x="1337733" y="37831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800" dirty="0">
                <a:solidFill>
                  <a:schemeClr val="tx1"/>
                </a:solidFill>
              </a:rPr>
              <a:t>What Texas, data districts, and power infrastructure teach us about governing AI</a:t>
            </a:r>
            <a:endParaRPr lang="en-US" dirty="0"/>
          </a:p>
        </p:txBody>
      </p:sp>
      <p:pic>
        <p:nvPicPr>
          <p:cNvPr id="3" name="Picture 2" descr="A logo with a star and a grid&#10;&#10;AI-generated content may be incorrect.">
            <a:extLst>
              <a:ext uri="{FF2B5EF4-FFF2-40B4-BE49-F238E27FC236}">
                <a16:creationId xmlns:a16="http://schemas.microsoft.com/office/drawing/2014/main" id="{73C0F6C5-E7FD-3D27-3948-895838459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3" y="6153978"/>
            <a:ext cx="905817" cy="5496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BA8292-DB33-FFA9-10E5-C3E4F0573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34" y="6157900"/>
            <a:ext cx="2529961" cy="559893"/>
          </a:xfrm>
          <a:prstGeom prst="rect">
            <a:avLst/>
          </a:prstGeom>
        </p:spPr>
      </p:pic>
      <p:pic>
        <p:nvPicPr>
          <p:cNvPr id="5" name="Picture 4" descr="A person in a suit&#10;&#10;AI-generated content may be incorrect.">
            <a:extLst>
              <a:ext uri="{FF2B5EF4-FFF2-40B4-BE49-F238E27FC236}">
                <a16:creationId xmlns:a16="http://schemas.microsoft.com/office/drawing/2014/main" id="{9024C1C7-C0B7-3B3C-169A-790130243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791" y="3785528"/>
            <a:ext cx="1536274" cy="17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2348880"/>
            <a:ext cx="6126956" cy="387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31"/>
              </a:lnSpc>
              <a:buNone/>
            </a:pPr>
            <a:r>
              <a:rPr lang="en-US" sz="2438" u="sng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Community Consent Is the Real Bottleneck</a:t>
            </a:r>
            <a:endParaRPr lang="en-US" sz="2438" u="sng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496119" y="2785989"/>
            <a:ext cx="3711699" cy="310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438"/>
              </a:lnSpc>
              <a:buNone/>
            </a:pPr>
            <a:r>
              <a:rPr lang="en-US" sz="1938" dirty="0">
                <a:solidFill>
                  <a:srgbClr val="1B1B27"/>
                </a:solidFill>
                <a:ea typeface="Raleway" pitchFamily="34" charset="-122"/>
                <a:cs typeface="Raleway" pitchFamily="34" charset="-120"/>
              </a:rPr>
              <a:t>Scaling Fails Without Local Buy-in</a:t>
            </a:r>
            <a:endParaRPr lang="en-US" sz="1938" dirty="0"/>
          </a:p>
        </p:txBody>
      </p:sp>
      <p:sp>
        <p:nvSpPr>
          <p:cNvPr id="4" name="Shape 2"/>
          <p:cNvSpPr/>
          <p:nvPr/>
        </p:nvSpPr>
        <p:spPr>
          <a:xfrm>
            <a:off x="496119" y="3282107"/>
            <a:ext cx="2634556" cy="1226939"/>
          </a:xfrm>
          <a:prstGeom prst="roundRect">
            <a:avLst>
              <a:gd name="adj" fmla="val 5590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5" name="Shape 3"/>
          <p:cNvSpPr/>
          <p:nvPr/>
        </p:nvSpPr>
        <p:spPr>
          <a:xfrm>
            <a:off x="481831" y="3282107"/>
            <a:ext cx="57150" cy="1226939"/>
          </a:xfrm>
          <a:prstGeom prst="roundRect">
            <a:avLst>
              <a:gd name="adj" fmla="val 91163"/>
            </a:avLst>
          </a:prstGeom>
          <a:solidFill>
            <a:srgbClr val="1B1B27"/>
          </a:solidFill>
          <a:ln/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6" name="Text 4"/>
          <p:cNvSpPr/>
          <p:nvPr/>
        </p:nvSpPr>
        <p:spPr>
          <a:xfrm>
            <a:off x="677243" y="3420368"/>
            <a:ext cx="1817489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Communities experience:</a:t>
            </a:r>
            <a:endParaRPr lang="en-US" sz="1219" dirty="0"/>
          </a:p>
        </p:txBody>
      </p:sp>
      <p:sp>
        <p:nvSpPr>
          <p:cNvPr id="7" name="Text 5"/>
          <p:cNvSpPr/>
          <p:nvPr/>
        </p:nvSpPr>
        <p:spPr>
          <a:xfrm>
            <a:off x="677243" y="3688630"/>
            <a:ext cx="2315171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Water stress</a:t>
            </a:r>
            <a:endParaRPr lang="en-US" sz="969" dirty="0"/>
          </a:p>
        </p:txBody>
      </p:sp>
      <p:sp>
        <p:nvSpPr>
          <p:cNvPr id="8" name="Text 6"/>
          <p:cNvSpPr/>
          <p:nvPr/>
        </p:nvSpPr>
        <p:spPr>
          <a:xfrm>
            <a:off x="677243" y="3930476"/>
            <a:ext cx="2315171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Environmental exposure</a:t>
            </a:r>
            <a:endParaRPr lang="en-US" sz="969" dirty="0"/>
          </a:p>
        </p:txBody>
      </p:sp>
      <p:sp>
        <p:nvSpPr>
          <p:cNvPr id="9" name="Shape 7"/>
          <p:cNvSpPr/>
          <p:nvPr/>
        </p:nvSpPr>
        <p:spPr>
          <a:xfrm>
            <a:off x="3254648" y="3282107"/>
            <a:ext cx="2634630" cy="1226939"/>
          </a:xfrm>
          <a:prstGeom prst="roundRect">
            <a:avLst>
              <a:gd name="adj" fmla="val 5590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10" name="Shape 8"/>
          <p:cNvSpPr/>
          <p:nvPr/>
        </p:nvSpPr>
        <p:spPr>
          <a:xfrm>
            <a:off x="3240361" y="3282107"/>
            <a:ext cx="57150" cy="1226939"/>
          </a:xfrm>
          <a:prstGeom prst="roundRect">
            <a:avLst>
              <a:gd name="adj" fmla="val 91163"/>
            </a:avLst>
          </a:prstGeom>
          <a:solidFill>
            <a:srgbClr val="1B1B27"/>
          </a:solidFill>
          <a:ln/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11" name="Text 9"/>
          <p:cNvSpPr/>
          <p:nvPr/>
        </p:nvSpPr>
        <p:spPr>
          <a:xfrm>
            <a:off x="3435772" y="3420368"/>
            <a:ext cx="2315245" cy="3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Global AI benefits mean little locally</a:t>
            </a:r>
            <a:endParaRPr lang="en-US" sz="1219" dirty="0"/>
          </a:p>
        </p:txBody>
      </p:sp>
      <p:sp>
        <p:nvSpPr>
          <p:cNvPr id="12" name="Shape 10"/>
          <p:cNvSpPr/>
          <p:nvPr/>
        </p:nvSpPr>
        <p:spPr>
          <a:xfrm>
            <a:off x="6013252" y="3282107"/>
            <a:ext cx="2634556" cy="1226939"/>
          </a:xfrm>
          <a:prstGeom prst="roundRect">
            <a:avLst>
              <a:gd name="adj" fmla="val 5590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13" name="Shape 11"/>
          <p:cNvSpPr/>
          <p:nvPr/>
        </p:nvSpPr>
        <p:spPr>
          <a:xfrm>
            <a:off x="5998964" y="3282107"/>
            <a:ext cx="57150" cy="1226939"/>
          </a:xfrm>
          <a:prstGeom prst="roundRect">
            <a:avLst>
              <a:gd name="adj" fmla="val 91163"/>
            </a:avLst>
          </a:prstGeom>
          <a:solidFill>
            <a:srgbClr val="1B1B27"/>
          </a:solidFill>
          <a:ln/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14" name="Text 12"/>
          <p:cNvSpPr/>
          <p:nvPr/>
        </p:nvSpPr>
        <p:spPr>
          <a:xfrm>
            <a:off x="6194376" y="3420368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Data districts create:</a:t>
            </a:r>
            <a:endParaRPr lang="en-US" sz="1219" dirty="0"/>
          </a:p>
        </p:txBody>
      </p:sp>
      <p:sp>
        <p:nvSpPr>
          <p:cNvPr id="15" name="Text 13"/>
          <p:cNvSpPr/>
          <p:nvPr/>
        </p:nvSpPr>
        <p:spPr>
          <a:xfrm>
            <a:off x="6194376" y="3688630"/>
            <a:ext cx="2315171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Transparency</a:t>
            </a:r>
            <a:endParaRPr lang="en-US" sz="969" dirty="0"/>
          </a:p>
        </p:txBody>
      </p:sp>
      <p:sp>
        <p:nvSpPr>
          <p:cNvPr id="16" name="Text 14"/>
          <p:cNvSpPr/>
          <p:nvPr/>
        </p:nvSpPr>
        <p:spPr>
          <a:xfrm>
            <a:off x="6194376" y="3930476"/>
            <a:ext cx="2315171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Negotiation</a:t>
            </a:r>
            <a:endParaRPr lang="en-US" sz="969" dirty="0"/>
          </a:p>
        </p:txBody>
      </p:sp>
      <p:sp>
        <p:nvSpPr>
          <p:cNvPr id="17" name="Text 15"/>
          <p:cNvSpPr/>
          <p:nvPr/>
        </p:nvSpPr>
        <p:spPr>
          <a:xfrm>
            <a:off x="6194376" y="4172322"/>
            <a:ext cx="2315171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Social license to operate</a:t>
            </a:r>
            <a:endParaRPr lang="en-US" sz="969" dirty="0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4" y="993652"/>
            <a:ext cx="653579" cy="409352"/>
          </a:xfrm>
          <a:prstGeom prst="rect">
            <a:avLst/>
          </a:prstGeom>
        </p:spPr>
      </p:pic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931" y="1022672"/>
            <a:ext cx="1068139" cy="351309"/>
          </a:xfrm>
          <a:prstGeom prst="rect">
            <a:avLst/>
          </a:prstGeom>
        </p:spPr>
      </p:pic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126" y="1062930"/>
            <a:ext cx="1412900" cy="270868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3014663" y="5590133"/>
            <a:ext cx="3114601" cy="138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94"/>
              </a:lnSpc>
              <a:buNone/>
            </a:pPr>
            <a:r>
              <a:rPr lang="en-US" sz="65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Braham Singh | Infrakey DC Parks | AI Infrastructure &amp; Governance  |  PTC’26</a:t>
            </a:r>
            <a:endParaRPr lang="en-US" sz="6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921892"/>
            <a:ext cx="4897189" cy="387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31"/>
              </a:lnSpc>
              <a:buNone/>
            </a:pPr>
            <a:r>
              <a:rPr lang="en-US" sz="2438" u="sng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A New Definition of AI Governance</a:t>
            </a:r>
            <a:endParaRPr lang="en-US" sz="2438" u="sng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496119" y="2359000"/>
            <a:ext cx="3881066" cy="310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438"/>
              </a:lnSpc>
              <a:buNone/>
            </a:pPr>
            <a:r>
              <a:rPr lang="en-US" sz="1938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Not Ethics Alone. Not Code Alone.</a:t>
            </a:r>
            <a:endParaRPr lang="en-US" sz="1938" dirty="0"/>
          </a:p>
        </p:txBody>
      </p:sp>
      <p:sp>
        <p:nvSpPr>
          <p:cNvPr id="4" name="Text 2"/>
          <p:cNvSpPr/>
          <p:nvPr/>
        </p:nvSpPr>
        <p:spPr>
          <a:xfrm>
            <a:off x="496119" y="2855119"/>
            <a:ext cx="8151763" cy="248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938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governance </a:t>
            </a:r>
            <a:r>
              <a:rPr lang="en-US" sz="1219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must consider:</a:t>
            </a:r>
            <a:endParaRPr lang="en-US" sz="1219" dirty="0"/>
          </a:p>
        </p:txBody>
      </p:sp>
      <p:sp>
        <p:nvSpPr>
          <p:cNvPr id="5" name="Shape 3"/>
          <p:cNvSpPr/>
          <p:nvPr/>
        </p:nvSpPr>
        <p:spPr>
          <a:xfrm>
            <a:off x="496119" y="3242742"/>
            <a:ext cx="4013894" cy="451321"/>
          </a:xfrm>
          <a:prstGeom prst="roundRect">
            <a:avLst>
              <a:gd name="adj" fmla="val 1154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6" name="Text 4"/>
          <p:cNvSpPr/>
          <p:nvPr/>
        </p:nvSpPr>
        <p:spPr>
          <a:xfrm>
            <a:off x="624855" y="3371478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Physical constraints</a:t>
            </a:r>
            <a:endParaRPr lang="en-US" sz="1219" dirty="0"/>
          </a:p>
        </p:txBody>
      </p:sp>
      <p:sp>
        <p:nvSpPr>
          <p:cNvPr id="7" name="Shape 5"/>
          <p:cNvSpPr/>
          <p:nvPr/>
        </p:nvSpPr>
        <p:spPr>
          <a:xfrm>
            <a:off x="4633987" y="3242742"/>
            <a:ext cx="4013894" cy="451321"/>
          </a:xfrm>
          <a:prstGeom prst="roundRect">
            <a:avLst>
              <a:gd name="adj" fmla="val 1154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8" name="Text 6"/>
          <p:cNvSpPr/>
          <p:nvPr/>
        </p:nvSpPr>
        <p:spPr>
          <a:xfrm>
            <a:off x="4762723" y="3371478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Infrastructure design</a:t>
            </a:r>
            <a:endParaRPr lang="en-US" sz="1219" dirty="0"/>
          </a:p>
        </p:txBody>
      </p:sp>
      <p:sp>
        <p:nvSpPr>
          <p:cNvPr id="9" name="Shape 7"/>
          <p:cNvSpPr/>
          <p:nvPr/>
        </p:nvSpPr>
        <p:spPr>
          <a:xfrm>
            <a:off x="496119" y="3818037"/>
            <a:ext cx="4013894" cy="451321"/>
          </a:xfrm>
          <a:prstGeom prst="roundRect">
            <a:avLst>
              <a:gd name="adj" fmla="val 1154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10" name="Text 8"/>
          <p:cNvSpPr/>
          <p:nvPr/>
        </p:nvSpPr>
        <p:spPr>
          <a:xfrm>
            <a:off x="624855" y="3946773"/>
            <a:ext cx="175795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Community participation</a:t>
            </a:r>
            <a:endParaRPr lang="en-US" sz="1219" dirty="0"/>
          </a:p>
        </p:txBody>
      </p:sp>
      <p:sp>
        <p:nvSpPr>
          <p:cNvPr id="11" name="Shape 9"/>
          <p:cNvSpPr/>
          <p:nvPr/>
        </p:nvSpPr>
        <p:spPr>
          <a:xfrm>
            <a:off x="4633987" y="3818037"/>
            <a:ext cx="4013894" cy="451321"/>
          </a:xfrm>
          <a:prstGeom prst="roundRect">
            <a:avLst>
              <a:gd name="adj" fmla="val 1154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12" name="Text 10"/>
          <p:cNvSpPr/>
          <p:nvPr/>
        </p:nvSpPr>
        <p:spPr>
          <a:xfrm>
            <a:off x="4762723" y="3946773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Utility coordination</a:t>
            </a:r>
            <a:endParaRPr lang="en-US" sz="1219" dirty="0"/>
          </a:p>
        </p:txBody>
      </p:sp>
      <p:sp>
        <p:nvSpPr>
          <p:cNvPr id="13" name="Text 11"/>
          <p:cNvSpPr/>
          <p:nvPr/>
        </p:nvSpPr>
        <p:spPr>
          <a:xfrm>
            <a:off x="682154" y="4548411"/>
            <a:ext cx="7965728" cy="248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938"/>
              </a:lnSpc>
              <a:buNone/>
            </a:pPr>
            <a:r>
              <a:rPr lang="en-US" sz="1219" b="1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"AI is governed where it is powered."</a:t>
            </a:r>
            <a:endParaRPr lang="en-US" sz="1219" dirty="0"/>
          </a:p>
        </p:txBody>
      </p:sp>
      <p:sp>
        <p:nvSpPr>
          <p:cNvPr id="14" name="Shape 12"/>
          <p:cNvSpPr/>
          <p:nvPr/>
        </p:nvSpPr>
        <p:spPr>
          <a:xfrm>
            <a:off x="496119" y="4408885"/>
            <a:ext cx="14288" cy="527149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4" y="993652"/>
            <a:ext cx="653579" cy="409352"/>
          </a:xfrm>
          <a:prstGeom prst="rect">
            <a:avLst/>
          </a:prstGeom>
        </p:spPr>
      </p:pic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931" y="1022672"/>
            <a:ext cx="1068139" cy="351309"/>
          </a:xfrm>
          <a:prstGeom prst="rect">
            <a:avLst/>
          </a:prstGeom>
        </p:spPr>
      </p:pic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126" y="1062930"/>
            <a:ext cx="1412900" cy="270868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014663" y="5590133"/>
            <a:ext cx="3114601" cy="138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94"/>
              </a:lnSpc>
              <a:buNone/>
            </a:pPr>
            <a:r>
              <a:rPr lang="en-US" sz="65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Braham Singh | Infrakey DC Parks | AI Infrastructure &amp; Governance  |  PTC’26</a:t>
            </a:r>
            <a:endParaRPr lang="en-US" sz="6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2155329"/>
            <a:ext cx="8151763" cy="15504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94"/>
              </a:lnSpc>
              <a:buNone/>
            </a:pPr>
            <a:r>
              <a:rPr lang="en-US" sz="4600" u="sng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Every Click Has a Physical Address</a:t>
            </a:r>
            <a:endParaRPr lang="en-US" sz="4600" u="sng" dirty="0"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496119" y="4015810"/>
            <a:ext cx="8151763" cy="20241"/>
          </a:xfrm>
          <a:prstGeom prst="rect">
            <a:avLst/>
          </a:prstGeom>
          <a:solidFill>
            <a:srgbClr val="3C3939">
              <a:alpha val="50000"/>
            </a:srgbClr>
          </a:solidFill>
          <a:ln/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4" name="Text 2"/>
          <p:cNvSpPr/>
          <p:nvPr/>
        </p:nvSpPr>
        <p:spPr>
          <a:xfrm>
            <a:off x="682154" y="4315048"/>
            <a:ext cx="7965728" cy="248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938"/>
              </a:lnSpc>
              <a:buNone/>
            </a:pPr>
            <a:r>
              <a:rPr lang="en-US" sz="1219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"Governance doesn't begin in Brussels or Washington. It begins where the power lines land."</a:t>
            </a:r>
            <a:endParaRPr lang="en-US" sz="1219" dirty="0"/>
          </a:p>
        </p:txBody>
      </p:sp>
      <p:sp>
        <p:nvSpPr>
          <p:cNvPr id="5" name="Shape 3"/>
          <p:cNvSpPr/>
          <p:nvPr/>
        </p:nvSpPr>
        <p:spPr>
          <a:xfrm>
            <a:off x="496119" y="4175522"/>
            <a:ext cx="14288" cy="527149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4" y="993652"/>
            <a:ext cx="653579" cy="409352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931" y="1022672"/>
            <a:ext cx="1068139" cy="351309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126" y="1062930"/>
            <a:ext cx="1412900" cy="27086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014663" y="5590133"/>
            <a:ext cx="3114601" cy="138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94"/>
              </a:lnSpc>
              <a:buNone/>
            </a:pPr>
            <a:r>
              <a:rPr lang="en-US" sz="65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Braham Singh | Infrakey DC Parks | AI Infrastructure &amp; Governance  |  PTC’26</a:t>
            </a:r>
            <a:endParaRPr lang="en-US" sz="6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924422"/>
            <a:ext cx="3101132" cy="387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31"/>
              </a:lnSpc>
              <a:buNone/>
            </a:pPr>
            <a:r>
              <a:rPr lang="en-US" sz="2438" u="sng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The Governance Gap</a:t>
            </a:r>
            <a:endParaRPr lang="en-US" sz="2438" u="sng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496119" y="2361530"/>
            <a:ext cx="5635303" cy="310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438"/>
              </a:lnSpc>
              <a:buNone/>
            </a:pPr>
            <a:r>
              <a:rPr lang="en-US" sz="1938" dirty="0">
                <a:solidFill>
                  <a:srgbClr val="1B1B27"/>
                </a:solidFill>
                <a:ea typeface="Raleway" pitchFamily="34" charset="-122"/>
                <a:cs typeface="Raleway" pitchFamily="34" charset="-120"/>
              </a:rPr>
              <a:t>What We Talk About vs. What Actually Governs AI</a:t>
            </a:r>
            <a:endParaRPr lang="en-US" sz="1938" dirty="0"/>
          </a:p>
        </p:txBody>
      </p:sp>
      <p:sp>
        <p:nvSpPr>
          <p:cNvPr id="4" name="Text 2"/>
          <p:cNvSpPr/>
          <p:nvPr/>
        </p:nvSpPr>
        <p:spPr>
          <a:xfrm>
            <a:off x="496119" y="2981622"/>
            <a:ext cx="188334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AI governance focuses on:</a:t>
            </a:r>
            <a:endParaRPr lang="en-US" sz="1219" dirty="0"/>
          </a:p>
        </p:txBody>
      </p:sp>
      <p:sp>
        <p:nvSpPr>
          <p:cNvPr id="5" name="Text 3"/>
          <p:cNvSpPr/>
          <p:nvPr/>
        </p:nvSpPr>
        <p:spPr>
          <a:xfrm>
            <a:off x="496119" y="3299445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Models</a:t>
            </a:r>
            <a:endParaRPr lang="en-US" sz="969" dirty="0"/>
          </a:p>
        </p:txBody>
      </p:sp>
      <p:sp>
        <p:nvSpPr>
          <p:cNvPr id="6" name="Text 4"/>
          <p:cNvSpPr/>
          <p:nvPr/>
        </p:nvSpPr>
        <p:spPr>
          <a:xfrm>
            <a:off x="496119" y="3541290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Ethics</a:t>
            </a:r>
            <a:endParaRPr lang="en-US" sz="969" dirty="0"/>
          </a:p>
        </p:txBody>
      </p:sp>
      <p:sp>
        <p:nvSpPr>
          <p:cNvPr id="7" name="Text 5"/>
          <p:cNvSpPr/>
          <p:nvPr/>
        </p:nvSpPr>
        <p:spPr>
          <a:xfrm>
            <a:off x="496119" y="3783136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Safety</a:t>
            </a:r>
            <a:endParaRPr lang="en-US" sz="969" dirty="0"/>
          </a:p>
        </p:txBody>
      </p:sp>
      <p:sp>
        <p:nvSpPr>
          <p:cNvPr id="8" name="Text 6"/>
          <p:cNvSpPr/>
          <p:nvPr/>
        </p:nvSpPr>
        <p:spPr>
          <a:xfrm>
            <a:off x="496119" y="4024982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Workforce impact</a:t>
            </a:r>
            <a:endParaRPr lang="en-US" sz="969" dirty="0"/>
          </a:p>
        </p:txBody>
      </p:sp>
      <p:sp>
        <p:nvSpPr>
          <p:cNvPr id="9" name="Text 7"/>
          <p:cNvSpPr/>
          <p:nvPr/>
        </p:nvSpPr>
        <p:spPr>
          <a:xfrm>
            <a:off x="4728046" y="2981622"/>
            <a:ext cx="2100933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But typically ignores the physical layer</a:t>
            </a:r>
            <a:endParaRPr lang="en-US" sz="1219" dirty="0"/>
          </a:p>
        </p:txBody>
      </p:sp>
      <p:sp>
        <p:nvSpPr>
          <p:cNvPr id="10" name="Text 8"/>
          <p:cNvSpPr/>
          <p:nvPr/>
        </p:nvSpPr>
        <p:spPr>
          <a:xfrm>
            <a:off x="4728046" y="3299445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Power</a:t>
            </a:r>
            <a:endParaRPr lang="en-US" sz="969" dirty="0"/>
          </a:p>
        </p:txBody>
      </p:sp>
      <p:sp>
        <p:nvSpPr>
          <p:cNvPr id="11" name="Text 9"/>
          <p:cNvSpPr/>
          <p:nvPr/>
        </p:nvSpPr>
        <p:spPr>
          <a:xfrm>
            <a:off x="4728046" y="3541290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Water</a:t>
            </a:r>
            <a:endParaRPr lang="en-US" sz="969" dirty="0"/>
          </a:p>
        </p:txBody>
      </p:sp>
      <p:sp>
        <p:nvSpPr>
          <p:cNvPr id="12" name="Text 10"/>
          <p:cNvSpPr/>
          <p:nvPr/>
        </p:nvSpPr>
        <p:spPr>
          <a:xfrm>
            <a:off x="4728046" y="3783136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Land</a:t>
            </a:r>
            <a:endParaRPr lang="en-US" sz="969" dirty="0"/>
          </a:p>
        </p:txBody>
      </p:sp>
      <p:sp>
        <p:nvSpPr>
          <p:cNvPr id="13" name="Text 11"/>
          <p:cNvSpPr/>
          <p:nvPr/>
        </p:nvSpPr>
        <p:spPr>
          <a:xfrm>
            <a:off x="4728046" y="4024982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Community consent</a:t>
            </a:r>
            <a:endParaRPr lang="en-US" sz="969" dirty="0"/>
          </a:p>
        </p:txBody>
      </p:sp>
      <p:sp>
        <p:nvSpPr>
          <p:cNvPr id="14" name="Text 12"/>
          <p:cNvSpPr/>
          <p:nvPr/>
        </p:nvSpPr>
        <p:spPr>
          <a:xfrm>
            <a:off x="682154" y="4545881"/>
            <a:ext cx="7965728" cy="248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938"/>
              </a:lnSpc>
              <a:buNone/>
            </a:pPr>
            <a:r>
              <a:rPr lang="en-US" sz="1219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"The most powerful AI regulators today don't write policy papers. They issue interconnection approvals."</a:t>
            </a:r>
            <a:endParaRPr lang="en-US" sz="1219" dirty="0"/>
          </a:p>
        </p:txBody>
      </p:sp>
      <p:sp>
        <p:nvSpPr>
          <p:cNvPr id="15" name="Shape 13"/>
          <p:cNvSpPr/>
          <p:nvPr/>
        </p:nvSpPr>
        <p:spPr>
          <a:xfrm>
            <a:off x="496119" y="4406355"/>
            <a:ext cx="14288" cy="527149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4" y="993652"/>
            <a:ext cx="653579" cy="409352"/>
          </a:xfrm>
          <a:prstGeom prst="rect">
            <a:avLst/>
          </a:prstGeom>
        </p:spPr>
      </p:pic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931" y="1022672"/>
            <a:ext cx="1068139" cy="351309"/>
          </a:xfrm>
          <a:prstGeom prst="rect">
            <a:avLst/>
          </a:prstGeom>
        </p:spPr>
      </p:pic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126" y="1062930"/>
            <a:ext cx="1412900" cy="270868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3014663" y="5590133"/>
            <a:ext cx="3114601" cy="138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94"/>
              </a:lnSpc>
              <a:buNone/>
            </a:pPr>
            <a:r>
              <a:rPr lang="en-US" sz="65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Braham Singh | Infrakey DC Parks | AI Infrastructure &amp; Governance  |  PTC’26</a:t>
            </a:r>
            <a:endParaRPr lang="en-US" sz="656" dirty="0"/>
          </a:p>
        </p:txBody>
      </p:sp>
    </p:spTree>
    <p:extLst>
      <p:ext uri="{BB962C8B-B14F-4D97-AF65-F5344CB8AC3E}">
        <p14:creationId xmlns:p14="http://schemas.microsoft.com/office/powerpoint/2010/main" val="307059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2184871"/>
            <a:ext cx="3101132" cy="387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31"/>
              </a:lnSpc>
              <a:buNone/>
            </a:pPr>
            <a:r>
              <a:rPr lang="en-US" sz="2438" u="sng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The AI Paradox</a:t>
            </a:r>
            <a:endParaRPr lang="en-US" sz="2438" u="sng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496119" y="2621980"/>
            <a:ext cx="2920752" cy="310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438"/>
              </a:lnSpc>
              <a:buNone/>
            </a:pPr>
            <a:r>
              <a:rPr lang="en-US" sz="1938" dirty="0">
                <a:solidFill>
                  <a:srgbClr val="1B1B27"/>
                </a:solidFill>
                <a:ea typeface="Raleway" pitchFamily="34" charset="-122"/>
                <a:cs typeface="Raleway" pitchFamily="34" charset="-120"/>
              </a:rPr>
              <a:t>Virtual Use. Physical Cost</a:t>
            </a:r>
            <a:endParaRPr lang="en-US" sz="1938" dirty="0"/>
          </a:p>
        </p:txBody>
      </p:sp>
      <p:sp>
        <p:nvSpPr>
          <p:cNvPr id="4" name="Text 2"/>
          <p:cNvSpPr/>
          <p:nvPr/>
        </p:nvSpPr>
        <p:spPr>
          <a:xfrm>
            <a:off x="496119" y="3242072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AI feels weightless:</a:t>
            </a:r>
            <a:endParaRPr lang="en-US" sz="1219" dirty="0"/>
          </a:p>
        </p:txBody>
      </p:sp>
      <p:sp>
        <p:nvSpPr>
          <p:cNvPr id="5" name="Text 3"/>
          <p:cNvSpPr/>
          <p:nvPr/>
        </p:nvSpPr>
        <p:spPr>
          <a:xfrm>
            <a:off x="496119" y="3559894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click</a:t>
            </a:r>
            <a:endParaRPr lang="en-US" sz="969" dirty="0"/>
          </a:p>
        </p:txBody>
      </p:sp>
      <p:sp>
        <p:nvSpPr>
          <p:cNvPr id="6" name="Text 4"/>
          <p:cNvSpPr/>
          <p:nvPr/>
        </p:nvSpPr>
        <p:spPr>
          <a:xfrm>
            <a:off x="496119" y="3801740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query</a:t>
            </a:r>
            <a:endParaRPr lang="en-US" sz="969" dirty="0"/>
          </a:p>
        </p:txBody>
      </p:sp>
      <p:sp>
        <p:nvSpPr>
          <p:cNvPr id="7" name="Text 5"/>
          <p:cNvSpPr/>
          <p:nvPr/>
        </p:nvSpPr>
        <p:spPr>
          <a:xfrm>
            <a:off x="496119" y="4043585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 inference</a:t>
            </a:r>
            <a:endParaRPr lang="en-US" sz="969" dirty="0"/>
          </a:p>
        </p:txBody>
      </p:sp>
      <p:sp>
        <p:nvSpPr>
          <p:cNvPr id="8" name="Text 6"/>
          <p:cNvSpPr/>
          <p:nvPr/>
        </p:nvSpPr>
        <p:spPr>
          <a:xfrm>
            <a:off x="4728046" y="3242072"/>
            <a:ext cx="228786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But every interaction consumes:</a:t>
            </a:r>
            <a:endParaRPr lang="en-US" sz="1219" dirty="0"/>
          </a:p>
        </p:txBody>
      </p:sp>
      <p:sp>
        <p:nvSpPr>
          <p:cNvPr id="9" name="Text 7"/>
          <p:cNvSpPr/>
          <p:nvPr/>
        </p:nvSpPr>
        <p:spPr>
          <a:xfrm>
            <a:off x="4728046" y="3559894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Electricity</a:t>
            </a:r>
            <a:endParaRPr lang="en-US" sz="969" dirty="0"/>
          </a:p>
        </p:txBody>
      </p:sp>
      <p:sp>
        <p:nvSpPr>
          <p:cNvPr id="10" name="Text 8"/>
          <p:cNvSpPr/>
          <p:nvPr/>
        </p:nvSpPr>
        <p:spPr>
          <a:xfrm>
            <a:off x="4728046" y="3801740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Cooling</a:t>
            </a:r>
            <a:endParaRPr lang="en-US" sz="969" dirty="0"/>
          </a:p>
        </p:txBody>
      </p:sp>
      <p:sp>
        <p:nvSpPr>
          <p:cNvPr id="11" name="Text 9"/>
          <p:cNvSpPr/>
          <p:nvPr/>
        </p:nvSpPr>
        <p:spPr>
          <a:xfrm>
            <a:off x="4728046" y="4043585"/>
            <a:ext cx="3924598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Water</a:t>
            </a:r>
            <a:endParaRPr lang="en-US" sz="969" dirty="0"/>
          </a:p>
        </p:txBody>
      </p:sp>
      <p:sp>
        <p:nvSpPr>
          <p:cNvPr id="12" name="Text 10"/>
          <p:cNvSpPr/>
          <p:nvPr/>
        </p:nvSpPr>
        <p:spPr>
          <a:xfrm>
            <a:off x="496119" y="4424958"/>
            <a:ext cx="8151763" cy="248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938"/>
              </a:lnSpc>
              <a:buNone/>
            </a:pPr>
            <a:r>
              <a:rPr lang="en-US" sz="1219" b="1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Global benefits, local consequences</a:t>
            </a:r>
            <a:endParaRPr lang="en-US" sz="1219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4" y="993652"/>
            <a:ext cx="653579" cy="409352"/>
          </a:xfrm>
          <a:prstGeom prst="rect">
            <a:avLst/>
          </a:prstGeom>
        </p:spPr>
      </p:pic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931" y="1022672"/>
            <a:ext cx="1068139" cy="351309"/>
          </a:xfrm>
          <a:prstGeom prst="rect">
            <a:avLst/>
          </a:prstGeom>
        </p:spPr>
      </p:pic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126" y="1062930"/>
            <a:ext cx="1412900" cy="27086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3014663" y="5590133"/>
            <a:ext cx="3114601" cy="138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94"/>
              </a:lnSpc>
              <a:buNone/>
            </a:pPr>
            <a:r>
              <a:rPr lang="en-US" sz="65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Braham Singh | Infrakey DC Parks | AI Infrastructure &amp; Governance  |  PTC’26</a:t>
            </a:r>
            <a:endParaRPr lang="en-US" sz="656" dirty="0"/>
          </a:p>
        </p:txBody>
      </p:sp>
    </p:spTree>
    <p:extLst>
      <p:ext uri="{BB962C8B-B14F-4D97-AF65-F5344CB8AC3E}">
        <p14:creationId xmlns:p14="http://schemas.microsoft.com/office/powerpoint/2010/main" val="21699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759967"/>
            <a:ext cx="5290393" cy="387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31"/>
              </a:lnSpc>
              <a:buNone/>
            </a:pPr>
            <a:r>
              <a:rPr lang="en-US" sz="2438" u="sng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Where AI Governance Becomes Real</a:t>
            </a:r>
            <a:endParaRPr lang="en-US" sz="2438" u="sng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496119" y="2197075"/>
            <a:ext cx="5149676" cy="310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438"/>
              </a:lnSpc>
              <a:buNone/>
            </a:pPr>
            <a:r>
              <a:rPr lang="en-US" sz="1938" dirty="0">
                <a:solidFill>
                  <a:srgbClr val="1B1B27"/>
                </a:solidFill>
                <a:ea typeface="Raleway" pitchFamily="34" charset="-122"/>
                <a:cs typeface="Raleway" pitchFamily="34" charset="-120"/>
              </a:rPr>
              <a:t>Central Texas as a Living Governance System</a:t>
            </a:r>
            <a:endParaRPr lang="en-US" sz="1938" dirty="0"/>
          </a:p>
        </p:txBody>
      </p:sp>
      <p:sp>
        <p:nvSpPr>
          <p:cNvPr id="4" name="Shape 2"/>
          <p:cNvSpPr/>
          <p:nvPr/>
        </p:nvSpPr>
        <p:spPr>
          <a:xfrm>
            <a:off x="496119" y="2693194"/>
            <a:ext cx="2634556" cy="451321"/>
          </a:xfrm>
          <a:prstGeom prst="roundRect">
            <a:avLst>
              <a:gd name="adj" fmla="val 1154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5" name="Text 3"/>
          <p:cNvSpPr/>
          <p:nvPr/>
        </p:nvSpPr>
        <p:spPr>
          <a:xfrm>
            <a:off x="624855" y="2821930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ERCOT</a:t>
            </a:r>
            <a:endParaRPr lang="en-US" sz="1219" dirty="0"/>
          </a:p>
        </p:txBody>
      </p:sp>
      <p:sp>
        <p:nvSpPr>
          <p:cNvPr id="6" name="Shape 4"/>
          <p:cNvSpPr/>
          <p:nvPr/>
        </p:nvSpPr>
        <p:spPr>
          <a:xfrm>
            <a:off x="3254648" y="2693194"/>
            <a:ext cx="2634630" cy="451321"/>
          </a:xfrm>
          <a:prstGeom prst="roundRect">
            <a:avLst>
              <a:gd name="adj" fmla="val 1154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7" name="Text 5"/>
          <p:cNvSpPr/>
          <p:nvPr/>
        </p:nvSpPr>
        <p:spPr>
          <a:xfrm>
            <a:off x="3383385" y="2821930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Utilities</a:t>
            </a:r>
            <a:endParaRPr lang="en-US" sz="1219" dirty="0"/>
          </a:p>
        </p:txBody>
      </p:sp>
      <p:sp>
        <p:nvSpPr>
          <p:cNvPr id="8" name="Shape 6"/>
          <p:cNvSpPr/>
          <p:nvPr/>
        </p:nvSpPr>
        <p:spPr>
          <a:xfrm>
            <a:off x="6013252" y="2693194"/>
            <a:ext cx="2634556" cy="451321"/>
          </a:xfrm>
          <a:prstGeom prst="roundRect">
            <a:avLst>
              <a:gd name="adj" fmla="val 1154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9" name="Text 7"/>
          <p:cNvSpPr/>
          <p:nvPr/>
        </p:nvSpPr>
        <p:spPr>
          <a:xfrm>
            <a:off x="6141988" y="2821930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Cities &amp; counties</a:t>
            </a:r>
            <a:endParaRPr lang="en-US" sz="1219" dirty="0"/>
          </a:p>
        </p:txBody>
      </p:sp>
      <p:sp>
        <p:nvSpPr>
          <p:cNvPr id="10" name="Text 8"/>
          <p:cNvSpPr/>
          <p:nvPr/>
        </p:nvSpPr>
        <p:spPr>
          <a:xfrm>
            <a:off x="496119" y="3330550"/>
            <a:ext cx="2121248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813"/>
              </a:lnSpc>
              <a:buNone/>
            </a:pPr>
            <a:r>
              <a:rPr lang="en-US" sz="1438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They collectively decide:</a:t>
            </a:r>
            <a:endParaRPr lang="en-US" sz="1438" dirty="0"/>
          </a:p>
        </p:txBody>
      </p:sp>
      <p:sp>
        <p:nvSpPr>
          <p:cNvPr id="11" name="Text 9"/>
          <p:cNvSpPr/>
          <p:nvPr/>
        </p:nvSpPr>
        <p:spPr>
          <a:xfrm>
            <a:off x="496119" y="3749129"/>
            <a:ext cx="8151763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Who gets power</a:t>
            </a:r>
            <a:endParaRPr lang="en-US" sz="969" dirty="0"/>
          </a:p>
        </p:txBody>
      </p:sp>
      <p:sp>
        <p:nvSpPr>
          <p:cNvPr id="12" name="Text 10"/>
          <p:cNvSpPr/>
          <p:nvPr/>
        </p:nvSpPr>
        <p:spPr>
          <a:xfrm>
            <a:off x="496119" y="3990975"/>
            <a:ext cx="8151763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How fast AI scales</a:t>
            </a:r>
            <a:endParaRPr lang="en-US" sz="969" dirty="0"/>
          </a:p>
        </p:txBody>
      </p:sp>
      <p:sp>
        <p:nvSpPr>
          <p:cNvPr id="13" name="Text 11"/>
          <p:cNvSpPr/>
          <p:nvPr/>
        </p:nvSpPr>
        <p:spPr>
          <a:xfrm>
            <a:off x="496119" y="4232820"/>
            <a:ext cx="8151763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 what social cost</a:t>
            </a:r>
            <a:endParaRPr lang="en-US" sz="969" dirty="0"/>
          </a:p>
        </p:txBody>
      </p:sp>
      <p:sp>
        <p:nvSpPr>
          <p:cNvPr id="14" name="Text 12"/>
          <p:cNvSpPr/>
          <p:nvPr/>
        </p:nvSpPr>
        <p:spPr>
          <a:xfrm>
            <a:off x="682154" y="4710336"/>
            <a:ext cx="7965728" cy="248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938"/>
              </a:lnSpc>
              <a:buNone/>
            </a:pPr>
            <a:r>
              <a:rPr lang="en-US" sz="1219" b="1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"Interconnection queues are AI policy."</a:t>
            </a:r>
            <a:endParaRPr lang="en-US" sz="1219" dirty="0"/>
          </a:p>
        </p:txBody>
      </p:sp>
      <p:sp>
        <p:nvSpPr>
          <p:cNvPr id="15" name="Shape 13"/>
          <p:cNvSpPr/>
          <p:nvPr/>
        </p:nvSpPr>
        <p:spPr>
          <a:xfrm>
            <a:off x="496119" y="4570810"/>
            <a:ext cx="14288" cy="527149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4" y="993652"/>
            <a:ext cx="653579" cy="409352"/>
          </a:xfrm>
          <a:prstGeom prst="rect">
            <a:avLst/>
          </a:prstGeom>
        </p:spPr>
      </p:pic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931" y="1022672"/>
            <a:ext cx="1068139" cy="351309"/>
          </a:xfrm>
          <a:prstGeom prst="rect">
            <a:avLst/>
          </a:prstGeom>
        </p:spPr>
      </p:pic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126" y="1062930"/>
            <a:ext cx="1412900" cy="270868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3014663" y="5590133"/>
            <a:ext cx="3114601" cy="138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94"/>
              </a:lnSpc>
              <a:buNone/>
            </a:pPr>
            <a:r>
              <a:rPr lang="en-US" sz="65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Braham Singh | Infrakey DC Parks | AI Infrastructure &amp; Governance  |  PTC’26</a:t>
            </a:r>
            <a:endParaRPr lang="en-US" sz="656" dirty="0"/>
          </a:p>
        </p:txBody>
      </p:sp>
      <p:pic>
        <p:nvPicPr>
          <p:cNvPr id="21" name="Picture 20" descr="A map of texas with a white circle&#10;&#10;AI-generated content may be incorrect.">
            <a:extLst>
              <a:ext uri="{FF2B5EF4-FFF2-40B4-BE49-F238E27FC236}">
                <a16:creationId xmlns:a16="http://schemas.microsoft.com/office/drawing/2014/main" id="{A237DE70-1028-D583-88A3-CA4727051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834" y="3144515"/>
            <a:ext cx="3577384" cy="29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6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2155106"/>
            <a:ext cx="4042618" cy="387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31"/>
              </a:lnSpc>
              <a:buNone/>
            </a:pPr>
            <a:r>
              <a:rPr lang="en-US" sz="2438" u="sng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Infrastructure Is Governance</a:t>
            </a:r>
            <a:endParaRPr lang="en-US" sz="2438" u="sng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496119" y="2592214"/>
            <a:ext cx="2742381" cy="310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438"/>
              </a:lnSpc>
              <a:buNone/>
            </a:pPr>
            <a:r>
              <a:rPr lang="en-US" sz="1938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Reliability Is Not Neutral</a:t>
            </a:r>
            <a:endParaRPr lang="en-US" sz="1938" dirty="0"/>
          </a:p>
        </p:txBody>
      </p:sp>
      <p:sp>
        <p:nvSpPr>
          <p:cNvPr id="4" name="Shape 2"/>
          <p:cNvSpPr/>
          <p:nvPr/>
        </p:nvSpPr>
        <p:spPr>
          <a:xfrm>
            <a:off x="496119" y="3088333"/>
            <a:ext cx="4013894" cy="1226939"/>
          </a:xfrm>
          <a:prstGeom prst="roundRect">
            <a:avLst>
              <a:gd name="adj" fmla="val 4246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5" name="Text 3"/>
          <p:cNvSpPr/>
          <p:nvPr/>
        </p:nvSpPr>
        <p:spPr>
          <a:xfrm>
            <a:off x="634380" y="3226594"/>
            <a:ext cx="3737372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63"/>
              </a:lnSpc>
              <a:buNone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Tier III distributed redundancy is brilliant engineering</a:t>
            </a:r>
            <a:endParaRPr lang="en-US" sz="969" dirty="0"/>
          </a:p>
        </p:txBody>
      </p:sp>
      <p:sp>
        <p:nvSpPr>
          <p:cNvPr id="6" name="Shape 4"/>
          <p:cNvSpPr/>
          <p:nvPr/>
        </p:nvSpPr>
        <p:spPr>
          <a:xfrm>
            <a:off x="4633987" y="3088333"/>
            <a:ext cx="4013894" cy="1226939"/>
          </a:xfrm>
          <a:prstGeom prst="roundRect">
            <a:avLst>
              <a:gd name="adj" fmla="val 4246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  <p:txBody>
          <a:bodyPr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/>
          </a:p>
        </p:txBody>
      </p:sp>
      <p:sp>
        <p:nvSpPr>
          <p:cNvPr id="7" name="Text 5"/>
          <p:cNvSpPr/>
          <p:nvPr/>
        </p:nvSpPr>
        <p:spPr>
          <a:xfrm>
            <a:off x="4772249" y="3226594"/>
            <a:ext cx="219476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But it embeds moral decisions:</a:t>
            </a:r>
            <a:endParaRPr lang="en-US" sz="1219" dirty="0"/>
          </a:p>
        </p:txBody>
      </p:sp>
      <p:sp>
        <p:nvSpPr>
          <p:cNvPr id="8" name="Text 6"/>
          <p:cNvSpPr/>
          <p:nvPr/>
        </p:nvSpPr>
        <p:spPr>
          <a:xfrm>
            <a:off x="4772248" y="3494856"/>
            <a:ext cx="3737372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Who pays?</a:t>
            </a:r>
            <a:endParaRPr lang="en-US" sz="969" dirty="0"/>
          </a:p>
        </p:txBody>
      </p:sp>
      <p:sp>
        <p:nvSpPr>
          <p:cNvPr id="9" name="Text 7"/>
          <p:cNvSpPr/>
          <p:nvPr/>
        </p:nvSpPr>
        <p:spPr>
          <a:xfrm>
            <a:off x="4772248" y="3736702"/>
            <a:ext cx="3737372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Who bears environmental risk?</a:t>
            </a:r>
            <a:endParaRPr lang="en-US" sz="969" dirty="0"/>
          </a:p>
        </p:txBody>
      </p:sp>
      <p:sp>
        <p:nvSpPr>
          <p:cNvPr id="10" name="Text 8"/>
          <p:cNvSpPr/>
          <p:nvPr/>
        </p:nvSpPr>
        <p:spPr>
          <a:xfrm>
            <a:off x="4772248" y="3978548"/>
            <a:ext cx="3737372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Who lives next to these brilliantly redundant systems?</a:t>
            </a:r>
            <a:endParaRPr lang="en-US" sz="969" dirty="0"/>
          </a:p>
        </p:txBody>
      </p:sp>
      <p:sp>
        <p:nvSpPr>
          <p:cNvPr id="11" name="Text 9"/>
          <p:cNvSpPr/>
          <p:nvPr/>
        </p:nvSpPr>
        <p:spPr>
          <a:xfrm>
            <a:off x="496119" y="4454798"/>
            <a:ext cx="8151763" cy="248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938"/>
              </a:lnSpc>
              <a:buNone/>
            </a:pPr>
            <a:r>
              <a:rPr lang="en-US" sz="1219" b="1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takeaway:</a:t>
            </a:r>
            <a:r>
              <a:rPr lang="en-US" sz="121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Reliability is a </a:t>
            </a:r>
            <a:r>
              <a:rPr lang="en-US" sz="1219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governance choice</a:t>
            </a:r>
            <a:r>
              <a:rPr lang="en-US" sz="121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not just a technical one.</a:t>
            </a:r>
            <a:endParaRPr lang="en-US" sz="1219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4" y="993652"/>
            <a:ext cx="653579" cy="409352"/>
          </a:xfrm>
          <a:prstGeom prst="rect">
            <a:avLst/>
          </a:prstGeom>
        </p:spPr>
      </p:pic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931" y="1022672"/>
            <a:ext cx="1068139" cy="351309"/>
          </a:xfrm>
          <a:prstGeom prst="rect">
            <a:avLst/>
          </a:prstGeom>
        </p:spPr>
      </p:pic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126" y="1062930"/>
            <a:ext cx="1412900" cy="27086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014663" y="5590133"/>
            <a:ext cx="3114601" cy="138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94"/>
              </a:lnSpc>
              <a:buNone/>
            </a:pPr>
            <a:r>
              <a:rPr lang="en-US" sz="65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Braham Singh | Infrakey DC Parks | AI Infrastructure &amp; Governance  |  PTC’26</a:t>
            </a:r>
            <a:endParaRPr lang="en-US" sz="656" dirty="0"/>
          </a:p>
        </p:txBody>
      </p:sp>
    </p:spTree>
    <p:extLst>
      <p:ext uri="{BB962C8B-B14F-4D97-AF65-F5344CB8AC3E}">
        <p14:creationId xmlns:p14="http://schemas.microsoft.com/office/powerpoint/2010/main" val="161201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857250"/>
            <a:ext cx="3429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525" y="2264569"/>
            <a:ext cx="2647950" cy="232886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96119" y="1729904"/>
            <a:ext cx="3101132" cy="387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31"/>
              </a:lnSpc>
              <a:buNone/>
            </a:pPr>
            <a:r>
              <a:rPr lang="en-US" sz="2438" u="sng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The Hidden Failure</a:t>
            </a:r>
            <a:endParaRPr lang="en-US" sz="2438" u="sng" dirty="0">
              <a:latin typeface="+mj-lt"/>
            </a:endParaRPr>
          </a:p>
        </p:txBody>
      </p:sp>
      <p:sp>
        <p:nvSpPr>
          <p:cNvPr id="5" name="Text 1"/>
          <p:cNvSpPr/>
          <p:nvPr/>
        </p:nvSpPr>
        <p:spPr>
          <a:xfrm>
            <a:off x="496119" y="2167012"/>
            <a:ext cx="4722763" cy="62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438"/>
              </a:lnSpc>
              <a:buNone/>
            </a:pPr>
            <a:r>
              <a:rPr lang="en-US" sz="1938" dirty="0">
                <a:solidFill>
                  <a:srgbClr val="1B1B27"/>
                </a:solidFill>
                <a:ea typeface="Raleway" pitchFamily="34" charset="-122"/>
                <a:cs typeface="Raleway" pitchFamily="34" charset="-120"/>
              </a:rPr>
              <a:t>Why Diesel Gensets are a Governance Problem</a:t>
            </a:r>
            <a:endParaRPr lang="en-US" sz="1938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19" y="2973214"/>
            <a:ext cx="620167" cy="95651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240260" y="3097187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Traditional Tier III:</a:t>
            </a:r>
            <a:endParaRPr lang="en-US" sz="1219" dirty="0"/>
          </a:p>
        </p:txBody>
      </p:sp>
      <p:sp>
        <p:nvSpPr>
          <p:cNvPr id="8" name="Text 3"/>
          <p:cNvSpPr/>
          <p:nvPr/>
        </p:nvSpPr>
        <p:spPr>
          <a:xfrm>
            <a:off x="1240259" y="3365450"/>
            <a:ext cx="3978623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Treats each data center as sovereign</a:t>
            </a:r>
            <a:endParaRPr lang="en-US" sz="969" dirty="0"/>
          </a:p>
        </p:txBody>
      </p:sp>
      <p:sp>
        <p:nvSpPr>
          <p:cNvPr id="9" name="Text 4"/>
          <p:cNvSpPr/>
          <p:nvPr/>
        </p:nvSpPr>
        <p:spPr>
          <a:xfrm>
            <a:off x="1240259" y="3607296"/>
            <a:ext cx="3978623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Replicates diesel sets at every site</a:t>
            </a:r>
            <a:endParaRPr lang="en-US" sz="969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19" y="3929733"/>
            <a:ext cx="620167" cy="11983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240260" y="4053706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Result:</a:t>
            </a:r>
            <a:endParaRPr lang="en-US" sz="1219" dirty="0"/>
          </a:p>
        </p:txBody>
      </p:sp>
      <p:sp>
        <p:nvSpPr>
          <p:cNvPr id="12" name="Text 6"/>
          <p:cNvSpPr/>
          <p:nvPr/>
        </p:nvSpPr>
        <p:spPr>
          <a:xfrm>
            <a:off x="1240259" y="4321969"/>
            <a:ext cx="3978623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Emissions multiplied</a:t>
            </a:r>
            <a:endParaRPr lang="en-US" sz="969" dirty="0"/>
          </a:p>
        </p:txBody>
      </p:sp>
      <p:sp>
        <p:nvSpPr>
          <p:cNvPr id="13" name="Text 7"/>
          <p:cNvSpPr/>
          <p:nvPr/>
        </p:nvSpPr>
        <p:spPr>
          <a:xfrm>
            <a:off x="1240259" y="4563814"/>
            <a:ext cx="3978623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Community impact unmanaged</a:t>
            </a:r>
            <a:endParaRPr lang="en-US" sz="969" dirty="0"/>
          </a:p>
        </p:txBody>
      </p:sp>
      <p:sp>
        <p:nvSpPr>
          <p:cNvPr id="14" name="Text 8"/>
          <p:cNvSpPr/>
          <p:nvPr/>
        </p:nvSpPr>
        <p:spPr>
          <a:xfrm>
            <a:off x="1240259" y="4805660"/>
            <a:ext cx="3978623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system-level accountability</a:t>
            </a:r>
            <a:endParaRPr lang="en-US" sz="969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74" y="993652"/>
            <a:ext cx="653579" cy="409352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8126" y="1062930"/>
            <a:ext cx="1412900" cy="270868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2450381" y="5590133"/>
            <a:ext cx="3140646" cy="138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094"/>
              </a:lnSpc>
              <a:buNone/>
            </a:pPr>
            <a:r>
              <a:rPr lang="en-US" sz="65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Braham Singh | Infrakey DC Parks | AI Infrastructure &amp; Governance  |  PTC’26</a:t>
            </a:r>
            <a:endParaRPr lang="en-US" sz="656" dirty="0"/>
          </a:p>
        </p:txBody>
      </p:sp>
    </p:spTree>
    <p:extLst>
      <p:ext uri="{BB962C8B-B14F-4D97-AF65-F5344CB8AC3E}">
        <p14:creationId xmlns:p14="http://schemas.microsoft.com/office/powerpoint/2010/main" val="372319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784896"/>
            <a:ext cx="3410322" cy="387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31"/>
              </a:lnSpc>
              <a:buNone/>
            </a:pPr>
            <a:r>
              <a:rPr lang="en-US" sz="2438" u="sng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Rethinking Redundancy</a:t>
            </a:r>
            <a:endParaRPr lang="en-US" sz="2438" u="sng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496119" y="2222004"/>
            <a:ext cx="5382816" cy="310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438"/>
              </a:lnSpc>
              <a:buNone/>
            </a:pPr>
            <a:r>
              <a:rPr lang="en-US" sz="1938" dirty="0">
                <a:solidFill>
                  <a:srgbClr val="1B1B27"/>
                </a:solidFill>
                <a:ea typeface="Raleway" pitchFamily="34" charset="-122"/>
                <a:cs typeface="Raleway" pitchFamily="34" charset="-120"/>
              </a:rPr>
              <a:t>Asset-Level to District-Level </a:t>
            </a:r>
            <a:endParaRPr lang="en-US" sz="1938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2718122"/>
            <a:ext cx="4075881" cy="49611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0093" y="3338215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Question:</a:t>
            </a:r>
            <a:endParaRPr lang="en-US" sz="1219" dirty="0"/>
          </a:p>
        </p:txBody>
      </p:sp>
      <p:sp>
        <p:nvSpPr>
          <p:cNvPr id="6" name="Text 3"/>
          <p:cNvSpPr/>
          <p:nvPr/>
        </p:nvSpPr>
        <p:spPr>
          <a:xfrm>
            <a:off x="628559" y="3606477"/>
            <a:ext cx="3827934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63"/>
              </a:lnSpc>
              <a:buNone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Can Tier III reliability be governed on a </a:t>
            </a:r>
            <a:r>
              <a:rPr lang="en-US" sz="969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district scale</a:t>
            </a: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?</a:t>
            </a:r>
            <a:endParaRPr lang="en-US" sz="969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18122"/>
            <a:ext cx="4075881" cy="49611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695974" y="3338215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00"/>
              </a:lnSpc>
              <a:buNone/>
            </a:pPr>
            <a:r>
              <a:rPr lang="en-US" sz="121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Answer:</a:t>
            </a:r>
            <a:endParaRPr lang="en-US" sz="1219" dirty="0"/>
          </a:p>
        </p:txBody>
      </p:sp>
      <p:sp>
        <p:nvSpPr>
          <p:cNvPr id="9" name="Text 5"/>
          <p:cNvSpPr/>
          <p:nvPr/>
        </p:nvSpPr>
        <p:spPr>
          <a:xfrm>
            <a:off x="4695974" y="3606477"/>
            <a:ext cx="3827934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563"/>
              </a:lnSpc>
              <a:buNone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Yes—through district infrastructure:</a:t>
            </a:r>
            <a:endParaRPr lang="en-US" sz="969" dirty="0"/>
          </a:p>
        </p:txBody>
      </p:sp>
      <p:sp>
        <p:nvSpPr>
          <p:cNvPr id="10" name="Text 6"/>
          <p:cNvSpPr/>
          <p:nvPr/>
        </p:nvSpPr>
        <p:spPr>
          <a:xfrm>
            <a:off x="4695974" y="3879354"/>
            <a:ext cx="3827934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District BESS and Distributed Energy Resources</a:t>
            </a:r>
            <a:endParaRPr lang="en-US" sz="969" dirty="0"/>
          </a:p>
        </p:txBody>
      </p:sp>
      <p:sp>
        <p:nvSpPr>
          <p:cNvPr id="12" name="Text 8"/>
          <p:cNvSpPr/>
          <p:nvPr/>
        </p:nvSpPr>
        <p:spPr>
          <a:xfrm>
            <a:off x="4695974" y="4135077"/>
            <a:ext cx="3827934" cy="198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ts val="1563"/>
              </a:lnSpc>
              <a:buSzPct val="100000"/>
              <a:buChar char="•"/>
            </a:pPr>
            <a:r>
              <a:rPr lang="en-US" sz="96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District provided redundancy with SLAs</a:t>
            </a:r>
            <a:endParaRPr lang="en-US" sz="969" dirty="0"/>
          </a:p>
        </p:txBody>
      </p:sp>
      <p:sp>
        <p:nvSpPr>
          <p:cNvPr id="13" name="Text 9"/>
          <p:cNvSpPr/>
          <p:nvPr/>
        </p:nvSpPr>
        <p:spPr>
          <a:xfrm>
            <a:off x="496119" y="4825008"/>
            <a:ext cx="8151763" cy="248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938"/>
              </a:lnSpc>
              <a:buNone/>
            </a:pPr>
            <a:r>
              <a:rPr lang="en-US" sz="1219" b="1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Shift:</a:t>
            </a:r>
            <a:r>
              <a:rPr lang="en-US" sz="121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Asset sovereignty → District responsibility</a:t>
            </a:r>
            <a:endParaRPr lang="en-US" sz="1219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74" y="993652"/>
            <a:ext cx="653579" cy="409352"/>
          </a:xfrm>
          <a:prstGeom prst="rect">
            <a:avLst/>
          </a:prstGeom>
        </p:spPr>
      </p:pic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931" y="1022672"/>
            <a:ext cx="1068139" cy="351309"/>
          </a:xfrm>
          <a:prstGeom prst="rect">
            <a:avLst/>
          </a:prstGeom>
        </p:spPr>
      </p:pic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7126" y="1062930"/>
            <a:ext cx="1412900" cy="270868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3014663" y="5590133"/>
            <a:ext cx="3114601" cy="138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94"/>
              </a:lnSpc>
              <a:buNone/>
            </a:pPr>
            <a:r>
              <a:rPr lang="en-US" sz="65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Braham Singh | Infrakey DC Parks | AI Infrastructure &amp; Governance  |  PTC’26</a:t>
            </a:r>
            <a:endParaRPr lang="en-US" sz="656" dirty="0"/>
          </a:p>
        </p:txBody>
      </p:sp>
    </p:spTree>
    <p:extLst>
      <p:ext uri="{BB962C8B-B14F-4D97-AF65-F5344CB8AC3E}">
        <p14:creationId xmlns:p14="http://schemas.microsoft.com/office/powerpoint/2010/main" val="191342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4B36BF-6AB8-24DA-7504-16372B8E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191" y="2176799"/>
            <a:ext cx="6203618" cy="44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43550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u="sng" dirty="0"/>
              <a:t>The Lacy Lakeview Data District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sz="2400" dirty="0"/>
              <a:t>District redundancy </a:t>
            </a:r>
            <a:r>
              <a:rPr lang="en-US" sz="2400" dirty="0"/>
              <a:t>saves Capex</a:t>
            </a:r>
            <a:r>
              <a:rPr sz="2400" dirty="0"/>
              <a:t> and reduces </a:t>
            </a:r>
            <a:r>
              <a:rPr lang="en-US" sz="2400" dirty="0"/>
              <a:t>emission</a:t>
            </a:r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9DEB9CA1-4618-E60B-6D30-F33E2E009D41}"/>
              </a:ext>
            </a:extLst>
          </p:cNvPr>
          <p:cNvSpPr txBox="1"/>
          <p:nvPr/>
        </p:nvSpPr>
        <p:spPr>
          <a:xfrm>
            <a:off x="212103" y="6398696"/>
            <a:ext cx="24839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Microgrids for Data CentersV3.5DNA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38526-8D04-0E31-06DB-F2FC218B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3769EEE4-5646-C8EE-3808-C00E1A4C1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688" y="86876"/>
            <a:ext cx="1709023" cy="4671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map of texas with cities and roads&#10;&#10;AI-generated content may be incorrect.">
            <a:extLst>
              <a:ext uri="{FF2B5EF4-FFF2-40B4-BE49-F238E27FC236}">
                <a16:creationId xmlns:a16="http://schemas.microsoft.com/office/drawing/2014/main" id="{961A5D99-F128-B317-711A-E7E812E95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94" y="1964143"/>
            <a:ext cx="5696402" cy="4944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Lacy Lakeview as a Governance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89" y="100193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Public–private data district with city and county participation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Power, Water, Land, and Growth governed upfront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Governance by design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E552F8-5D83-E035-D52B-C8BE2E941748}"/>
              </a:ext>
            </a:extLst>
          </p:cNvPr>
          <p:cNvGrpSpPr/>
          <p:nvPr/>
        </p:nvGrpSpPr>
        <p:grpSpPr>
          <a:xfrm>
            <a:off x="5055069" y="3104349"/>
            <a:ext cx="1159342" cy="2206177"/>
            <a:chOff x="8002912" y="1564688"/>
            <a:chExt cx="1546008" cy="31571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3D349C-8F6B-E1C1-1B57-27310FA99CAB}"/>
                </a:ext>
              </a:extLst>
            </p:cNvPr>
            <p:cNvGrpSpPr/>
            <p:nvPr/>
          </p:nvGrpSpPr>
          <p:grpSpPr>
            <a:xfrm>
              <a:off x="8002912" y="1564688"/>
              <a:ext cx="1546008" cy="3157157"/>
              <a:chOff x="8394806" y="1564688"/>
              <a:chExt cx="1546008" cy="3157157"/>
            </a:xfrm>
          </p:grpSpPr>
          <p:pic>
            <p:nvPicPr>
              <p:cNvPr id="11" name="Picture 10" descr="A graphic of a city&#10;&#10;AI-generated content may be incorrect.">
                <a:extLst>
                  <a:ext uri="{FF2B5EF4-FFF2-40B4-BE49-F238E27FC236}">
                    <a16:creationId xmlns:a16="http://schemas.microsoft.com/office/drawing/2014/main" id="{85C98AF0-F749-F618-CF75-7C029CC18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5619" y="1564688"/>
                <a:ext cx="685195" cy="685195"/>
              </a:xfrm>
              <a:prstGeom prst="rect">
                <a:avLst/>
              </a:prstGeom>
            </p:spPr>
          </p:pic>
          <p:pic>
            <p:nvPicPr>
              <p:cNvPr id="12" name="Picture 11" descr="A green background with a tower and buildings&#10;&#10;AI-generated content may be incorrect.">
                <a:extLst>
                  <a:ext uri="{FF2B5EF4-FFF2-40B4-BE49-F238E27FC236}">
                    <a16:creationId xmlns:a16="http://schemas.microsoft.com/office/drawing/2014/main" id="{FB0FAD69-B02F-511D-54E6-695971FFD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4806" y="2847527"/>
                <a:ext cx="810079" cy="705601"/>
              </a:xfrm>
              <a:prstGeom prst="rect">
                <a:avLst/>
              </a:prstGeom>
            </p:spPr>
          </p:pic>
          <p:pic>
            <p:nvPicPr>
              <p:cNvPr id="10" name="Picture 9" descr="A graphic of a city&#10;&#10;AI-generated content may be incorrect.">
                <a:extLst>
                  <a:ext uri="{FF2B5EF4-FFF2-40B4-BE49-F238E27FC236}">
                    <a16:creationId xmlns:a16="http://schemas.microsoft.com/office/drawing/2014/main" id="{17CB077D-1C30-A428-FC78-1958EE3E4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42443" y="4036650"/>
                <a:ext cx="685195" cy="685195"/>
              </a:xfrm>
              <a:prstGeom prst="rect">
                <a:avLst/>
              </a:prstGeom>
            </p:spPr>
          </p:pic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F3F502F-941E-3299-6700-C38B73B4A9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951" y="2249883"/>
              <a:ext cx="405040" cy="594562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48FEAF-DDF5-1B63-C9F1-E9E99AECEE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07951" y="3563056"/>
              <a:ext cx="337445" cy="484797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4B7F7-3C57-7EBD-7A83-41324E6E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  <p:pic>
        <p:nvPicPr>
          <p:cNvPr id="14" name="Image 2" descr="preencoded.png">
            <a:extLst>
              <a:ext uri="{FF2B5EF4-FFF2-40B4-BE49-F238E27FC236}">
                <a16:creationId xmlns:a16="http://schemas.microsoft.com/office/drawing/2014/main" id="{E5E4EBAD-C520-8B24-3AC0-7D00EE1CA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477" y="149428"/>
            <a:ext cx="1709023" cy="488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548</Words>
  <Application>Microsoft Office PowerPoint</Application>
  <PresentationFormat>On-screen Show (4:3)</PresentationFormat>
  <Paragraphs>112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Raleway</vt:lpstr>
      <vt:lpstr>Roboto</vt:lpstr>
      <vt:lpstr>Office Theme</vt:lpstr>
      <vt:lpstr>AI Governance: From Abstract Ethics to Physical Reality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Lacy Lakeview Data District </vt:lpstr>
      <vt:lpstr>Lacy Lakeview as a Governance Case Study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Governance: From Abstract Ethics to Physical Reality</dc:title>
  <dc:subject/>
  <dc:creator>Fionna Clark</dc:creator>
  <cp:keywords/>
  <dc:description>generated using python-pptx</dc:description>
  <cp:lastModifiedBy>Fionna Clark</cp:lastModifiedBy>
  <cp:revision>16</cp:revision>
  <dcterms:created xsi:type="dcterms:W3CDTF">2013-01-27T09:14:16Z</dcterms:created>
  <dcterms:modified xsi:type="dcterms:W3CDTF">2026-01-18T16:58:20Z</dcterms:modified>
  <cp:category/>
</cp:coreProperties>
</file>