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661" r:id="rId2"/>
    <p:sldId id="662" r:id="rId3"/>
    <p:sldId id="656" r:id="rId4"/>
    <p:sldId id="664" r:id="rId5"/>
    <p:sldId id="665" r:id="rId6"/>
    <p:sldId id="666" r:id="rId7"/>
    <p:sldId id="663" r:id="rId8"/>
    <p:sldId id="667" r:id="rId9"/>
    <p:sldId id="668" r:id="rId10"/>
    <p:sldId id="669" r:id="rId11"/>
    <p:sldId id="704" r:id="rId12"/>
    <p:sldId id="705" r:id="rId13"/>
    <p:sldId id="670" r:id="rId14"/>
    <p:sldId id="285" r:id="rId15"/>
    <p:sldId id="709" r:id="rId16"/>
    <p:sldId id="710" r:id="rId17"/>
    <p:sldId id="707" r:id="rId18"/>
    <p:sldId id="70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79CDCE-3945-495B-B12A-63D9B1D38E5F}" v="14" dt="2026-01-17T23:27:18.6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DE8BF-8047-4C23-BB07-E62404FDD466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17E79-FA98-422E-B2A7-5614F3179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3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717E79-FA98-422E-B2A7-5614F3179C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5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4C551949-F1DE-C308-7109-EF055A12B5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B8FEEDC-BCF5-5D52-35D8-AA8F00FA8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9A06AB95-EAD1-9BEC-6C44-3F03BD2BF2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63285C0-8A3A-4732-895B-8BC79E16939B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2EC381-FCFF-4193-B41C-E46B36F878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84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717E79-FA98-422E-B2A7-5614F3179C5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9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8134-BCAA-5EE1-5629-3B9287AEA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050F19-3103-1BA8-54EE-9E5B7AF13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23680-192A-8ABD-22C8-29B49677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08036-6C95-4834-AE62-D9376BBB5942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E1F03-1780-2329-86F8-9889AAA2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3778A-363B-2E69-7791-80EDE26DF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0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23608-C2D1-93E3-9AE0-F1B064BE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0400C-E6DE-3F33-6151-4799E77A6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D476C-D040-E15C-7222-D64E9A99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032C-3630-4E19-A93C-267E4F5A219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711BA-418C-B2CF-33EA-6E9FC72F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53FAE-C1DF-3F13-FDDD-CC224FAD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4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35EFF8-882F-C010-709A-DFF34A8DF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7061E-0D81-5621-C3D3-94179722E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423F6-3A2D-7A0E-D06B-C4DDE0D8E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3DED-2F47-4689-B028-22C84ECF7AF0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FE282-7D9D-2EF9-87D2-A8A1144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778DC-A703-E7F8-E5D1-7DC06248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4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35657-DC30-0DC6-44FD-9F75A63DF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4B8A4-BC6D-C49F-41B2-39361E94B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C6F89-51E4-84CB-E5D8-75CE8C49F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13EA-115C-4697-BA59-0F7B0F764B5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CCA77-8A7B-67D4-00E3-E9E45F974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F628A-EED4-9837-AD28-620F05CF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3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83F33-3780-5DA7-0CDD-69BA48198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3E0AB-C725-4AE5-6C0B-3C4492ECB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ED089-0908-B5E4-D344-C7B93109B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CEB9-271C-40D7-83F0-2FE3CD3FB012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91F0B-463A-996D-D805-E6CAD0BC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CFFA0-4472-E495-24A5-03B642FF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8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DCBE9-D786-B94B-0EFB-71789105F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6AA9B-4EC1-C0EB-22CF-016F711FC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A8FDA-49F0-C425-BEA6-74573217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8C5E7-C3D6-8F09-5F85-DDF5FEF42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0E1C-DC7D-4C14-9D5A-F6CCD35B1F81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F48FB-B41C-C66C-0CD1-F2BFB6A10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563E0-23F0-B51D-90D5-30F10276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9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522FD-9161-0183-C3F3-C7925A3E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A9482-3006-8E2E-7F11-CAF867A96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AC8EC-C79D-194F-527C-8863E35D6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4BE41-B049-8301-95A4-DE6C81B15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024AD-9BD0-C8F9-6156-9BBEE742AC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0904D1-E930-02EE-C907-D5360AF9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C946F-B158-4DFE-9403-1DA07BD89B6E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EA9384-1C6D-B1DB-183C-8C62645D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6B14C-9832-7D4F-8FA4-7E05C0D61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0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BDA3-260E-2C85-6EDF-BB51C1AE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9E0A4-E706-7EA3-BD3A-25DC86A30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49F0-F730-4FB3-B972-AC75CB453495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4FE09-84A6-D9FD-DCBB-B53AB81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AD949D-1114-FC6C-F057-88E90837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5AC99A-FF9A-CCD8-BD61-B402F038E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0B47D-1385-4C13-AE7B-91141866F17D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CAA34-77D0-798E-40DD-46BF08931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68751-BF4A-9C7D-8BCD-152707573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4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C1F0-CBBC-0F19-AFCF-AB205446B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FF8EF-7C1F-039F-3BD2-403555D95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3757B-2D66-4002-1AAD-BA0CA41A5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5B6973-B3B4-D61E-ED45-DFA9D6039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6814-5E5B-472F-A61C-B51174FA2A39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61376-335A-2756-ED40-D63021DCA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C0774-64E2-AB01-BF09-C21DBA8C8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1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7D70E-46BD-176D-E721-EF2C2197C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01D2B-F769-9B21-D4EF-A4763C1A83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24F05-5FB2-E7AC-230A-97F5ED439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633A8-0A87-C95F-606D-E5ACC0AC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115A-2AAD-454C-A18E-5A99DC7EE0CF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DFCF3-AAD3-3BD5-7C02-C231E9B46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6A09E-77C8-FAD9-3412-35A7A8A1A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0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67B5B-F36C-ED67-E8AD-79D23D235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B9532-531A-83DB-4F70-75D16F2B5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E150A-E5C4-E0D5-92F8-EAE1F8BA7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FCB25-F583-43CA-99C0-D9601EBBCF69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4215A-8C7F-D9B6-16D2-CA7958B31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PTC’26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D3DFA-F692-3E44-C499-D8499B458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6E04B-B647-48AF-A6CA-8AA8D3C22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2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9944" y="590062"/>
            <a:ext cx="8744999" cy="18918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AI in Education and Its Social Consequences: Digital Divides, Institutional Readiness, and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5350" y="3526971"/>
            <a:ext cx="7434935" cy="236976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0"/>
                <a:ea typeface="+mj-ea"/>
                <a:cs typeface="+mj-cs"/>
              </a:rPr>
              <a:t>Nir Kshetri</a:t>
            </a:r>
          </a:p>
          <a:p>
            <a:pPr marL="0" indent="0" algn="ctr">
              <a:buNone/>
            </a:pP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0"/>
                <a:ea typeface="+mj-ea"/>
                <a:cs typeface="+mj-cs"/>
              </a:rPr>
              <a:t>The Charles A. Hayes Distinguished Professor</a:t>
            </a:r>
          </a:p>
          <a:p>
            <a:pPr marL="0" indent="0" algn="ctr">
              <a:buNone/>
            </a:pPr>
            <a:r>
              <a:rPr lang="en-US" sz="2700" dirty="0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0"/>
                <a:ea typeface="+mj-ea"/>
                <a:cs typeface="+mj-cs"/>
              </a:rPr>
              <a:t>Bryan School of Business and Economics, University of North Carolina—Greensboro </a:t>
            </a:r>
          </a:p>
          <a:p>
            <a:pPr marL="0" indent="0" algn="r">
              <a:buNone/>
            </a:pPr>
            <a:endParaRPr lang="en-US" sz="3000" dirty="0">
              <a:solidFill>
                <a:srgbClr val="FFFFFF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1338E-DAF2-CC9D-34B3-AA9C533C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>
                <a:latin typeface="Calibri" panose="020F0502020204030204" pitchFamily="34" charset="0"/>
                <a:cs typeface="Mangal" panose="02040503050203030202" pitchFamily="18" charset="0"/>
              </a:rPr>
              <a:t>PTC’26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CB990C-6C1A-98F3-2E8F-7C06FEE6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D660-5A54-F60C-CA4D-66B53F84F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From Access to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B8A20-E8E5-1B0B-E58C-82627EF30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Evolution of Digital Divide: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/>
              <a:t>Access →</a:t>
            </a:r>
            <a:r>
              <a:rPr lang="en-US" dirty="0"/>
              <a:t> first-level divide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Skills &amp; Usage →</a:t>
            </a:r>
            <a:r>
              <a:rPr lang="en-US" dirty="0"/>
              <a:t> second-level divide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Outcomes &amp; Benefits →</a:t>
            </a:r>
            <a:r>
              <a:rPr lang="en-US" dirty="0"/>
              <a:t> third-level divide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Key insight: Digital tools do not automatically reduce inequalities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D691FD-3AD6-9044-2377-030D3FCB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A7C77-CEBB-6054-192E-344691C94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7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B550B-4270-F951-3140-47BACE088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704850"/>
            <a:ext cx="8305800" cy="473075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dirty="0">
                <a:ea typeface="+mn-ea"/>
                <a:cs typeface="+mn-cs"/>
              </a:rPr>
              <a:t>Heterogenous response to GAI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19FF03-2153-3A43-1F78-69EDD523570F}"/>
              </a:ext>
            </a:extLst>
          </p:cNvPr>
          <p:cNvSpPr/>
          <p:nvPr/>
        </p:nvSpPr>
        <p:spPr>
          <a:xfrm>
            <a:off x="1470025" y="2654300"/>
            <a:ext cx="1500188" cy="15478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Arrival of a disruptive technology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(e.g. GAI)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77F6F2-E115-CEB1-70B0-60D41975808A}"/>
              </a:ext>
            </a:extLst>
          </p:cNvPr>
          <p:cNvSpPr/>
          <p:nvPr/>
        </p:nvSpPr>
        <p:spPr>
          <a:xfrm>
            <a:off x="4083050" y="1958975"/>
            <a:ext cx="2006600" cy="23209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Industry response: Lack of widespread adoption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(Proportion accepting: 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π</a:t>
            </a:r>
            <a:r>
              <a:rPr lang="en-US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Proportion resisting: 1-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π</a:t>
            </a:r>
            <a:r>
              <a:rPr lang="en-US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aseline="-25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B75237-8193-9088-E0CB-45515A8E020D}"/>
              </a:ext>
            </a:extLst>
          </p:cNvPr>
          <p:cNvSpPr/>
          <p:nvPr/>
        </p:nvSpPr>
        <p:spPr>
          <a:xfrm>
            <a:off x="6584950" y="1944688"/>
            <a:ext cx="2435225" cy="23812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Industry response: increasing acceptance and incorporation in teaching/learning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(Proportion accepting: 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π</a:t>
            </a:r>
            <a:r>
              <a:rPr lang="en-US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Proportion resisting: 1-</a:t>
            </a:r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π</a:t>
            </a:r>
            <a:r>
              <a:rPr lang="en-US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2)</a:t>
            </a:r>
            <a:endParaRPr lang="en-US" baseline="-25000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859E660F-1A8E-F986-DA21-92840FFAB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1562100"/>
            <a:ext cx="17049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700">
                <a:solidFill>
                  <a:schemeClr val="accent1"/>
                </a:solidFill>
              </a:rPr>
              <a:t>Time period: T</a:t>
            </a:r>
            <a:r>
              <a:rPr lang="en-US" altLang="en-US" sz="1700" baseline="-25000">
                <a:solidFill>
                  <a:schemeClr val="accent1"/>
                </a:solidFill>
              </a:rPr>
              <a:t>1</a:t>
            </a:r>
            <a:endParaRPr lang="en-US" altLang="en-US" sz="1700" baseline="-25000"/>
          </a:p>
        </p:txBody>
      </p:sp>
      <p:sp>
        <p:nvSpPr>
          <p:cNvPr id="3079" name="TextBox 7">
            <a:extLst>
              <a:ext uri="{FF2B5EF4-FFF2-40B4-BE49-F238E27FC236}">
                <a16:creationId xmlns:a16="http://schemas.microsoft.com/office/drawing/2014/main" id="{40FC00F7-9D7E-6878-B9EC-C2A2AC8AA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0" y="1501775"/>
            <a:ext cx="170656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700">
                <a:solidFill>
                  <a:schemeClr val="accent1"/>
                </a:solidFill>
              </a:rPr>
              <a:t>Time period: T</a:t>
            </a:r>
            <a:r>
              <a:rPr lang="en-US" altLang="en-US" sz="1700" baseline="-2500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0706937-F3AF-4FD1-B417-7BEFC6D2462D}"/>
              </a:ext>
            </a:extLst>
          </p:cNvPr>
          <p:cNvSpPr/>
          <p:nvPr/>
        </p:nvSpPr>
        <p:spPr>
          <a:xfrm>
            <a:off x="4510088" y="4724400"/>
            <a:ext cx="2924175" cy="19367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Academic institutions’ and educators’ evaluation of GAI’s value creation potential (technology, application, user, ecosystem, and bus. model).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4B3C606-876A-4763-99FC-19E44D214BFB}"/>
              </a:ext>
            </a:extLst>
          </p:cNvPr>
          <p:cNvSpPr/>
          <p:nvPr/>
        </p:nvSpPr>
        <p:spPr>
          <a:xfrm>
            <a:off x="9020175" y="4689475"/>
            <a:ext cx="2159000" cy="1473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Actions to maintain control over and gain resources from other key actors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6A5585-7DF6-EF37-364B-F9CDE5F94DA3}"/>
              </a:ext>
            </a:extLst>
          </p:cNvPr>
          <p:cNvSpPr/>
          <p:nvPr/>
        </p:nvSpPr>
        <p:spPr>
          <a:xfrm>
            <a:off x="7553325" y="4752975"/>
            <a:ext cx="1381125" cy="1216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aseline="-250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Institutional change agents’ efforts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10C8591-1D48-B179-791D-DD450EDCE4AF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6089650" y="3119438"/>
            <a:ext cx="495300" cy="15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F2E01C1-E24C-82FE-DF8C-125ACE9FBA17}"/>
              </a:ext>
            </a:extLst>
          </p:cNvPr>
          <p:cNvCxnSpPr/>
          <p:nvPr/>
        </p:nvCxnSpPr>
        <p:spPr>
          <a:xfrm flipV="1">
            <a:off x="6584950" y="4325938"/>
            <a:ext cx="463550" cy="398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505CCDE-52DD-7789-79C6-8E8865DBBF24}"/>
              </a:ext>
            </a:extLst>
          </p:cNvPr>
          <p:cNvCxnSpPr>
            <a:cxnSpLocks/>
            <a:stCxn id="19" idx="0"/>
          </p:cNvCxnSpPr>
          <p:nvPr/>
        </p:nvCxnSpPr>
        <p:spPr>
          <a:xfrm flipH="1" flipV="1">
            <a:off x="7519988" y="4354513"/>
            <a:ext cx="723900" cy="398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64C6279-0D38-8AF1-0943-477C74453FAF}"/>
              </a:ext>
            </a:extLst>
          </p:cNvPr>
          <p:cNvCxnSpPr>
            <a:cxnSpLocks/>
          </p:cNvCxnSpPr>
          <p:nvPr/>
        </p:nvCxnSpPr>
        <p:spPr>
          <a:xfrm flipH="1" flipV="1">
            <a:off x="9020175" y="3268663"/>
            <a:ext cx="596900" cy="490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B185DC-FF4F-BFC9-33F1-AF1B92C4B671}"/>
              </a:ext>
            </a:extLst>
          </p:cNvPr>
          <p:cNvCxnSpPr/>
          <p:nvPr/>
        </p:nvCxnSpPr>
        <p:spPr>
          <a:xfrm>
            <a:off x="9626600" y="3768725"/>
            <a:ext cx="0" cy="973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62D0C08-2AFF-7FDA-0821-C0E874819205}"/>
              </a:ext>
            </a:extLst>
          </p:cNvPr>
          <p:cNvSpPr/>
          <p:nvPr/>
        </p:nvSpPr>
        <p:spPr>
          <a:xfrm>
            <a:off x="923925" y="4689475"/>
            <a:ext cx="3381375" cy="18351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Disruptive characteristics of GAI,  limited exposure and uncertainties (challenges in grasping the innovation's potential for value creation)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86ADE0C-58F7-FA84-5C1D-5C1DFE623380}"/>
              </a:ext>
            </a:extLst>
          </p:cNvPr>
          <p:cNvCxnSpPr/>
          <p:nvPr/>
        </p:nvCxnSpPr>
        <p:spPr>
          <a:xfrm flipV="1">
            <a:off x="4159250" y="4278313"/>
            <a:ext cx="736600" cy="40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7" name="TextBox 42">
            <a:extLst>
              <a:ext uri="{FF2B5EF4-FFF2-40B4-BE49-F238E27FC236}">
                <a16:creationId xmlns:a16="http://schemas.microsoft.com/office/drawing/2014/main" id="{39FB32C5-E0F0-4F08-0684-64C299429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300" y="1562100"/>
            <a:ext cx="1357313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l-G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π</a:t>
            </a:r>
            <a:r>
              <a:rPr lang="en-US" sz="1600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 </a:t>
            </a:r>
            <a:r>
              <a:rPr lang="en-US" altLang="en-US" sz="1600" dirty="0">
                <a:solidFill>
                  <a:srgbClr val="C00000"/>
                </a:solidFill>
              </a:rPr>
              <a:t>&gt; </a:t>
            </a:r>
            <a:r>
              <a:rPr lang="el-G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π</a:t>
            </a:r>
            <a:r>
              <a:rPr lang="en-US" sz="1600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endParaRPr lang="en-US" altLang="en-US" sz="1600" baseline="-25000" dirty="0">
              <a:solidFill>
                <a:srgbClr val="C0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C172318-FA39-7BB4-92E0-3C7015A37B8A}"/>
              </a:ext>
            </a:extLst>
          </p:cNvPr>
          <p:cNvCxnSpPr>
            <a:cxnSpLocks/>
          </p:cNvCxnSpPr>
          <p:nvPr/>
        </p:nvCxnSpPr>
        <p:spPr>
          <a:xfrm>
            <a:off x="2970213" y="3429000"/>
            <a:ext cx="11128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2" name="TextBox 15">
            <a:extLst>
              <a:ext uri="{FF2B5EF4-FFF2-40B4-BE49-F238E27FC236}">
                <a16:creationId xmlns:a16="http://schemas.microsoft.com/office/drawing/2014/main" id="{EEC65922-AD0B-E154-0F61-EE329F5A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1813" y="3405188"/>
            <a:ext cx="428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1400" baseline="-25000"/>
          </a:p>
        </p:txBody>
      </p:sp>
      <p:sp>
        <p:nvSpPr>
          <p:cNvPr id="3093" name="TextBox 19">
            <a:extLst>
              <a:ext uri="{FF2B5EF4-FFF2-40B4-BE49-F238E27FC236}">
                <a16:creationId xmlns:a16="http://schemas.microsoft.com/office/drawing/2014/main" id="{6958C8D4-5394-0C11-F81E-2A9EE07DB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5300" y="4406900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1400" baseline="-25000"/>
          </a:p>
        </p:txBody>
      </p:sp>
      <p:sp>
        <p:nvSpPr>
          <p:cNvPr id="3094" name="TextBox 21">
            <a:extLst>
              <a:ext uri="{FF2B5EF4-FFF2-40B4-BE49-F238E27FC236}">
                <a16:creationId xmlns:a16="http://schemas.microsoft.com/office/drawing/2014/main" id="{276571FF-5909-F36A-1C4F-25ACB725F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4330700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400" baseline="-25000"/>
          </a:p>
        </p:txBody>
      </p:sp>
      <p:sp>
        <p:nvSpPr>
          <p:cNvPr id="3095" name="TextBox 23">
            <a:extLst>
              <a:ext uri="{FF2B5EF4-FFF2-40B4-BE49-F238E27FC236}">
                <a16:creationId xmlns:a16="http://schemas.microsoft.com/office/drawing/2014/main" id="{7179E2E9-C099-F243-AF41-D25A8C678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8563" y="4341813"/>
            <a:ext cx="4270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14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1400" baseline="-2500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7861F-2C96-4563-C403-23561BE57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PTC’26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BC7EF-D4BA-5EAD-D5BA-2C299FD1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7DD15-B627-4EE1-9981-FF0C3D8997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9F041E-EE09-E827-FEF2-9C888F477CE0}"/>
              </a:ext>
            </a:extLst>
          </p:cNvPr>
          <p:cNvSpPr txBox="1"/>
          <p:nvPr/>
        </p:nvSpPr>
        <p:spPr>
          <a:xfrm>
            <a:off x="216523" y="442066"/>
            <a:ext cx="35293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Kshetri, N. (2024)."The academic industry’s response to generative artificial intelligence: An institutional analysis of large language models",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Telecommunications Policy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June, 102760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0E12C9-DDAC-8966-6C80-3CA3558D691F}"/>
              </a:ext>
            </a:extLst>
          </p:cNvPr>
          <p:cNvSpPr/>
          <p:nvPr/>
        </p:nvSpPr>
        <p:spPr>
          <a:xfrm>
            <a:off x="1093766" y="529708"/>
            <a:ext cx="3162547" cy="17671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Proposition 1: Generative AI reduces first-level digital divides by increasing access to educational tools.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5BCCA3-72E8-C47B-6DF7-D14BBC68D097}"/>
              </a:ext>
            </a:extLst>
          </p:cNvPr>
          <p:cNvSpPr/>
          <p:nvPr/>
        </p:nvSpPr>
        <p:spPr>
          <a:xfrm>
            <a:off x="5948796" y="1433223"/>
            <a:ext cx="3064576" cy="17671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Proposition 3: Paid versions of generative AI exacerbate the third-level digital divides.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E22714-C581-AC98-22CB-58D40BDCABAC}"/>
              </a:ext>
            </a:extLst>
          </p:cNvPr>
          <p:cNvSpPr/>
          <p:nvPr/>
        </p:nvSpPr>
        <p:spPr>
          <a:xfrm>
            <a:off x="1093767" y="3536012"/>
            <a:ext cx="3145972" cy="17671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Proposition 2: The use of free generative AI tools does not eliminate second-level digital divides.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2573BF-042B-F67C-40A8-73BC7A2016E1}"/>
              </a:ext>
            </a:extLst>
          </p:cNvPr>
          <p:cNvSpPr/>
          <p:nvPr/>
        </p:nvSpPr>
        <p:spPr>
          <a:xfrm>
            <a:off x="6096000" y="3915165"/>
            <a:ext cx="3064576" cy="17671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Proposition 4: Without targeted interventions, generative AI will reinforce rather than reduce structural inequalities in education.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930A385-8B7A-40D2-68D2-B2A34ADCE8FA}"/>
              </a:ext>
            </a:extLst>
          </p:cNvPr>
          <p:cNvCxnSpPr>
            <a:endCxn id="5" idx="1"/>
          </p:cNvCxnSpPr>
          <p:nvPr/>
        </p:nvCxnSpPr>
        <p:spPr>
          <a:xfrm>
            <a:off x="4256314" y="1433223"/>
            <a:ext cx="1692482" cy="88358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FC7700-8E54-6235-9485-5F0400A33CFE}"/>
              </a:ext>
            </a:extLst>
          </p:cNvPr>
          <p:cNvCxnSpPr>
            <a:cxnSpLocks/>
          </p:cNvCxnSpPr>
          <p:nvPr/>
        </p:nvCxnSpPr>
        <p:spPr>
          <a:xfrm flipH="1">
            <a:off x="4239739" y="2934624"/>
            <a:ext cx="1709057" cy="141514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8824170-D835-6162-CC85-4F30D4504EF0}"/>
              </a:ext>
            </a:extLst>
          </p:cNvPr>
          <p:cNvCxnSpPr/>
          <p:nvPr/>
        </p:nvCxnSpPr>
        <p:spPr>
          <a:xfrm>
            <a:off x="4256313" y="4865914"/>
            <a:ext cx="1839687" cy="729343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2D011F0-01A1-5975-77D6-DE4C8FA25251}"/>
              </a:ext>
            </a:extLst>
          </p:cNvPr>
          <p:cNvSpPr txBox="1"/>
          <p:nvPr/>
        </p:nvSpPr>
        <p:spPr>
          <a:xfrm>
            <a:off x="2128156" y="-11662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Figure 6.1: Four propositions on generative AI and the multi-level digital divide in education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ECF69B-83A9-39E0-58B5-AE11A3B85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3CFAF3D-AFCB-5E07-67C4-50BA3F7AD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1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FBEA-2561-64A8-4BD2-D8955FA1E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2500" b="1" dirty="0">
                <a:ea typeface="+mn-ea"/>
                <a:cs typeface="+mn-cs"/>
              </a:rPr>
              <a:t>Digital Divide in the AI Context</a:t>
            </a:r>
            <a:endParaRPr lang="en-US" sz="2500" b="1" dirty="0"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F79FB-F8A0-D59C-F188-BD8FFCF8F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Key questions for academic settings:</a:t>
            </a:r>
          </a:p>
          <a:p>
            <a:pPr>
              <a:buFont typeface="+mj-lt"/>
              <a:buAutoNum type="arabicPeriod"/>
            </a:pPr>
            <a:r>
              <a:rPr lang="en-US" dirty="0"/>
              <a:t>How do access, skills, and outcomes manifest in AI tool use?</a:t>
            </a:r>
          </a:p>
          <a:p>
            <a:pPr>
              <a:buFont typeface="+mj-lt"/>
              <a:buAutoNum type="arabicPeriod"/>
            </a:pPr>
            <a:r>
              <a:rPr lang="en-US" dirty="0"/>
              <a:t>How do institutional resources affect AI adoption and success?</a:t>
            </a:r>
          </a:p>
          <a:p>
            <a:pPr>
              <a:buFont typeface="+mj-lt"/>
              <a:buAutoNum type="arabicPeriod"/>
            </a:pPr>
            <a:r>
              <a:rPr lang="en-US" dirty="0"/>
              <a:t>What drives unequal learning outcomes, even with similar access?</a:t>
            </a:r>
          </a:p>
          <a:p>
            <a:pPr>
              <a:buFont typeface="+mj-lt"/>
              <a:buAutoNum type="arabicPeriod"/>
            </a:pPr>
            <a:r>
              <a:rPr lang="en-US" dirty="0"/>
              <a:t>How can institutions mitigate third-level divide in AI use?</a:t>
            </a:r>
          </a:p>
          <a:p>
            <a:pPr>
              <a:buFont typeface="+mj-lt"/>
              <a:buAutoNum type="arabicPeriod"/>
            </a:pPr>
            <a:r>
              <a:rPr lang="en-US" dirty="0"/>
              <a:t>How do disparities in AI literacy and prompting skills affect outcomes?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5DD06A-6B4A-5CE0-A334-417CC7428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C7478-2E86-FF72-22D3-7500E9B4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70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F41FCC-DB15-B796-6625-FA2EFE66D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21E0B5-65A4-3818-4DCD-7A1628D1E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258" y="475838"/>
            <a:ext cx="7206343" cy="600116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07599B-324B-4E4A-6114-E81CFC84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08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51AB0-2907-A24E-5672-FBAF43340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500" b="1" dirty="0">
                <a:ea typeface="+mn-ea"/>
                <a:cs typeface="+mn-cs"/>
              </a:rPr>
              <a:t>Conceptual Framework for Fostering Critical Thinking through Generative AI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9D7D98-25DF-882A-8258-0CB68424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42B15-B791-409D-0413-34A5290C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F5D3A7-2809-5FCE-DF53-AFD26E05CA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27" y="1779361"/>
            <a:ext cx="7108371" cy="47135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35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B3BBB-2EE4-128D-6850-AAAB3CA5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271" y="-364217"/>
            <a:ext cx="10515600" cy="962931"/>
          </a:xfrm>
        </p:spPr>
        <p:txBody>
          <a:bodyPr/>
          <a:lstStyle/>
          <a:p>
            <a:pPr algn="ctr">
              <a:defRPr/>
            </a:pPr>
            <a:r>
              <a:rPr lang="en-US" sz="2500" b="1" dirty="0">
                <a:ea typeface="+mn-ea"/>
                <a:cs typeface="+mn-cs"/>
              </a:rPr>
              <a:t>Core Components of AI-Mediated Critical Thinking: Definitions, Applications, and Examples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B5595-98A1-CF45-D158-B2A18521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FB834-17DF-706E-1857-97A9162ED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AEE088-51C3-25FA-2EFE-A61BACFC5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475863"/>
              </p:ext>
            </p:extLst>
          </p:nvPr>
        </p:nvGraphicFramePr>
        <p:xfrm>
          <a:off x="566057" y="598715"/>
          <a:ext cx="11527972" cy="6995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1993">
                  <a:extLst>
                    <a:ext uri="{9D8B030D-6E8A-4147-A177-3AD203B41FA5}">
                      <a16:colId xmlns:a16="http://schemas.microsoft.com/office/drawing/2014/main" val="419627540"/>
                    </a:ext>
                  </a:extLst>
                </a:gridCol>
                <a:gridCol w="2488869">
                  <a:extLst>
                    <a:ext uri="{9D8B030D-6E8A-4147-A177-3AD203B41FA5}">
                      <a16:colId xmlns:a16="http://schemas.microsoft.com/office/drawing/2014/main" val="3405111182"/>
                    </a:ext>
                  </a:extLst>
                </a:gridCol>
                <a:gridCol w="2868151">
                  <a:extLst>
                    <a:ext uri="{9D8B030D-6E8A-4147-A177-3AD203B41FA5}">
                      <a16:colId xmlns:a16="http://schemas.microsoft.com/office/drawing/2014/main" val="1548885140"/>
                    </a:ext>
                  </a:extLst>
                </a:gridCol>
                <a:gridCol w="3288959">
                  <a:extLst>
                    <a:ext uri="{9D8B030D-6E8A-4147-A177-3AD203B41FA5}">
                      <a16:colId xmlns:a16="http://schemas.microsoft.com/office/drawing/2014/main" val="1083059832"/>
                    </a:ext>
                  </a:extLst>
                </a:gridCol>
              </a:tblGrid>
              <a:tr h="2673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Concept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Definition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GAI Context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Example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extLst>
                  <a:ext uri="{0D108BD9-81ED-4DB2-BD59-A6C34878D82A}">
                    <a16:rowId xmlns:a16="http://schemas.microsoft.com/office/drawing/2014/main" val="3907911268"/>
                  </a:ext>
                </a:extLst>
              </a:tr>
              <a:tr h="14417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Scaffolded Mentorship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Temporary guidance provided to learners to support skill mastery, gradually removed as competence develops (Vygotsky, 1978)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Teachers or AI-mediated platforms guide students in using AI tools, gradually encouraging independent evaluation and reasoning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Estonia’s TI-</a:t>
                      </a:r>
                      <a:r>
                        <a:rPr lang="en-US" sz="1400" kern="100" dirty="0" err="1">
                          <a:effectLst/>
                        </a:rPr>
                        <a:t>Hüpe</a:t>
                      </a:r>
                      <a:r>
                        <a:rPr lang="en-US" sz="1400" kern="100" dirty="0">
                          <a:effectLst/>
                        </a:rPr>
                        <a:t>: teachers guide students in iterative AI projects; Purdue AI Lab: structured mentorship for ethical AI use; Colby Mule Chat: tutors guide comparison of LLM outputs 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extLst>
                  <a:ext uri="{0D108BD9-81ED-4DB2-BD59-A6C34878D82A}">
                    <a16:rowId xmlns:a16="http://schemas.microsoft.com/office/drawing/2014/main" val="2162430066"/>
                  </a:ext>
                </a:extLst>
              </a:tr>
              <a:tr h="1545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Disciplinary Metacognition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Awareness and regulation of one’s own thinking processes within a specific academic discipline (Allen et al., 1999)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Students reflect on their cognitive processes while interacting with AI outputs, adapting strategies to solve domain-specific problems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Estonia TI-</a:t>
                      </a:r>
                      <a:r>
                        <a:rPr lang="en-US" sz="1400" kern="100" dirty="0" err="1">
                          <a:effectLst/>
                        </a:rPr>
                        <a:t>Hüpe</a:t>
                      </a:r>
                      <a:r>
                        <a:rPr lang="en-US" sz="1400" kern="100" dirty="0">
                          <a:effectLst/>
                        </a:rPr>
                        <a:t>: reflective diaries to critique algorithmic biases; Voss’s computational linguistics course: ethical reflection with Python/NLP; Lipson’s Robotics Studio: documenting AI prompts and outcomes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extLst>
                  <a:ext uri="{0D108BD9-81ED-4DB2-BD59-A6C34878D82A}">
                    <a16:rowId xmlns:a16="http://schemas.microsoft.com/office/drawing/2014/main" val="712209104"/>
                  </a:ext>
                </a:extLst>
              </a:tr>
              <a:tr h="1335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Active Engagement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Purposeful interaction with content through questioning, iteration, and reflection (Scriven &amp; Paul, 2004)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Learners interact dynamically with AI tools rather than passively consuming outputs, refining reasoning and problem-solving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Northeastern Claude AI: Socratic questioning challenges students; Bryce Wolcott’s Flexi lessons: students iterate on evidence and present findings 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extLst>
                  <a:ext uri="{0D108BD9-81ED-4DB2-BD59-A6C34878D82A}">
                    <a16:rowId xmlns:a16="http://schemas.microsoft.com/office/drawing/2014/main" val="1104703439"/>
                  </a:ext>
                </a:extLst>
              </a:tr>
              <a:tr h="24043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Evaluative Judgment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Ability to understand quality standards and make informed decisions about one’s own and others’ work (Sadler, 1989; Tai et al., 2018)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Learners critically assess AI-generated outputs and peer work, identifying reasoning gaps, biases, and evidence quality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Colby Mule Chat: students compare LLM outputs to evaluate consistency and bias; Lipson Robotics Studio: students assess AI design solutions; Wolcott’s science classes: students refine evidence and reasoning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" marR="6119" marT="6119" marB="6119" anchor="ctr"/>
                </a:tc>
                <a:extLst>
                  <a:ext uri="{0D108BD9-81ED-4DB2-BD59-A6C34878D82A}">
                    <a16:rowId xmlns:a16="http://schemas.microsoft.com/office/drawing/2014/main" val="3909715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795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8BF98-7DF4-8476-7441-3D2B714D9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2500" b="1" dirty="0">
                <a:ea typeface="+mn-ea"/>
                <a:cs typeface="+mn-cs"/>
              </a:rPr>
              <a:t>AI in Education: Social Consequences and Inequality</a:t>
            </a:r>
            <a:br>
              <a:rPr lang="en-US" sz="2500" b="1" dirty="0">
                <a:ea typeface="+mn-ea"/>
                <a:cs typeface="+mn-cs"/>
              </a:rPr>
            </a:br>
            <a:endParaRPr lang="en-US" sz="2500" b="1" dirty="0"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43014-7F0A-F19B-AFBD-9D8D987C6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2783"/>
            <a:ext cx="10515600" cy="496418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AI reshapes—not removes—educational inequality.</a:t>
            </a:r>
            <a:br>
              <a:rPr lang="en-US" dirty="0"/>
            </a:br>
            <a:r>
              <a:rPr lang="en-US" dirty="0"/>
              <a:t>Access gaps persist (devices, bandwidth, compute), but deeper divides arise in </a:t>
            </a:r>
            <a:r>
              <a:rPr lang="en-US" b="1" dirty="0"/>
              <a:t>AI skills</a:t>
            </a:r>
            <a:r>
              <a:rPr lang="en-US" dirty="0"/>
              <a:t> (prompting, evaluation, integration) and, most critically, in </a:t>
            </a:r>
            <a:r>
              <a:rPr lang="en-US" b="1" dirty="0"/>
              <a:t>outcomes</a:t>
            </a:r>
            <a:r>
              <a:rPr lang="en-US" dirty="0"/>
              <a:t>—who converts AI use into academic and career gains.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Outcomes depend on institutional context, not technology alone.</a:t>
            </a:r>
            <a:br>
              <a:rPr lang="en-US" dirty="0"/>
            </a:br>
            <a:r>
              <a:rPr lang="en-US" dirty="0"/>
              <a:t>Students and researchers at well-resourced institutions are far more likely to translate AI use into publications, grades, grants, and advancement due to mentorship, infrastructure, and professional networks.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“Free” AI masks structural advantage.</a:t>
            </a:r>
            <a:br>
              <a:rPr lang="en-US" dirty="0"/>
            </a:br>
            <a:r>
              <a:rPr lang="en-US" dirty="0"/>
              <a:t>Privileged users benefit from higher AI literacy, better guidance, and premium tools, producing a stratified learning environment where AI amplifies existing advantages.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2EEDA-663D-9F31-0686-1E512FD0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D0750-1ABD-0E2F-5AEE-9AC5B0094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32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B518A-86BC-3E97-23B6-9038207EC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18B93-1613-9548-9B59-D4B2868EE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2500" b="1" dirty="0">
                <a:ea typeface="+mn-ea"/>
                <a:cs typeface="+mn-cs"/>
              </a:rPr>
              <a:t>AI in Education: Social Consequences and Inequality</a:t>
            </a:r>
            <a:br>
              <a:rPr lang="en-US" sz="2500" b="1" dirty="0">
                <a:ea typeface="+mn-ea"/>
                <a:cs typeface="+mn-cs"/>
              </a:rPr>
            </a:br>
            <a:endParaRPr lang="en-US" sz="2500" b="1" dirty="0"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D7F8A-BB8F-1B55-8179-5D64C4A9C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057"/>
            <a:ext cx="10515600" cy="484890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AI does not inherently weaken or enhance critical thinking.</a:t>
            </a:r>
            <a:br>
              <a:rPr lang="en-US" dirty="0"/>
            </a:br>
            <a:r>
              <a:rPr lang="en-US" dirty="0"/>
              <a:t>Its impact depends on </a:t>
            </a:r>
            <a:r>
              <a:rPr lang="en-US" b="1" dirty="0"/>
              <a:t>pedagogical design</a:t>
            </a:r>
            <a:r>
              <a:rPr lang="en-US" dirty="0"/>
              <a:t>: structured inquiry, iterative feedback, and metacognitive reflection strengthen critical thinking, while passive or convenience-driven use erodes intellectual autonomy.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Equitable impact requires intentional intervention.</a:t>
            </a:r>
            <a:br>
              <a:rPr lang="en-US" dirty="0"/>
            </a:br>
            <a:r>
              <a:rPr lang="en-US" dirty="0"/>
              <a:t>Closing AI-driven divides demands coordinated investment in </a:t>
            </a:r>
            <a:r>
              <a:rPr lang="en-US" b="1" dirty="0"/>
              <a:t>AI literacy, pedagogical standards, faculty training, and institutional readiness</a:t>
            </a:r>
            <a:r>
              <a:rPr lang="en-US" dirty="0"/>
              <a:t>—not infrastructure alone.</a:t>
            </a:r>
          </a:p>
          <a:p>
            <a:r>
              <a:rPr lang="en-US" b="1" dirty="0"/>
              <a:t>Key takeaway:</a:t>
            </a:r>
            <a:br>
              <a:rPr lang="en-US" dirty="0"/>
            </a:br>
            <a:r>
              <a:rPr lang="en-US" dirty="0"/>
              <a:t>AI’s educational impact is socially determined. Without equity-centered design and institutional capacity, AI will automate inequality rather than democratize opportunity.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DB0F6-C9D0-FF78-1497-3239C9108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9D507-1E9B-D1DB-3F60-3F0A151A9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11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882CDF-F8A0-CA32-509D-8CD302BF8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957F4-3036-2189-88C6-F6FD6C652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FC51C2-985A-D022-A5DB-32060BA31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2048" y="361522"/>
            <a:ext cx="3019846" cy="61349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7F14AD7-14DB-3462-0941-06CE7F67B3F6}"/>
              </a:ext>
            </a:extLst>
          </p:cNvPr>
          <p:cNvSpPr txBox="1"/>
          <p:nvPr/>
        </p:nvSpPr>
        <p:spPr>
          <a:xfrm>
            <a:off x="1034142" y="2393524"/>
            <a:ext cx="4898572" cy="2354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Generative and Agentic Artificial Intelligence in Higher Education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Frameworks for Teaching, Governance, and Equity</a:t>
            </a:r>
            <a:br>
              <a:rPr lang="en-US" sz="16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/>
            <a:r>
              <a:rPr lang="en-US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Nir Kshetri</a:t>
            </a:r>
            <a:endParaRPr lang="en-US" sz="1050" dirty="0">
              <a:solidFill>
                <a:srgbClr val="000000"/>
              </a:solidFill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12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A898F9DE-410C-D5C5-19B5-599EA1B206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Cover The Rise Of Generative Artificial Intelligence">
            <a:extLst>
              <a:ext uri="{FF2B5EF4-FFF2-40B4-BE49-F238E27FC236}">
                <a16:creationId xmlns:a16="http://schemas.microsoft.com/office/drawing/2014/main" id="{B57C1F04-D60D-A006-36BA-E4D27A826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687" y="1262743"/>
            <a:ext cx="3091542" cy="5018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6CC4A-FE02-46B1-46EC-4E69F109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569D6-A05E-9C8F-3B15-C31C902A5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9393-3926-0E3A-1DE5-3580E7621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What is the Digital Divide?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17E60-CD06-916C-FBE1-9247C7FA4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Disparities in access to and use of ICTs, especially the Internet (Castells, 2002)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Traditionally viewed as </a:t>
            </a:r>
            <a:r>
              <a:rPr lang="en-US" b="1" dirty="0"/>
              <a:t>users vs. non-users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Early concept = </a:t>
            </a:r>
            <a:r>
              <a:rPr lang="en-US" b="1" dirty="0"/>
              <a:t>first-level digital divide</a:t>
            </a:r>
            <a:r>
              <a:rPr lang="en-US" dirty="0"/>
              <a:t> (</a:t>
            </a:r>
            <a:r>
              <a:rPr lang="en-US" dirty="0" err="1"/>
              <a:t>Newhagen</a:t>
            </a:r>
            <a:r>
              <a:rPr lang="en-US" dirty="0"/>
              <a:t> &amp; Bucy, 2004)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A5F28-FA5F-292F-810E-E458C3873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D01DF0-1DD9-97A1-F067-3C4F2E81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27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940C8-0FE8-333E-24ED-6BC5CC71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First-Level Digital Divide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FC4DD-0C21-F646-33C5-E9E8F30E3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Focus:</a:t>
            </a:r>
            <a:r>
              <a:rPr lang="en-US" dirty="0"/>
              <a:t> Material Access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Devices, software, and peripherals needed for Internet use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Driven by social inequalities and unequal resource distribution (van Dijk, 2005)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Emerging divides due to technology evolution and varied device access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EB65F4-430E-9FE5-58A7-5874CF216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ED48BF-B2A2-F054-ADD4-2FA5FA02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1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F0B0-842E-3EC3-80CF-1C041936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Second-Level Digital Divide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33D7F-4CDB-6433-CF61-F18B31C1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Focus:</a:t>
            </a:r>
            <a:r>
              <a:rPr lang="en-US" dirty="0"/>
              <a:t> Skills &amp; Usage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Distinction between </a:t>
            </a:r>
            <a:r>
              <a:rPr lang="en-US" b="1" dirty="0"/>
              <a:t>access</a:t>
            </a:r>
            <a:r>
              <a:rPr lang="en-US" dirty="0"/>
              <a:t> and </a:t>
            </a:r>
            <a:r>
              <a:rPr lang="en-US" b="1" dirty="0"/>
              <a:t>ability to use effectively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Even with Internet access, disparities exist in: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Technical proficiency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Information literacy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Content creation/engagement (</a:t>
            </a:r>
            <a:r>
              <a:rPr lang="en-US" dirty="0" err="1"/>
              <a:t>Hargittai</a:t>
            </a:r>
            <a:r>
              <a:rPr lang="en-US" dirty="0"/>
              <a:t>, 2001; 2002)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688A20-4DA3-8309-8361-41305261A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F8DE5-6B4F-559E-8EAE-C6C9BE0D2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9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08D1-0CA7-0B79-3647-6363C7602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850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ea typeface="+mn-ea"/>
                <a:cs typeface="+mn-cs"/>
              </a:rPr>
              <a:t>Table 6.1: Dimensions of the second-level digital divide in generative AI use in the academic settings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93144C-88B8-00E8-30AF-153271A4A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B64DB-51AC-C034-709D-EBCC85C3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83F3EE-875F-A41D-DF4E-7AE5EB41EB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91969"/>
              </p:ext>
            </p:extLst>
          </p:nvPr>
        </p:nvGraphicFramePr>
        <p:xfrm>
          <a:off x="838198" y="1273630"/>
          <a:ext cx="11353800" cy="5606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4600">
                  <a:extLst>
                    <a:ext uri="{9D8B030D-6E8A-4147-A177-3AD203B41FA5}">
                      <a16:colId xmlns:a16="http://schemas.microsoft.com/office/drawing/2014/main" val="1040521771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1015196394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453396381"/>
                    </a:ext>
                  </a:extLst>
                </a:gridCol>
              </a:tblGrid>
              <a:tr h="406095"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Category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Key Challenges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Implications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75326196"/>
                  </a:ext>
                </a:extLst>
              </a:tr>
              <a:tr h="11568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Gender-Based Disparities in AI Usage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Female students report significantly lower confidence and usage rates than male peers. A 45% gender skill gap exists in higher education.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Without targeted support, AI adoption may reinforce gender inequality, excluding female students from full participation in AI-enhanced learning.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192821"/>
                  </a:ext>
                </a:extLst>
              </a:tr>
              <a:tr h="14433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Language Limitations in AI Tools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GAI models are overwhelmingly trained on dominant languages like English. Local and indigenous languages are underrepresented, limiting accessibility.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Students who speak underrepresented languages cannot meaningfully engage with GAI tools, reducing inclusivity and reinforcing linguistic and cultural marginalization.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57013313"/>
                  </a:ext>
                </a:extLst>
              </a:tr>
              <a:tr h="14433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Infrastructure and Educational Barriers in the Global South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Limited internet access, poor infrastructure, and scarce AI-related education reduce GAI adoption. Only half of African countries meet basic digital literacy benchmarks.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Lack of investment and institutional support perpetuate global educational inequalities and restrict the potential of AI to empower students in low-resource environments.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19086844"/>
                  </a:ext>
                </a:extLst>
              </a:tr>
              <a:tr h="11568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Under-Resourced Schools and AI Challenges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Smaller, public, and minority-serving institutions lack formal AI guidelines and support systems, disadvantaging underserved student populations.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These students miss out on skill-building and ethical training opportunities, widening the digital divide and deepening inequities in AI readiness and literacy.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1200027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4A641474-85D1-873F-E7E7-EB28A7700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908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71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9CA87-76A0-B5CC-6C1C-0581571D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Third-Level Digital Divide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5A510-CE73-52F0-8659-A133D1BA0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Focus:</a:t>
            </a:r>
            <a:r>
              <a:rPr lang="en-US" dirty="0"/>
              <a:t> Outcomes &amp; Benefits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Unequal ability to translate digital engagement into tangible gains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Influenced by economic, social, cultural, and human capital (Van Dijk, 2006)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Examples of outcomes: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Educational performance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Employment opportunities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Social inclusion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349149-D380-ACC2-93AF-00553AC05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63B4DE-EC55-A14B-B4A8-84F97581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28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07224-AF75-9D05-5015-AB09C45F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ea typeface="+mn-ea"/>
                <a:cs typeface="+mn-cs"/>
              </a:rPr>
              <a:t>Table 6.2: Data and evidence on the third-level digital divide in Generative AI use</a:t>
            </a:r>
            <a:br>
              <a:rPr lang="en-US" sz="2800" b="1" dirty="0">
                <a:ea typeface="+mn-ea"/>
                <a:cs typeface="+mn-cs"/>
              </a:rPr>
            </a:br>
            <a:endParaRPr lang="en-US" sz="2800" b="1" dirty="0"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D76AE9-D8BF-B158-BACA-5A35C4544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PTC’26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7CDEDC-8DBD-4648-8D3D-90200ADF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E04B-B647-48AF-A6CA-8AA8D3C22CB6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DDAB21-952D-8F59-877B-A34E03A61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58062"/>
              </p:ext>
            </p:extLst>
          </p:nvPr>
        </p:nvGraphicFramePr>
        <p:xfrm>
          <a:off x="838200" y="1029903"/>
          <a:ext cx="11353800" cy="5877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4829">
                  <a:extLst>
                    <a:ext uri="{9D8B030D-6E8A-4147-A177-3AD203B41FA5}">
                      <a16:colId xmlns:a16="http://schemas.microsoft.com/office/drawing/2014/main" val="3714642916"/>
                    </a:ext>
                  </a:extLst>
                </a:gridCol>
                <a:gridCol w="3842657">
                  <a:extLst>
                    <a:ext uri="{9D8B030D-6E8A-4147-A177-3AD203B41FA5}">
                      <a16:colId xmlns:a16="http://schemas.microsoft.com/office/drawing/2014/main" val="1784566409"/>
                    </a:ext>
                  </a:extLst>
                </a:gridCol>
                <a:gridCol w="4256314">
                  <a:extLst>
                    <a:ext uri="{9D8B030D-6E8A-4147-A177-3AD203B41FA5}">
                      <a16:colId xmlns:a16="http://schemas.microsoft.com/office/drawing/2014/main" val="2924731368"/>
                    </a:ext>
                  </a:extLst>
                </a:gridCol>
              </a:tblGrid>
              <a:tr h="3072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Source/Study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Key Data/Findings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Implication for Third-Level Digital Divide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35486562"/>
                  </a:ext>
                </a:extLst>
              </a:tr>
              <a:tr h="9738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Yu et al. (2024)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Analysis of 1.14 million writing samples from 16,791 undergraduates (2021–2024) showed greater </a:t>
                      </a:r>
                      <a:r>
                        <a:rPr lang="en-US" sz="14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LLM-related improvement for higher-socioeconomic status (SES)  students</a:t>
                      </a:r>
                      <a:r>
                        <a:rPr lang="en-US" sz="1400" kern="100" dirty="0">
                          <a:effectLst/>
                        </a:rPr>
                        <a:t>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Even with equal AI access, outcomes remain unequal due to systemic advantages linked to SES.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76855268"/>
                  </a:ext>
                </a:extLst>
              </a:tr>
              <a:tr h="9738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 err="1">
                          <a:effectLst/>
                        </a:rPr>
                        <a:t>Ravšelj</a:t>
                      </a:r>
                      <a:r>
                        <a:rPr lang="en-US" sz="1400" kern="100" dirty="0">
                          <a:effectLst/>
                        </a:rPr>
                        <a:t> et al. (2025)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Survey of 23,218 students in 109 countries: Low-income students valued ChatGPT for basic support, high-income peers focused on advanced features.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Reflects differences in perceived value and benefit, not just access or usage.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40198780"/>
                  </a:ext>
                </a:extLst>
              </a:tr>
              <a:tr h="7333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Yan (2024); Lacsa (2024)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Premium tools (e.g., GPT-4, ChatGPT Plus, Copilot) offer better outcomes but are inaccessible to many.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Affordability barriers stratify users, reinforcing unequal outcomes.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14549659"/>
                  </a:ext>
                </a:extLst>
              </a:tr>
              <a:tr h="5911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Pearson (2024); Ledford (2024)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Pearson’s $10.99/month AI tools increase satisfaction and learning support.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Low-cost AI tools help, but even these tiers may be unaffordable for the most marginalized.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38038146"/>
                  </a:ext>
                </a:extLst>
              </a:tr>
              <a:tr h="7333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Alharbi (2023)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64% of students in high-income regions vs. 45% in low-income regions recognized ChatGPT’s language understanding.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Economic context shapes engagement and perceived effectiveness, reinforcing benefit gaps.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40260979"/>
                  </a:ext>
                </a:extLst>
              </a:tr>
              <a:tr h="9738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D’Agostino (2023); Chetty et al. (2020)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Under-resourced institutions lack formal LLM guidelines. Students from top 1% income families are 77x more likely to attend elite colleges than bottom 20%.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Lack of institutional support compounds outcome disparities in generative AI adoption.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96045058"/>
                  </a:ext>
                </a:extLst>
              </a:tr>
              <a:tr h="5911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Mehra et al. (2004); Wei et al. (2011)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Benefits from tools like </a:t>
                      </a:r>
                      <a:r>
                        <a:rPr lang="en-US" sz="1400" kern="100" dirty="0" err="1">
                          <a:effectLst/>
                        </a:rPr>
                        <a:t>MathGPT</a:t>
                      </a:r>
                      <a:r>
                        <a:rPr lang="en-US" sz="1400" kern="100" dirty="0">
                          <a:effectLst/>
                        </a:rPr>
                        <a:t> depend on prior academic preparedness and motivation.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Students with stronger academic foundations are better positioned to capitalize on GAI tools.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98188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10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1722</Words>
  <Application>Microsoft Office PowerPoint</Application>
  <PresentationFormat>Widescreen</PresentationFormat>
  <Paragraphs>184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Abadi</vt:lpstr>
      <vt:lpstr>Aptos</vt:lpstr>
      <vt:lpstr>Aptos Display</vt:lpstr>
      <vt:lpstr>Arial</vt:lpstr>
      <vt:lpstr>Calibri</vt:lpstr>
      <vt:lpstr>Times New Roman</vt:lpstr>
      <vt:lpstr>Office Theme</vt:lpstr>
      <vt:lpstr>AI in Education and Its Social Consequences: Digital Divides, Institutional Readiness, and Implementation</vt:lpstr>
      <vt:lpstr>PowerPoint Presentation</vt:lpstr>
      <vt:lpstr>PowerPoint Presentation</vt:lpstr>
      <vt:lpstr>What is the Digital Divide?</vt:lpstr>
      <vt:lpstr>First-Level Digital Divide</vt:lpstr>
      <vt:lpstr>Second-Level Digital Divide</vt:lpstr>
      <vt:lpstr>Table 6.1: Dimensions of the second-level digital divide in generative AI use in the academic settings </vt:lpstr>
      <vt:lpstr>Third-Level Digital Divide</vt:lpstr>
      <vt:lpstr>Table 6.2: Data and evidence on the third-level digital divide in Generative AI use </vt:lpstr>
      <vt:lpstr>From Access to Impact</vt:lpstr>
      <vt:lpstr>Heterogenous response to GAI</vt:lpstr>
      <vt:lpstr>PowerPoint Presentation</vt:lpstr>
      <vt:lpstr>Digital Divide in the AI Context</vt:lpstr>
      <vt:lpstr>PowerPoint Presentation</vt:lpstr>
      <vt:lpstr>Conceptual Framework for Fostering Critical Thinking through Generative AI</vt:lpstr>
      <vt:lpstr>Core Components of AI-Mediated Critical Thinking: Definitions, Applications, and Examples</vt:lpstr>
      <vt:lpstr>AI in Education: Social Consequences and Inequality </vt:lpstr>
      <vt:lpstr>AI in Education: Social Consequences and Inequality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 Kshetri</dc:creator>
  <cp:lastModifiedBy>Fionna Clark</cp:lastModifiedBy>
  <cp:revision>3</cp:revision>
  <dcterms:created xsi:type="dcterms:W3CDTF">2025-12-25T10:31:50Z</dcterms:created>
  <dcterms:modified xsi:type="dcterms:W3CDTF">2026-01-18T07:38:06Z</dcterms:modified>
</cp:coreProperties>
</file>