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autoCompressPictures="0">
  <p:sldMasterIdLst>
    <p:sldMasterId id="2147483648" r:id="rId1"/>
  </p:sldMasterIdLst>
  <p:notesMasterIdLst>
    <p:notesMasterId r:id="rId35"/>
  </p:notesMasterIdLst>
  <p:sldIdLst>
    <p:sldId id="256" r:id="rId2"/>
    <p:sldId id="283" r:id="rId3"/>
    <p:sldId id="272" r:id="rId4"/>
    <p:sldId id="260" r:id="rId5"/>
    <p:sldId id="273" r:id="rId6"/>
    <p:sldId id="290" r:id="rId7"/>
    <p:sldId id="291" r:id="rId8"/>
    <p:sldId id="288" r:id="rId9"/>
    <p:sldId id="274" r:id="rId10"/>
    <p:sldId id="275" r:id="rId11"/>
    <p:sldId id="284" r:id="rId12"/>
    <p:sldId id="285" r:id="rId13"/>
    <p:sldId id="276" r:id="rId14"/>
    <p:sldId id="286" r:id="rId15"/>
    <p:sldId id="287" r:id="rId16"/>
    <p:sldId id="302" r:id="rId17"/>
    <p:sldId id="293" r:id="rId18"/>
    <p:sldId id="295" r:id="rId19"/>
    <p:sldId id="294" r:id="rId20"/>
    <p:sldId id="297" r:id="rId21"/>
    <p:sldId id="298" r:id="rId22"/>
    <p:sldId id="299" r:id="rId23"/>
    <p:sldId id="300" r:id="rId24"/>
    <p:sldId id="304" r:id="rId25"/>
    <p:sldId id="301" r:id="rId26"/>
    <p:sldId id="277" r:id="rId27"/>
    <p:sldId id="305" r:id="rId28"/>
    <p:sldId id="308" r:id="rId29"/>
    <p:sldId id="307" r:id="rId30"/>
    <p:sldId id="306" r:id="rId31"/>
    <p:sldId id="309" r:id="rId32"/>
    <p:sldId id="265" r:id="rId33"/>
    <p:sldId id="25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1C"/>
    <a:srgbClr val="00471C"/>
    <a:srgbClr val="C1C4CA"/>
    <a:srgbClr val="868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5251" autoAdjust="0"/>
  </p:normalViewPr>
  <p:slideViewPr>
    <p:cSldViewPr snapToGrid="0">
      <p:cViewPr varScale="1">
        <p:scale>
          <a:sx n="70" d="100"/>
          <a:sy n="70" d="100"/>
        </p:scale>
        <p:origin x="1589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38D014B-F634-854B-96DA-23EF3EE612DD}" type="datetimeFigureOut">
              <a:rPr lang="en-US" smtClean="0"/>
              <a:pPr/>
              <a:t>1/19/2026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ABAC083-CC60-D54A-A3C0-47316328A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2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6D2DD8-FE25-FE63-5AB8-90ED0F982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" y="-1"/>
            <a:ext cx="12190195" cy="6859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3C982F-F972-930F-B4AD-48AC3E718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29" y="3135087"/>
            <a:ext cx="10308771" cy="2530248"/>
          </a:xfrm>
        </p:spPr>
        <p:txBody>
          <a:bodyPr anchor="b"/>
          <a:lstStyle>
            <a:lvl1pPr algn="l">
              <a:defRPr sz="6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E8B5-5C79-4C82-C6D8-4559E0B1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22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18-21 January 2026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23BEC78-608E-475D-F802-1EAE83234C2F}"/>
              </a:ext>
            </a:extLst>
          </p:cNvPr>
          <p:cNvSpPr txBox="1">
            <a:spLocks/>
          </p:cNvSpPr>
          <p:nvPr userDrawn="1"/>
        </p:nvSpPr>
        <p:spPr>
          <a:xfrm>
            <a:off x="6286500" y="6356350"/>
            <a:ext cx="533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1" i="0" kern="1200">
                <a:solidFill>
                  <a:schemeClr val="bg1"/>
                </a:solidFill>
                <a:latin typeface="HelveticaNowDisplay Bold" panose="020B0504030202020204" pitchFamily="34" charset="77"/>
                <a:ea typeface="+mn-ea"/>
                <a:cs typeface="HelveticaNowDisplay Bold" panose="020B0504030202020204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blue logo&#10;&#10;AI-generated content may be incorrect.">
            <a:extLst>
              <a:ext uri="{FF2B5EF4-FFF2-40B4-BE49-F238E27FC236}">
                <a16:creationId xmlns:a16="http://schemas.microsoft.com/office/drawing/2014/main" id="{CEBF80E1-F193-D5AB-9D52-93DDD0E90A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960" y="358838"/>
            <a:ext cx="3302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9308-0E96-6B1A-B839-A3C67EE9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A5E1-5448-BF5B-AD6F-0E51E3000C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14" y="1024114"/>
            <a:ext cx="10682208" cy="519380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E0BF-76DF-8741-F478-21FA9C80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93983-77B8-3B82-C044-5EBBE223F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1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9308-0E96-6B1A-B839-A3C67EE9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A5E1-5448-BF5B-AD6F-0E51E3000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10682208" cy="5193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E0BF-76DF-8741-F478-21FA9C80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8A76E-2447-0375-3F7B-F63CCFB16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539B0-8131-2A6B-11FF-8377317B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5CEE6-D91E-64C5-C26D-9CB69A732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01598D-6A56-351B-C656-46E8C9D73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16E3F-666E-AB9E-138B-FE0E72535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1999" cy="6858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6EA17C-2B13-9C1A-8382-E848EC643D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1998" cy="6858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B5C46-AAD0-1427-3262-3E2B476F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2EECFC-8F9E-CEA0-5CAA-3FF891AF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text&#10;&#10;AI-generated content may be incorrect.">
            <a:extLst>
              <a:ext uri="{FF2B5EF4-FFF2-40B4-BE49-F238E27FC236}">
                <a16:creationId xmlns:a16="http://schemas.microsoft.com/office/drawing/2014/main" id="{5BF2A14A-5597-0C40-FE93-3252F49EFE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A367E-31DA-E37F-897D-F1197E59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6E7F7-B619-BF4E-120D-F6F55E769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014" y="10241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4712-6906-691E-0DE0-21CE8A23A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108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2DC3B-A2C9-6442-AA7F-1AAE21BE90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560A75-0E68-F075-15AF-9C2AE22C9DF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700211" y="-840618"/>
            <a:ext cx="4491789" cy="54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2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4" r:id="rId4"/>
    <p:sldLayoutId id="2147483658" r:id="rId5"/>
    <p:sldLayoutId id="2147483659" r:id="rId6"/>
    <p:sldLayoutId id="2147483660" r:id="rId7"/>
    <p:sldLayoutId id="2147483655" r:id="rId8"/>
    <p:sldLayoutId id="2147483656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6868B"/>
        </a:buClr>
        <a:buFont typeface="System Font Regular"/>
        <a:buChar char="⎯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600" b="0" i="0" kern="1200">
          <a:solidFill>
            <a:srgbClr val="8686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400" b="0" i="0" kern="1200">
          <a:solidFill>
            <a:srgbClr val="8686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354743-A0F4-2DE6-2817-2C4063E4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29" y="4670322"/>
            <a:ext cx="10327131" cy="1918673"/>
          </a:xfrm>
        </p:spPr>
        <p:txBody>
          <a:bodyPr>
            <a:normAutofit/>
          </a:bodyPr>
          <a:lstStyle/>
          <a:p>
            <a:r>
              <a:rPr lang="en-US" spc="-100" dirty="0"/>
              <a:t>Anonymity in Cellular Core Networks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1C5E9-1093-2E4C-D205-C6335984441F}"/>
              </a:ext>
            </a:extLst>
          </p:cNvPr>
          <p:cNvSpPr txBox="1"/>
          <p:nvPr/>
        </p:nvSpPr>
        <p:spPr>
          <a:xfrm>
            <a:off x="8906969" y="415636"/>
            <a:ext cx="2925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18-21 January 2026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8E3C64BA-1240-B7C2-043A-74AB1CA84FE6}"/>
              </a:ext>
            </a:extLst>
          </p:cNvPr>
          <p:cNvSpPr txBox="1">
            <a:spLocks/>
          </p:cNvSpPr>
          <p:nvPr/>
        </p:nvSpPr>
        <p:spPr>
          <a:xfrm>
            <a:off x="8460954" y="3429000"/>
            <a:ext cx="3371817" cy="3165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HelveticaNowDisplay Medium" panose="020B0504030202020204" pitchFamily="34" charset="77"/>
                <a:ea typeface="+mj-ea"/>
                <a:cs typeface="HelveticaNowDisplay Medium" panose="020B0504030202020204" pitchFamily="34" charset="77"/>
              </a:defRPr>
            </a:lvl1pPr>
          </a:lstStyle>
          <a:p>
            <a:pPr algn="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Mehdi Sepasi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UCI</a:t>
            </a:r>
          </a:p>
        </p:txBody>
      </p:sp>
    </p:spTree>
    <p:extLst>
      <p:ext uri="{BB962C8B-B14F-4D97-AF65-F5344CB8AC3E}">
        <p14:creationId xmlns:p14="http://schemas.microsoft.com/office/powerpoint/2010/main" val="13868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AAF8A-7272-277B-4D92-FA35956D9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C23BB-F8D9-5739-D900-1C71121B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Cellular Network Architecture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98145D-0232-4594-0040-E7D6AE6A53E1}"/>
              </a:ext>
            </a:extLst>
          </p:cNvPr>
          <p:cNvSpPr/>
          <p:nvPr/>
        </p:nvSpPr>
        <p:spPr>
          <a:xfrm>
            <a:off x="973395" y="1699015"/>
            <a:ext cx="1232965" cy="3987964"/>
          </a:xfrm>
          <a:prstGeom prst="rect">
            <a:avLst/>
          </a:prstGeom>
          <a:solidFill>
            <a:schemeClr val="bg2">
              <a:lumMod val="8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096D6-3C83-2E13-358B-E5683620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11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9D568DC-0EC5-1C7B-2BF1-3BBE7169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35" y="1982995"/>
            <a:ext cx="10097729" cy="36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77AFF-3452-A6D2-DF5E-EE17A21E6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D77E-A1BA-0090-E971-9CD936CA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Cellular Network Architecture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BABAE5-6711-6413-08E7-16DB007B9AC6}"/>
              </a:ext>
            </a:extLst>
          </p:cNvPr>
          <p:cNvSpPr/>
          <p:nvPr/>
        </p:nvSpPr>
        <p:spPr>
          <a:xfrm>
            <a:off x="2359743" y="1752108"/>
            <a:ext cx="1722611" cy="3982066"/>
          </a:xfrm>
          <a:prstGeom prst="rect">
            <a:avLst/>
          </a:prstGeom>
          <a:solidFill>
            <a:schemeClr val="bg2">
              <a:lumMod val="8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FCB4B-ACEF-9806-732E-283471E4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12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5722E7-5CBE-F6FC-E2A3-B08EBB51E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35" y="1982995"/>
            <a:ext cx="10097729" cy="36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27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ED6B2-ECB8-F88A-A995-7387406FC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8D2F6-8099-A0BF-8175-464B34256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Cellular Network Architecture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00F924-7A7B-3D0A-A04C-EF6B252F4DFE}"/>
              </a:ext>
            </a:extLst>
          </p:cNvPr>
          <p:cNvSpPr/>
          <p:nvPr/>
        </p:nvSpPr>
        <p:spPr>
          <a:xfrm>
            <a:off x="4229839" y="1758007"/>
            <a:ext cx="4436313" cy="3970267"/>
          </a:xfrm>
          <a:prstGeom prst="rect">
            <a:avLst/>
          </a:prstGeom>
          <a:solidFill>
            <a:schemeClr val="bg2">
              <a:lumMod val="8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8318-C10F-44F8-9338-03FCE24D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13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D089F7F-AC85-1985-3CA3-A91046BD1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35" y="1982995"/>
            <a:ext cx="10097729" cy="36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0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0E1A9-EFDD-C140-F43F-852561D7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6083-7787-1A87-AAD6-92BE6BA7F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Trusted Execution Environment (TEE)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CCD08-1F93-8FC6-59EE-6327776D2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14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14990A2-3629-CA46-30A4-2EA8250AE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03" y="1133493"/>
            <a:ext cx="6316304" cy="486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EF7AC8-6ED8-D4C8-07CC-7FFBE5AE6290}"/>
              </a:ext>
            </a:extLst>
          </p:cNvPr>
          <p:cNvSpPr txBox="1"/>
          <p:nvPr/>
        </p:nvSpPr>
        <p:spPr>
          <a:xfrm>
            <a:off x="0" y="6482090"/>
            <a:ext cx="122765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https://globalplatform.org/wp-content/uploads/2018/05/Introduction-to-Trusted-Execution-Environment-15May2018.pdf</a:t>
            </a:r>
          </a:p>
        </p:txBody>
      </p:sp>
    </p:spTree>
    <p:extLst>
      <p:ext uri="{BB962C8B-B14F-4D97-AF65-F5344CB8AC3E}">
        <p14:creationId xmlns:p14="http://schemas.microsoft.com/office/powerpoint/2010/main" val="10341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F7EE7-6D0D-9657-00FE-B90FE6DA8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87F66-3A3F-7FF1-0423-974BF1CFA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ASM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5F439-81ED-6DD6-C84B-A7CB0F32F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A07BE4-63BD-FB0E-63D2-5BAFC57C6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128" y="805441"/>
            <a:ext cx="8266225" cy="55108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76A37A-1D4C-4541-0152-1106C24F872C}"/>
              </a:ext>
            </a:extLst>
          </p:cNvPr>
          <p:cNvSpPr/>
          <p:nvPr/>
        </p:nvSpPr>
        <p:spPr>
          <a:xfrm>
            <a:off x="2697222" y="3575612"/>
            <a:ext cx="121843" cy="45719"/>
          </a:xfrm>
          <a:prstGeom prst="rect">
            <a:avLst/>
          </a:prstGeom>
          <a:solidFill>
            <a:srgbClr val="0047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E15E2-440F-F1BE-3681-9C6AB2B7B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D41F7-9730-057D-37B0-D0F61C0D0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 err="1"/>
              <a:t>PoLP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01280-3F1A-A762-23FA-6E82402B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E9D5E-187E-2350-FE0B-300874124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408" y="805343"/>
            <a:ext cx="8224930" cy="548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3F3EB-747A-DED1-109E-78FD0F475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4F1556-9035-CAD7-DDE6-D4221B13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8485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5137E-832C-E561-EDFE-F5CA2E3FC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9F9A-D5CF-E019-0386-0D865097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" dirty="0"/>
              <a:t>Threat Model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EDB54-3840-42F1-1128-75F0D290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E924A-AE2C-E593-DAC9-C56148F4A7B6}"/>
              </a:ext>
            </a:extLst>
          </p:cNvPr>
          <p:cNvSpPr txBox="1"/>
          <p:nvPr/>
        </p:nvSpPr>
        <p:spPr>
          <a:xfrm>
            <a:off x="1027953" y="3091347"/>
            <a:ext cx="44046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Commissioner"/>
              <a:buChar char="■"/>
            </a:pPr>
            <a:r>
              <a:rPr lang="en-US"/>
              <a:t>Host the entire core network or a subset of its NFs.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missioner"/>
              <a:buChar char="■"/>
            </a:pPr>
            <a:r>
              <a:rPr lang="en-US"/>
              <a:t>Could be rogue employees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May monitor the runtime behavior of hosted NFs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35EEA-FAA3-B2DB-A81B-58D19B15D67E}"/>
              </a:ext>
            </a:extLst>
          </p:cNvPr>
          <p:cNvSpPr txBox="1"/>
          <p:nvPr/>
        </p:nvSpPr>
        <p:spPr>
          <a:xfrm>
            <a:off x="6215529" y="2643983"/>
            <a:ext cx="4787153" cy="244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Commissioner"/>
              <a:buChar char="■"/>
            </a:pPr>
            <a:r>
              <a:rPr lang="en-US" dirty="0"/>
              <a:t>Third-party vendor(s) in charge of developing various NFs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missioner"/>
              <a:buChar char="■"/>
            </a:pPr>
            <a:r>
              <a:rPr lang="en-US" dirty="0"/>
              <a:t>May embed malicious code within the NFs to capture data and send it for unauthorized use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en-US" dirty="0"/>
          </a:p>
        </p:txBody>
      </p:sp>
      <p:sp>
        <p:nvSpPr>
          <p:cNvPr id="8" name="Google Shape;452;p50">
            <a:extLst>
              <a:ext uri="{FF2B5EF4-FFF2-40B4-BE49-F238E27FC236}">
                <a16:creationId xmlns:a16="http://schemas.microsoft.com/office/drawing/2014/main" id="{0844F0A1-381F-0358-BF9B-E0CE4343554C}"/>
              </a:ext>
            </a:extLst>
          </p:cNvPr>
          <p:cNvSpPr txBox="1">
            <a:spLocks noGrp="1"/>
          </p:cNvSpPr>
          <p:nvPr/>
        </p:nvSpPr>
        <p:spPr>
          <a:xfrm>
            <a:off x="1747183" y="1744261"/>
            <a:ext cx="2966198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b="1" dirty="0"/>
              <a:t>Cloud Providers</a:t>
            </a:r>
            <a:endParaRPr sz="2800" b="1" dirty="0"/>
          </a:p>
        </p:txBody>
      </p:sp>
      <p:sp>
        <p:nvSpPr>
          <p:cNvPr id="9" name="Google Shape;453;p50">
            <a:extLst>
              <a:ext uri="{FF2B5EF4-FFF2-40B4-BE49-F238E27FC236}">
                <a16:creationId xmlns:a16="http://schemas.microsoft.com/office/drawing/2014/main" id="{F95904D6-371C-845D-C0C1-A9B5BAC4AE27}"/>
              </a:ext>
            </a:extLst>
          </p:cNvPr>
          <p:cNvSpPr txBox="1">
            <a:spLocks noGrp="1"/>
          </p:cNvSpPr>
          <p:nvPr/>
        </p:nvSpPr>
        <p:spPr>
          <a:xfrm>
            <a:off x="7716744" y="1744261"/>
            <a:ext cx="240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b="1" dirty="0"/>
              <a:t>NF Vendors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399162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B3539-3F1A-619A-4620-BFB51219C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EB7F7-9DAD-0F06-81BB-9FE5B645E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" dirty="0"/>
              <a:t>Threat Model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C5758-0F67-0D26-2855-6A030072E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Google Shape;452;p50">
            <a:extLst>
              <a:ext uri="{FF2B5EF4-FFF2-40B4-BE49-F238E27FC236}">
                <a16:creationId xmlns:a16="http://schemas.microsoft.com/office/drawing/2014/main" id="{914DF82C-8AC1-E292-E497-79604FB359BD}"/>
              </a:ext>
            </a:extLst>
          </p:cNvPr>
          <p:cNvSpPr txBox="1">
            <a:spLocks noGrp="1"/>
          </p:cNvSpPr>
          <p:nvPr/>
        </p:nvSpPr>
        <p:spPr>
          <a:xfrm>
            <a:off x="2107825" y="1206378"/>
            <a:ext cx="8392834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lvl="0" indent="0">
              <a:buNone/>
            </a:pPr>
            <a:r>
              <a:rPr lang="en-US" sz="2800" b="1" dirty="0"/>
              <a:t>Goal: Deanonymize cellular network users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F5317-5354-BB26-4564-4BC2CC30A4FC}"/>
              </a:ext>
            </a:extLst>
          </p:cNvPr>
          <p:cNvSpPr txBox="1"/>
          <p:nvPr/>
        </p:nvSpPr>
        <p:spPr>
          <a:xfrm>
            <a:off x="835045" y="2270490"/>
            <a:ext cx="101570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SzPts val="1700"/>
              <a:buChar char="■"/>
            </a:pPr>
            <a:r>
              <a:rPr lang="en-US" sz="3200" dirty="0"/>
              <a:t>Honest-but-curious: they follow the defined network protocols but are motivated to infer and uncover the identities of users within the network.</a:t>
            </a:r>
          </a:p>
        </p:txBody>
      </p:sp>
    </p:spTree>
    <p:extLst>
      <p:ext uri="{BB962C8B-B14F-4D97-AF65-F5344CB8AC3E}">
        <p14:creationId xmlns:p14="http://schemas.microsoft.com/office/powerpoint/2010/main" val="420960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083FF-5C25-E21F-610E-810751CB9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138C-F3C5-4B16-87AF-70C9089D9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" dirty="0"/>
              <a:t>Threat Model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5D335-E8BD-BD43-1ABF-DE4AC6F9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Google Shape;452;p50">
            <a:extLst>
              <a:ext uri="{FF2B5EF4-FFF2-40B4-BE49-F238E27FC236}">
                <a16:creationId xmlns:a16="http://schemas.microsoft.com/office/drawing/2014/main" id="{D33D2EFC-2683-ED89-5302-552807A89670}"/>
              </a:ext>
            </a:extLst>
          </p:cNvPr>
          <p:cNvSpPr txBox="1">
            <a:spLocks noGrp="1"/>
          </p:cNvSpPr>
          <p:nvPr/>
        </p:nvSpPr>
        <p:spPr>
          <a:xfrm>
            <a:off x="2107825" y="1206378"/>
            <a:ext cx="8392834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lvl="0" indent="0">
              <a:buNone/>
            </a:pPr>
            <a:r>
              <a:rPr lang="en-US" sz="2800" b="1" dirty="0"/>
              <a:t>Goal: Deanonymize cellular network users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CE5A5-1E3F-9713-1003-2303D2B7C3A1}"/>
              </a:ext>
            </a:extLst>
          </p:cNvPr>
          <p:cNvSpPr txBox="1"/>
          <p:nvPr/>
        </p:nvSpPr>
        <p:spPr>
          <a:xfrm>
            <a:off x="835045" y="2270490"/>
            <a:ext cx="101570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SzPts val="1700"/>
              <a:buChar char="■"/>
            </a:pPr>
            <a:r>
              <a:rPr lang="en-US" sz="3200" dirty="0"/>
              <a:t>Honest-but-curious: they follow the defined network protocols but are motivated to infer and uncover the identities of users within the network.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US" sz="3200" dirty="0"/>
              <a:t>Do not have direct access to the RAN information.</a:t>
            </a:r>
          </a:p>
        </p:txBody>
      </p:sp>
    </p:spTree>
    <p:extLst>
      <p:ext uri="{BB962C8B-B14F-4D97-AF65-F5344CB8AC3E}">
        <p14:creationId xmlns:p14="http://schemas.microsoft.com/office/powerpoint/2010/main" val="13324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BCBFD-5C8D-9A26-6329-0ABB14093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FE60DC8-30B9-6F3E-1FB2-B4E72AC64C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90574B-2810-ED46-075C-DD4B53F67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3" y="0"/>
            <a:ext cx="10287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ED5AB0-8B81-2770-2B3F-6033302A20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5" r="1820" b="4271"/>
          <a:stretch>
            <a:fillRect/>
          </a:stretch>
        </p:blipFill>
        <p:spPr>
          <a:xfrm flipH="1">
            <a:off x="0" y="2449287"/>
            <a:ext cx="12192000" cy="4408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EFFBB4-4B2F-E0D9-8E53-9439274D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5029200"/>
            <a:ext cx="6818586" cy="1407885"/>
          </a:xfrm>
        </p:spPr>
        <p:txBody>
          <a:bodyPr anchor="b">
            <a:noAutofit/>
          </a:bodyPr>
          <a:lstStyle/>
          <a:p>
            <a:r>
              <a:rPr lang="en-US" sz="2400" b="0" dirty="0">
                <a:solidFill>
                  <a:schemeClr val="bg1"/>
                </a:solidFill>
              </a:rPr>
              <a:t>Your sensitive information is at risk!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2BFC9-2950-8B96-5F07-C92143806CF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B80961D-54BA-9C2E-093D-A5989F23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BE5E5F-9455-7648-C503-3EBE6A85BEB5}"/>
              </a:ext>
            </a:extLst>
          </p:cNvPr>
          <p:cNvSpPr txBox="1"/>
          <p:nvPr/>
        </p:nvSpPr>
        <p:spPr>
          <a:xfrm>
            <a:off x="9122862" y="6627168"/>
            <a:ext cx="33676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Image generated using ChatGPT (OpenAI, 2026).</a:t>
            </a:r>
          </a:p>
        </p:txBody>
      </p:sp>
    </p:spTree>
    <p:extLst>
      <p:ext uri="{BB962C8B-B14F-4D97-AF65-F5344CB8AC3E}">
        <p14:creationId xmlns:p14="http://schemas.microsoft.com/office/powerpoint/2010/main" val="28960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3E9E1-6F2F-DDD2-9EBA-992094B37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CE712-1F2C-5631-145D-75F60450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" dirty="0"/>
              <a:t>Threat Model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D0D8E-4C4B-0A27-9259-CA3893A0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Google Shape;452;p50">
            <a:extLst>
              <a:ext uri="{FF2B5EF4-FFF2-40B4-BE49-F238E27FC236}">
                <a16:creationId xmlns:a16="http://schemas.microsoft.com/office/drawing/2014/main" id="{83936B72-4C1F-9BDE-C05B-8E02EB63FD3C}"/>
              </a:ext>
            </a:extLst>
          </p:cNvPr>
          <p:cNvSpPr txBox="1">
            <a:spLocks noGrp="1"/>
          </p:cNvSpPr>
          <p:nvPr/>
        </p:nvSpPr>
        <p:spPr>
          <a:xfrm>
            <a:off x="2107825" y="1206378"/>
            <a:ext cx="8392834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lvl="0" indent="0">
              <a:buNone/>
            </a:pPr>
            <a:r>
              <a:rPr lang="en-US" sz="2800" b="1" dirty="0"/>
              <a:t>Goal: Deanonymize cellular network users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1126F-A387-C01A-D627-E3EC452CCA33}"/>
              </a:ext>
            </a:extLst>
          </p:cNvPr>
          <p:cNvSpPr txBox="1"/>
          <p:nvPr/>
        </p:nvSpPr>
        <p:spPr>
          <a:xfrm>
            <a:off x="835045" y="2270490"/>
            <a:ext cx="1015701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SzPts val="1700"/>
              <a:buChar char="■"/>
            </a:pPr>
            <a:r>
              <a:rPr lang="en-US" sz="3200" dirty="0"/>
              <a:t>Honest-but-curious: they follow the defined network protocols but are motivated to infer and uncover the identities of users within the network.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US" sz="3200" dirty="0"/>
              <a:t>Do not have direct access to the RAN information.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US" sz="3200" dirty="0"/>
              <a:t>Non-targeted</a:t>
            </a:r>
          </a:p>
        </p:txBody>
      </p:sp>
    </p:spTree>
    <p:extLst>
      <p:ext uri="{BB962C8B-B14F-4D97-AF65-F5344CB8AC3E}">
        <p14:creationId xmlns:p14="http://schemas.microsoft.com/office/powerpoint/2010/main" val="88689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F247E-A44E-87F1-4FEE-09FB4F2CB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6035-9155-070C-CB62-01A787ADA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" dirty="0"/>
              <a:t>Our Goal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76305-7F8F-0630-803F-EA3C8965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Google Shape;452;p50">
            <a:extLst>
              <a:ext uri="{FF2B5EF4-FFF2-40B4-BE49-F238E27FC236}">
                <a16:creationId xmlns:a16="http://schemas.microsoft.com/office/drawing/2014/main" id="{9CE3556E-019A-8F4C-5558-684532DDB752}"/>
              </a:ext>
            </a:extLst>
          </p:cNvPr>
          <p:cNvSpPr txBox="1">
            <a:spLocks noGrp="1"/>
          </p:cNvSpPr>
          <p:nvPr/>
        </p:nvSpPr>
        <p:spPr>
          <a:xfrm>
            <a:off x="1717134" y="1120045"/>
            <a:ext cx="8392834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missioner"/>
              <a:buChar char="■"/>
              <a:defRPr sz="14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lvl="0" indent="0">
              <a:buNone/>
            </a:pPr>
            <a:r>
              <a:rPr lang="en-US" sz="3200" b="1" dirty="0"/>
              <a:t>Prevent the attackers to gather the user information to identify or track them.</a:t>
            </a:r>
          </a:p>
        </p:txBody>
      </p:sp>
      <p:pic>
        <p:nvPicPr>
          <p:cNvPr id="3" name="Google Shape;525;p59">
            <a:extLst>
              <a:ext uri="{FF2B5EF4-FFF2-40B4-BE49-F238E27FC236}">
                <a16:creationId xmlns:a16="http://schemas.microsoft.com/office/drawing/2014/main" id="{EFFAC2C3-5B0D-C669-F6B9-B3818D36BB1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2046" y="3131698"/>
            <a:ext cx="2303875" cy="23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26;p59">
            <a:extLst>
              <a:ext uri="{FF2B5EF4-FFF2-40B4-BE49-F238E27FC236}">
                <a16:creationId xmlns:a16="http://schemas.microsoft.com/office/drawing/2014/main" id="{2EAE7F2E-387D-5A0E-0B84-DF82AF77FA2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233" y="3067243"/>
            <a:ext cx="3609626" cy="224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94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EFB7D-0A6B-5BF5-F080-9F45C6697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83B0-309C-652B-1991-7312644A9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Naive Solutions are not practical.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FFC9B-58B4-53D8-86B7-18E81FEE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Google Shape;538;p61">
            <a:extLst>
              <a:ext uri="{FF2B5EF4-FFF2-40B4-BE49-F238E27FC236}">
                <a16:creationId xmlns:a16="http://schemas.microsoft.com/office/drawing/2014/main" id="{B43B2F4B-9D38-BAA5-20AF-EE00B084BCF0}"/>
              </a:ext>
            </a:extLst>
          </p:cNvPr>
          <p:cNvSpPr/>
          <p:nvPr/>
        </p:nvSpPr>
        <p:spPr>
          <a:xfrm>
            <a:off x="1703828" y="1720336"/>
            <a:ext cx="7975989" cy="3810484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oogle Shape;541;p61" title="AnonyCore (14).png">
            <a:extLst>
              <a:ext uri="{FF2B5EF4-FFF2-40B4-BE49-F238E27FC236}">
                <a16:creationId xmlns:a16="http://schemas.microsoft.com/office/drawing/2014/main" id="{2FC2FED4-148F-1FDD-191B-21AA912D78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996" b="5544"/>
          <a:stretch/>
        </p:blipFill>
        <p:spPr>
          <a:xfrm>
            <a:off x="640757" y="1804894"/>
            <a:ext cx="10500851" cy="3669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9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C43F0-BA07-8BDF-6ABE-B1C7A8E8F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F181E-90E4-D9EF-5E63-6E7E77883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Let’s identify and tackle it at its origin.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002E2-0035-16D7-947E-28AB8CB3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DF53B8-535E-DCA6-96C6-1D5710C885A8}"/>
              </a:ext>
            </a:extLst>
          </p:cNvPr>
          <p:cNvGrpSpPr/>
          <p:nvPr/>
        </p:nvGrpSpPr>
        <p:grpSpPr>
          <a:xfrm>
            <a:off x="744164" y="1876649"/>
            <a:ext cx="10618273" cy="3777091"/>
            <a:chOff x="808100" y="1470250"/>
            <a:chExt cx="7879598" cy="2802900"/>
          </a:xfrm>
        </p:grpSpPr>
        <p:sp>
          <p:nvSpPr>
            <p:cNvPr id="5" name="Google Shape;547;p62">
              <a:extLst>
                <a:ext uri="{FF2B5EF4-FFF2-40B4-BE49-F238E27FC236}">
                  <a16:creationId xmlns:a16="http://schemas.microsoft.com/office/drawing/2014/main" id="{AF54A729-FAB4-C632-BF2E-4CD1B3EB4B64}"/>
                </a:ext>
              </a:extLst>
            </p:cNvPr>
            <p:cNvSpPr/>
            <p:nvPr/>
          </p:nvSpPr>
          <p:spPr>
            <a:xfrm>
              <a:off x="866300" y="1470250"/>
              <a:ext cx="706200" cy="28029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50;p62">
              <a:extLst>
                <a:ext uri="{FF2B5EF4-FFF2-40B4-BE49-F238E27FC236}">
                  <a16:creationId xmlns:a16="http://schemas.microsoft.com/office/drawing/2014/main" id="{2BA6C494-D683-3421-A397-D22B4E82220E}"/>
                </a:ext>
              </a:extLst>
            </p:cNvPr>
            <p:cNvSpPr/>
            <p:nvPr/>
          </p:nvSpPr>
          <p:spPr>
            <a:xfrm>
              <a:off x="6224213" y="1768625"/>
              <a:ext cx="706200" cy="5499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" name="Google Shape;551;p62" title="AnonyCore (14).png">
              <a:extLst>
                <a:ext uri="{FF2B5EF4-FFF2-40B4-BE49-F238E27FC236}">
                  <a16:creationId xmlns:a16="http://schemas.microsoft.com/office/drawing/2014/main" id="{06B7A840-3EC2-8370-C6BC-9318BBDEDCD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21996" b="5544"/>
            <a:stretch/>
          </p:blipFill>
          <p:spPr>
            <a:xfrm>
              <a:off x="808100" y="1519600"/>
              <a:ext cx="7879598" cy="275346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925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F3BA-1D54-0E05-1C1C-583B44417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80194-F8B3-D4CD-D2F3-296DAE2CB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6D66B-F67C-00DF-78E2-77B2A81DB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F8D6E-17D3-131C-1AE9-36F9EEE1BA60}"/>
              </a:ext>
            </a:extLst>
          </p:cNvPr>
          <p:cNvSpPr txBox="1"/>
          <p:nvPr/>
        </p:nvSpPr>
        <p:spPr>
          <a:xfrm>
            <a:off x="759011" y="1297366"/>
            <a:ext cx="94146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48722">
              <a:buSzPts val="1700"/>
              <a:buFont typeface="Arial" panose="020B0604020202020204" pitchFamily="34" charset="0"/>
              <a:buChar char="•"/>
            </a:pPr>
            <a:r>
              <a:rPr lang="en-US" sz="2400" dirty="0"/>
              <a:t>What should we anonymize?</a:t>
            </a:r>
          </a:p>
          <a:p>
            <a:pPr indent="-448722">
              <a:buSzPts val="1700"/>
              <a:buFont typeface="Arial" panose="020B0604020202020204" pitchFamily="34" charset="0"/>
              <a:buChar char="•"/>
            </a:pPr>
            <a:r>
              <a:rPr lang="en-US" sz="2400" dirty="0"/>
              <a:t>How should we anonymize data?</a:t>
            </a:r>
          </a:p>
          <a:p>
            <a:pPr indent="-448722">
              <a:buSzPts val="1700"/>
              <a:buFont typeface="Arial" panose="020B0604020202020204" pitchFamily="34" charset="0"/>
              <a:buChar char="•"/>
            </a:pPr>
            <a:r>
              <a:rPr lang="en-US" sz="2400" dirty="0"/>
              <a:t>How can we support identity-based services?</a:t>
            </a:r>
          </a:p>
          <a:p>
            <a:pPr indent="-448722">
              <a:buSzPts val="1700"/>
              <a:buFont typeface="Arial" panose="020B0604020202020204" pitchFamily="34" charset="0"/>
              <a:buChar char="•"/>
            </a:pPr>
            <a:r>
              <a:rPr lang="en-US" sz="2400" dirty="0"/>
              <a:t>What security guarantees can be provided?</a:t>
            </a:r>
          </a:p>
          <a:p>
            <a:pPr indent="-448722">
              <a:buSzPts val="1700"/>
              <a:buFont typeface="Arial" panose="020B0604020202020204" pitchFamily="34" charset="0"/>
              <a:buChar char="•"/>
            </a:pPr>
            <a:r>
              <a:rPr lang="en-US" sz="2400" dirty="0"/>
              <a:t>What are the implications of these design choices?</a:t>
            </a:r>
          </a:p>
          <a:p>
            <a:pPr indent="-448722">
              <a:buSzPts val="17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987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A2A3B-A715-8878-0134-EFA5D17B3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5D193-E64F-ACA3-0BAF-7EA7F447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Personally Identifiable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F681F-9940-A8C7-030D-DB4D5B3B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3EFF12-08FE-8C9A-4648-F6EB156A3364}"/>
              </a:ext>
            </a:extLst>
          </p:cNvPr>
          <p:cNvSpPr txBox="1"/>
          <p:nvPr/>
        </p:nvSpPr>
        <p:spPr>
          <a:xfrm>
            <a:off x="1252070" y="1599475"/>
            <a:ext cx="9687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PII is any information that can be used to </a:t>
            </a:r>
            <a:r>
              <a:rPr lang="en-US" b="1" dirty="0"/>
              <a:t>distinguish</a:t>
            </a:r>
            <a:r>
              <a:rPr lang="en-US" dirty="0"/>
              <a:t>, </a:t>
            </a:r>
            <a:r>
              <a:rPr lang="en-US" b="1" dirty="0"/>
              <a:t>trace </a:t>
            </a:r>
            <a:r>
              <a:rPr lang="en-US" dirty="0"/>
              <a:t>an individual's identity, and any other information that is linked or </a:t>
            </a:r>
            <a:r>
              <a:rPr lang="en-US" b="1" dirty="0"/>
              <a:t>linkable </a:t>
            </a:r>
            <a:r>
              <a:rPr lang="en-US" dirty="0"/>
              <a:t>to an individual.</a:t>
            </a:r>
            <a:endParaRPr lang="en-US" sz="1000" dirty="0"/>
          </a:p>
        </p:txBody>
      </p:sp>
      <p:sp>
        <p:nvSpPr>
          <p:cNvPr id="10" name="Google Shape;592;p68">
            <a:extLst>
              <a:ext uri="{FF2B5EF4-FFF2-40B4-BE49-F238E27FC236}">
                <a16:creationId xmlns:a16="http://schemas.microsoft.com/office/drawing/2014/main" id="{EE7D2B9B-9779-5FE9-7716-6DEC99735240}"/>
              </a:ext>
            </a:extLst>
          </p:cNvPr>
          <p:cNvSpPr txBox="1">
            <a:spLocks/>
          </p:cNvSpPr>
          <p:nvPr/>
        </p:nvSpPr>
        <p:spPr>
          <a:xfrm>
            <a:off x="1473907" y="3275827"/>
            <a:ext cx="3875034" cy="214194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6868B"/>
              </a:buClr>
              <a:buFont typeface="System Font Regular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600" b="0" i="0" kern="1200">
                <a:solidFill>
                  <a:srgbClr val="8686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400" b="0" i="0" kern="1200">
                <a:solidFill>
                  <a:srgbClr val="8686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/>
              <a:t>Direct PII:</a:t>
            </a:r>
          </a:p>
          <a:p>
            <a:pPr marL="457200" indent="-317500">
              <a:spcBef>
                <a:spcPts val="1600"/>
              </a:spcBef>
              <a:buSzPts val="1400"/>
              <a:buFont typeface="System Font Regular"/>
              <a:buChar char="■"/>
            </a:pPr>
            <a:r>
              <a:rPr lang="en-US"/>
              <a:t>Globally unique</a:t>
            </a:r>
          </a:p>
          <a:p>
            <a:pPr marL="457200" indent="-317500">
              <a:spcBef>
                <a:spcPts val="0"/>
              </a:spcBef>
              <a:buSzPts val="1400"/>
              <a:buFont typeface="System Font Regular"/>
              <a:buChar char="■"/>
            </a:pPr>
            <a:r>
              <a:rPr lang="en-US"/>
              <a:t>Stable identifiers</a:t>
            </a:r>
          </a:p>
          <a:p>
            <a:pPr marL="457200" indent="-317500">
              <a:spcBef>
                <a:spcPts val="0"/>
              </a:spcBef>
              <a:buSzPts val="1400"/>
              <a:buFont typeface="System Font Regular"/>
              <a:buChar char="■"/>
            </a:pPr>
            <a:r>
              <a:rPr lang="en-US"/>
              <a:t>Inherently tied to a user or device.</a:t>
            </a:r>
            <a:endParaRPr lang="en-US" dirty="0"/>
          </a:p>
        </p:txBody>
      </p:sp>
      <p:sp>
        <p:nvSpPr>
          <p:cNvPr id="11" name="Google Shape;597;p68">
            <a:extLst>
              <a:ext uri="{FF2B5EF4-FFF2-40B4-BE49-F238E27FC236}">
                <a16:creationId xmlns:a16="http://schemas.microsoft.com/office/drawing/2014/main" id="{A6190497-E676-4B0F-71D9-7BF25DFD54C2}"/>
              </a:ext>
            </a:extLst>
          </p:cNvPr>
          <p:cNvSpPr txBox="1">
            <a:spLocks/>
          </p:cNvSpPr>
          <p:nvPr/>
        </p:nvSpPr>
        <p:spPr>
          <a:xfrm>
            <a:off x="6342094" y="3275827"/>
            <a:ext cx="4756212" cy="2097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6868B"/>
              </a:buClr>
              <a:buFont typeface="System Font Regular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600" b="0" i="0" kern="1200">
                <a:solidFill>
                  <a:srgbClr val="8686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400" b="0" i="0" kern="1200">
                <a:solidFill>
                  <a:srgbClr val="8686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/>
              <a:t>Indirect PII:</a:t>
            </a:r>
          </a:p>
          <a:p>
            <a:pPr marL="457200" indent="-317500">
              <a:spcBef>
                <a:spcPts val="1600"/>
              </a:spcBef>
              <a:buSzPts val="1400"/>
              <a:buFont typeface="System Font Regular"/>
              <a:buChar char="■"/>
            </a:pPr>
            <a:r>
              <a:rPr lang="en-US"/>
              <a:t>Do not identify users on their own</a:t>
            </a:r>
          </a:p>
          <a:p>
            <a:pPr marL="457200" indent="-317500">
              <a:spcBef>
                <a:spcPts val="0"/>
              </a:spcBef>
              <a:spcAft>
                <a:spcPts val="1600"/>
              </a:spcAft>
              <a:buSzPts val="1400"/>
              <a:buFont typeface="System Font Regular"/>
              <a:buChar char="■"/>
            </a:pPr>
            <a:r>
              <a:rPr lang="en-US"/>
              <a:t>May become linkable through long-term observation or when combined with other information.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C5118-F662-3D71-8713-6F232056A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50E8B-83D1-48A8-70AA-70B049583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ECDC8-7EA6-A0FA-9918-311E0830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805F5-88AE-23D5-1744-58BCD801C126}"/>
              </a:ext>
            </a:extLst>
          </p:cNvPr>
          <p:cNvSpPr txBox="1"/>
          <p:nvPr/>
        </p:nvSpPr>
        <p:spPr>
          <a:xfrm>
            <a:off x="609600" y="1196592"/>
            <a:ext cx="99627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600"/>
              </a:spcAft>
              <a:buFont typeface="+mj-lt"/>
              <a:buAutoNum type="arabicPeriod"/>
            </a:pPr>
            <a:r>
              <a:rPr lang="en-US" dirty="0"/>
              <a:t>Use direct PII fields within trusted components only and replace them with pseudonyms for use by untrusted NFs</a:t>
            </a:r>
            <a:endParaRPr lang="en-US" sz="1000" dirty="0"/>
          </a:p>
        </p:txBody>
      </p:sp>
      <p:sp>
        <p:nvSpPr>
          <p:cNvPr id="8" name="Google Shape;706;p79">
            <a:extLst>
              <a:ext uri="{FF2B5EF4-FFF2-40B4-BE49-F238E27FC236}">
                <a16:creationId xmlns:a16="http://schemas.microsoft.com/office/drawing/2014/main" id="{75EDD27C-04C7-1EE6-B80E-9C49BB2AA3F5}"/>
              </a:ext>
            </a:extLst>
          </p:cNvPr>
          <p:cNvSpPr/>
          <p:nvPr/>
        </p:nvSpPr>
        <p:spPr>
          <a:xfrm>
            <a:off x="7135325" y="4376171"/>
            <a:ext cx="706200" cy="480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07;p79">
            <a:extLst>
              <a:ext uri="{FF2B5EF4-FFF2-40B4-BE49-F238E27FC236}">
                <a16:creationId xmlns:a16="http://schemas.microsoft.com/office/drawing/2014/main" id="{BEB4CC98-02D6-ECCF-19D4-27C77C1E5D81}"/>
              </a:ext>
            </a:extLst>
          </p:cNvPr>
          <p:cNvSpPr/>
          <p:nvPr/>
        </p:nvSpPr>
        <p:spPr>
          <a:xfrm>
            <a:off x="7191190" y="3669713"/>
            <a:ext cx="669600" cy="549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08;p79">
            <a:extLst>
              <a:ext uri="{FF2B5EF4-FFF2-40B4-BE49-F238E27FC236}">
                <a16:creationId xmlns:a16="http://schemas.microsoft.com/office/drawing/2014/main" id="{EA1921C6-473C-80E5-008E-E4358B3548B0}"/>
              </a:ext>
            </a:extLst>
          </p:cNvPr>
          <p:cNvSpPr/>
          <p:nvPr/>
        </p:nvSpPr>
        <p:spPr>
          <a:xfrm>
            <a:off x="2455635" y="4007363"/>
            <a:ext cx="652500" cy="549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09;p79">
            <a:extLst>
              <a:ext uri="{FF2B5EF4-FFF2-40B4-BE49-F238E27FC236}">
                <a16:creationId xmlns:a16="http://schemas.microsoft.com/office/drawing/2014/main" id="{E2080BA5-59FD-A745-D56E-F8882C2E6D08}"/>
              </a:ext>
            </a:extLst>
          </p:cNvPr>
          <p:cNvSpPr/>
          <p:nvPr/>
        </p:nvSpPr>
        <p:spPr>
          <a:xfrm>
            <a:off x="6470282" y="3669698"/>
            <a:ext cx="652500" cy="549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710;p79" title="AnonyCore (20).png">
            <a:extLst>
              <a:ext uri="{FF2B5EF4-FFF2-40B4-BE49-F238E27FC236}">
                <a16:creationId xmlns:a16="http://schemas.microsoft.com/office/drawing/2014/main" id="{4C1F95CE-07B9-040A-CD74-0305D53118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666"/>
          <a:stretch/>
        </p:blipFill>
        <p:spPr>
          <a:xfrm>
            <a:off x="1257799" y="3369499"/>
            <a:ext cx="8599398" cy="3034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3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254A9-A18B-358C-598F-7C6980177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9FEC7-6138-D2A7-5A61-DE6959DF0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1CB21-7913-E0CE-3807-E30D785F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1B0507-5F69-56EE-8216-87C52AB94E20}"/>
              </a:ext>
            </a:extLst>
          </p:cNvPr>
          <p:cNvSpPr txBox="1"/>
          <p:nvPr/>
        </p:nvSpPr>
        <p:spPr>
          <a:xfrm>
            <a:off x="609600" y="1196592"/>
            <a:ext cx="9962777" cy="112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600"/>
              </a:spcAft>
              <a:buFont typeface="+mj-lt"/>
              <a:buAutoNum type="arabicPeriod"/>
            </a:pPr>
            <a:r>
              <a:rPr lang="en-US" dirty="0"/>
              <a:t>Use direct PII fields within trusted components only and replace them with pseudonyms for use by untrusted NFs</a:t>
            </a:r>
            <a:endParaRPr lang="en-US" sz="1000" dirty="0"/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dirty="0"/>
              <a:t>Rotate pseudonyms and temporary identifiers between epochs using re-registrations.</a:t>
            </a:r>
          </a:p>
        </p:txBody>
      </p:sp>
      <p:sp>
        <p:nvSpPr>
          <p:cNvPr id="8" name="Google Shape;706;p79">
            <a:extLst>
              <a:ext uri="{FF2B5EF4-FFF2-40B4-BE49-F238E27FC236}">
                <a16:creationId xmlns:a16="http://schemas.microsoft.com/office/drawing/2014/main" id="{8DEBE3A8-21C1-86FA-4850-016A12BB500C}"/>
              </a:ext>
            </a:extLst>
          </p:cNvPr>
          <p:cNvSpPr/>
          <p:nvPr/>
        </p:nvSpPr>
        <p:spPr>
          <a:xfrm>
            <a:off x="7135325" y="4376171"/>
            <a:ext cx="706200" cy="480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07;p79">
            <a:extLst>
              <a:ext uri="{FF2B5EF4-FFF2-40B4-BE49-F238E27FC236}">
                <a16:creationId xmlns:a16="http://schemas.microsoft.com/office/drawing/2014/main" id="{4E14A380-0CBB-8411-0C72-BB98EEA726B3}"/>
              </a:ext>
            </a:extLst>
          </p:cNvPr>
          <p:cNvSpPr/>
          <p:nvPr/>
        </p:nvSpPr>
        <p:spPr>
          <a:xfrm>
            <a:off x="7191190" y="3669713"/>
            <a:ext cx="669600" cy="549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08;p79">
            <a:extLst>
              <a:ext uri="{FF2B5EF4-FFF2-40B4-BE49-F238E27FC236}">
                <a16:creationId xmlns:a16="http://schemas.microsoft.com/office/drawing/2014/main" id="{648B3BEA-991D-F1A0-F577-C31FE7C004A7}"/>
              </a:ext>
            </a:extLst>
          </p:cNvPr>
          <p:cNvSpPr/>
          <p:nvPr/>
        </p:nvSpPr>
        <p:spPr>
          <a:xfrm>
            <a:off x="2455635" y="4007363"/>
            <a:ext cx="652500" cy="549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09;p79">
            <a:extLst>
              <a:ext uri="{FF2B5EF4-FFF2-40B4-BE49-F238E27FC236}">
                <a16:creationId xmlns:a16="http://schemas.microsoft.com/office/drawing/2014/main" id="{DE7A5BA7-5A66-8D2F-B292-328DD8D22CE8}"/>
              </a:ext>
            </a:extLst>
          </p:cNvPr>
          <p:cNvSpPr/>
          <p:nvPr/>
        </p:nvSpPr>
        <p:spPr>
          <a:xfrm>
            <a:off x="6470282" y="3669698"/>
            <a:ext cx="652500" cy="549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710;p79" title="AnonyCore (20).png">
            <a:extLst>
              <a:ext uri="{FF2B5EF4-FFF2-40B4-BE49-F238E27FC236}">
                <a16:creationId xmlns:a16="http://schemas.microsoft.com/office/drawing/2014/main" id="{6895990B-8AA5-A046-D901-747F5AE467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666"/>
          <a:stretch/>
        </p:blipFill>
        <p:spPr>
          <a:xfrm>
            <a:off x="1257799" y="3369499"/>
            <a:ext cx="8599398" cy="3034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4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E6FCD-092F-9266-9A14-09E36F11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77481-F973-70E8-7438-636C218E5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8C280-7C21-6552-7898-672AF70B7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D087EB-1778-28D0-5A3A-C8774119CEEE}"/>
              </a:ext>
            </a:extLst>
          </p:cNvPr>
          <p:cNvSpPr txBox="1"/>
          <p:nvPr/>
        </p:nvSpPr>
        <p:spPr>
          <a:xfrm>
            <a:off x="609600" y="1196592"/>
            <a:ext cx="9962777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600"/>
              </a:spcAft>
              <a:buFont typeface="+mj-lt"/>
              <a:buAutoNum type="arabicPeriod"/>
            </a:pPr>
            <a:r>
              <a:rPr lang="en-US" dirty="0"/>
              <a:t>Use direct PII fields within trusted components only and replace them with pseudonyms for use by untrusted NFs</a:t>
            </a:r>
            <a:endParaRPr lang="en-US" sz="1000" dirty="0"/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dirty="0"/>
              <a:t>Rotate pseudonyms and temporary identifiers between epochs using re-registrations.</a:t>
            </a:r>
          </a:p>
          <a:p>
            <a:pPr marL="342900" lvl="0" indent="-342900">
              <a:spcAft>
                <a:spcPts val="1600"/>
              </a:spcAft>
              <a:buFont typeface="+mj-lt"/>
              <a:buAutoNum type="arabicPeriod"/>
            </a:pPr>
            <a:r>
              <a:rPr lang="en-US" dirty="0"/>
              <a:t>Prevent cross-epoch linkability by coordinated tier-based re-registrations.</a:t>
            </a:r>
            <a:endParaRPr lang="en-US" sz="1000" dirty="0"/>
          </a:p>
          <a:p>
            <a:pPr marL="228600" lvl="0" indent="-22860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endParaRPr lang="en-US" sz="1000" dirty="0"/>
          </a:p>
        </p:txBody>
      </p:sp>
      <p:sp>
        <p:nvSpPr>
          <p:cNvPr id="8" name="Google Shape;706;p79">
            <a:extLst>
              <a:ext uri="{FF2B5EF4-FFF2-40B4-BE49-F238E27FC236}">
                <a16:creationId xmlns:a16="http://schemas.microsoft.com/office/drawing/2014/main" id="{96E3A4CF-F7B0-ED8A-58AA-94FFC02C738B}"/>
              </a:ext>
            </a:extLst>
          </p:cNvPr>
          <p:cNvSpPr/>
          <p:nvPr/>
        </p:nvSpPr>
        <p:spPr>
          <a:xfrm>
            <a:off x="7135325" y="4376171"/>
            <a:ext cx="706200" cy="480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07;p79">
            <a:extLst>
              <a:ext uri="{FF2B5EF4-FFF2-40B4-BE49-F238E27FC236}">
                <a16:creationId xmlns:a16="http://schemas.microsoft.com/office/drawing/2014/main" id="{36E09271-CB8A-576D-EED7-F1B9D8636C33}"/>
              </a:ext>
            </a:extLst>
          </p:cNvPr>
          <p:cNvSpPr/>
          <p:nvPr/>
        </p:nvSpPr>
        <p:spPr>
          <a:xfrm>
            <a:off x="7191190" y="3669713"/>
            <a:ext cx="669600" cy="549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08;p79">
            <a:extLst>
              <a:ext uri="{FF2B5EF4-FFF2-40B4-BE49-F238E27FC236}">
                <a16:creationId xmlns:a16="http://schemas.microsoft.com/office/drawing/2014/main" id="{1CAC24C4-57A6-941E-CF83-AF61E89738FB}"/>
              </a:ext>
            </a:extLst>
          </p:cNvPr>
          <p:cNvSpPr/>
          <p:nvPr/>
        </p:nvSpPr>
        <p:spPr>
          <a:xfrm>
            <a:off x="2455635" y="4007363"/>
            <a:ext cx="652500" cy="549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09;p79">
            <a:extLst>
              <a:ext uri="{FF2B5EF4-FFF2-40B4-BE49-F238E27FC236}">
                <a16:creationId xmlns:a16="http://schemas.microsoft.com/office/drawing/2014/main" id="{14BE174A-D45D-D52D-D567-4AB3A577B214}"/>
              </a:ext>
            </a:extLst>
          </p:cNvPr>
          <p:cNvSpPr/>
          <p:nvPr/>
        </p:nvSpPr>
        <p:spPr>
          <a:xfrm>
            <a:off x="6470282" y="3669698"/>
            <a:ext cx="652500" cy="549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710;p79" title="AnonyCore (20).png">
            <a:extLst>
              <a:ext uri="{FF2B5EF4-FFF2-40B4-BE49-F238E27FC236}">
                <a16:creationId xmlns:a16="http://schemas.microsoft.com/office/drawing/2014/main" id="{BC739A75-2372-A71F-B7E3-1C7EEB5A46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666"/>
          <a:stretch/>
        </p:blipFill>
        <p:spPr>
          <a:xfrm>
            <a:off x="1257799" y="3369499"/>
            <a:ext cx="8599398" cy="3034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1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F066E-3EE1-55FC-B5E9-DC1CF6B37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24828-63BD-D7D6-0CE9-EF6B118CC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Linkability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D7C32-4B29-B2B1-2452-55F94641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Google Shape;1055;p118" title="linking (1).png">
            <a:extLst>
              <a:ext uri="{FF2B5EF4-FFF2-40B4-BE49-F238E27FC236}">
                <a16:creationId xmlns:a16="http://schemas.microsoft.com/office/drawing/2014/main" id="{D55559F1-383E-F84A-B83E-E79CDF51B0A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1001" y="1283302"/>
            <a:ext cx="9280668" cy="4291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42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0F2FE-F15B-EAA2-B009-3F061487E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41E2B-6A65-13FC-C0DC-EE41C847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User Data Can Be Leaked to Third Parties Through Cellular Ecosystems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9FE0C-EF8A-31A0-0C63-4BF7EB601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4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22CAFD-DF3C-75F8-AFA5-ACD7758A1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466" y="1235339"/>
            <a:ext cx="2884785" cy="454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C1A22F-6204-54AE-33E3-2A7F0AAA4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766" y="1106300"/>
            <a:ext cx="6585773" cy="52282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C4BE42-C958-AD6D-35EC-954C043AB2AB}"/>
              </a:ext>
            </a:extLst>
          </p:cNvPr>
          <p:cNvSpPr txBox="1"/>
          <p:nvPr/>
        </p:nvSpPr>
        <p:spPr>
          <a:xfrm>
            <a:off x="82592" y="6334581"/>
            <a:ext cx="122765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https://www.vice.com/en/article/i-gave-a-bounty-hunter-300-dollars-located-phone-microbilt-zumigo-tmobile/</a:t>
            </a:r>
          </a:p>
          <a:p>
            <a:r>
              <a:rPr lang="en-US" sz="1100" dirty="0"/>
              <a:t>https://adage.com/article/datadriven-marketing/24-billion-data-business-telcos-discuss/301058/</a:t>
            </a:r>
          </a:p>
        </p:txBody>
      </p:sp>
    </p:spTree>
    <p:extLst>
      <p:ext uri="{BB962C8B-B14F-4D97-AF65-F5344CB8AC3E}">
        <p14:creationId xmlns:p14="http://schemas.microsoft.com/office/powerpoint/2010/main" val="238554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07377-D1FB-81D8-5550-B2D170625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09487-0F4C-7143-FA07-8E34EA31F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BE87F-EB23-CF46-7C11-C238A064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Google Shape;746;p83" title="AnonyCore (22).png">
            <a:extLst>
              <a:ext uri="{FF2B5EF4-FFF2-40B4-BE49-F238E27FC236}">
                <a16:creationId xmlns:a16="http://schemas.microsoft.com/office/drawing/2014/main" id="{E733C23F-EE2F-2B30-224E-31D634FED94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4318" y="1191713"/>
            <a:ext cx="8671677" cy="18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82;p87" title="throughput (1).png">
            <a:extLst>
              <a:ext uri="{FF2B5EF4-FFF2-40B4-BE49-F238E27FC236}">
                <a16:creationId xmlns:a16="http://schemas.microsoft.com/office/drawing/2014/main" id="{8DC8FA37-A936-D849-2215-521F40AAD7D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50" y="3171201"/>
            <a:ext cx="4246866" cy="318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96;p89" title="throughput.png">
            <a:extLst>
              <a:ext uri="{FF2B5EF4-FFF2-40B4-BE49-F238E27FC236}">
                <a16:creationId xmlns:a16="http://schemas.microsoft.com/office/drawing/2014/main" id="{885971BE-45CE-EC70-180C-32B993364BF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4999" y="3125766"/>
            <a:ext cx="5309752" cy="3401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67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24784-7146-FC3F-6AE2-DEDEE8D0C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85D00-92C5-859E-F628-6BD609B4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9BC01-78B4-D0A3-79CF-4BAA538D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AC113B-FFCF-728A-4EA6-7B160A082348}"/>
              </a:ext>
            </a:extLst>
          </p:cNvPr>
          <p:cNvSpPr txBox="1"/>
          <p:nvPr/>
        </p:nvSpPr>
        <p:spPr>
          <a:xfrm>
            <a:off x="609600" y="1196592"/>
            <a:ext cx="9962777" cy="1333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600"/>
              </a:spcAft>
              <a:buFont typeface="+mj-lt"/>
              <a:buAutoNum type="arabicPeriod"/>
            </a:pPr>
            <a:r>
              <a:rPr lang="en-US" dirty="0"/>
              <a:t>Trusted Radio Access Network</a:t>
            </a:r>
          </a:p>
          <a:p>
            <a:pPr marL="342900" indent="-342900">
              <a:spcAft>
                <a:spcPts val="1600"/>
              </a:spcAft>
              <a:buFont typeface="+mj-lt"/>
              <a:buAutoNum type="arabicPeriod"/>
            </a:pPr>
            <a:r>
              <a:rPr lang="en-US" dirty="0"/>
              <a:t>Static IPs</a:t>
            </a:r>
          </a:p>
          <a:p>
            <a:pPr marL="342900" indent="-342900">
              <a:spcAft>
                <a:spcPts val="1600"/>
              </a:spcAft>
              <a:buFont typeface="+mj-lt"/>
              <a:buAutoNum type="arabicPeriod"/>
            </a:pPr>
            <a:r>
              <a:rPr lang="en-US" dirty="0"/>
              <a:t>Roaming Scenarios</a:t>
            </a:r>
          </a:p>
        </p:txBody>
      </p:sp>
    </p:spTree>
    <p:extLst>
      <p:ext uri="{BB962C8B-B14F-4D97-AF65-F5344CB8AC3E}">
        <p14:creationId xmlns:p14="http://schemas.microsoft.com/office/powerpoint/2010/main" val="3608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D7A8D-6F57-E916-0D8B-68C3C6DB6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367638-4CBB-2551-D44B-6F7E7546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734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9ECB3-E33E-AF40-35FE-541FE957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2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E7129-DBDA-30E4-5E02-3BCD80C44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80EBD-5E4B-8DFC-91BB-1E49D14E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It is Getting worse!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2E164-DF5A-369F-EFFC-B0FDF5329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10682208" cy="5193806"/>
          </a:xfrm>
        </p:spPr>
        <p:txBody>
          <a:bodyPr/>
          <a:lstStyle/>
          <a:p>
            <a:r>
              <a:rPr lang="en-US" dirty="0"/>
              <a:t>More User Info + Finer Levels of Detail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59511-8DFA-4B11-28D7-9F211A473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45C008-0375-D2CD-C56B-CCF087AA7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14" y="2467896"/>
            <a:ext cx="5879491" cy="27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4A4CD11-146D-612F-931C-D10B59FB3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0" y="2467896"/>
            <a:ext cx="5745324" cy="288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3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A58D2-C22D-3790-870F-E91DE1EF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67BE2-B850-3A22-7D1D-8613DC35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It is Getting worse!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0FBF-4123-ADD7-CEAF-AFAA22113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10682208" cy="5193806"/>
          </a:xfrm>
        </p:spPr>
        <p:txBody>
          <a:bodyPr/>
          <a:lstStyle/>
          <a:p>
            <a:r>
              <a:rPr lang="en-US" dirty="0"/>
              <a:t>Expanded exposure of user data to new actors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4442E-E26D-615F-C8E3-BF0132810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6</a:t>
            </a:fld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33FB81C-65CE-E0C2-99B4-C19DE4F46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3" y="1850985"/>
            <a:ext cx="6122884" cy="35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C3F014C-AC1D-54BA-996E-000B7582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52" y="2070327"/>
            <a:ext cx="5719933" cy="321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7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6DD8B-7ECF-AAEE-1155-E096A42B2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1AD3-5989-8F1C-C39C-14BA4B895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An increasing number of wireless carriers now market privacy.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B53F9-E369-6834-1327-AA2803D94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10682208" cy="5193806"/>
          </a:xfrm>
        </p:spPr>
        <p:txBody>
          <a:bodyPr/>
          <a:lstStyle/>
          <a:p>
            <a:r>
              <a:rPr lang="en-US" dirty="0"/>
              <a:t>Expanded exposure of user data to new actors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A4053-B28A-02E9-ABB2-7F98BE2C4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59D77-6184-896E-D9D0-C82425098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23" y="1620319"/>
            <a:ext cx="10010588" cy="16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36C18-0869-B562-8E13-E8B16BBC7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286F6-44AE-48CD-8719-839225B17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An increasing number of wireless carriers now market privacy.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B3503-C741-079D-A845-8CC7BD84D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10682208" cy="5193806"/>
          </a:xfrm>
        </p:spPr>
        <p:txBody>
          <a:bodyPr/>
          <a:lstStyle/>
          <a:p>
            <a:r>
              <a:rPr lang="en-US" dirty="0"/>
              <a:t>Expanded exposure of user data to new actors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28E4F-1E2E-0360-A0E9-7E03B581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BAB08-559E-1741-F823-4452FCDA6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23" y="1620319"/>
            <a:ext cx="10010588" cy="1635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4A74E-9C43-2278-6880-DD36888DE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104" y="2542915"/>
            <a:ext cx="6204524" cy="393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436B3-23B5-32FF-F64C-5F92000C8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30928-84F6-3E8E-0C38-856D2DAD1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An increasing number of wireless carriers now market privacy.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9FEC6-B747-F6EF-BA6B-6A8B9109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10682208" cy="5193806"/>
          </a:xfrm>
        </p:spPr>
        <p:txBody>
          <a:bodyPr/>
          <a:lstStyle/>
          <a:p>
            <a:r>
              <a:rPr lang="en-US" dirty="0"/>
              <a:t>Expanded exposure of user data to new actors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6E5A2-4027-0707-5473-832D15EC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D6CD2-7234-424F-67D8-AB20FC344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23" y="1620319"/>
            <a:ext cx="10010588" cy="1635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CF29B7-E12A-A29E-A3F5-C052EE8C8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104" y="2542915"/>
            <a:ext cx="6204524" cy="393719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BEB02E-81DE-29C9-3716-D0647B421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36" y="3054641"/>
            <a:ext cx="3994725" cy="349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D1EF6-F68E-8C60-EC6F-2C3074A79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786B2C-A674-E149-0996-C72BD9AD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7222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TC">
      <a:dk1>
        <a:srgbClr val="000000"/>
      </a:dk1>
      <a:lt1>
        <a:srgbClr val="FFFFFF"/>
      </a:lt1>
      <a:dk2>
        <a:srgbClr val="171717"/>
      </a:dk2>
      <a:lt2>
        <a:srgbClr val="FFFFFF"/>
      </a:lt2>
      <a:accent1>
        <a:srgbClr val="002BF3"/>
      </a:accent1>
      <a:accent2>
        <a:srgbClr val="3054FE"/>
      </a:accent2>
      <a:accent3>
        <a:srgbClr val="00A7FF"/>
      </a:accent3>
      <a:accent4>
        <a:srgbClr val="03F7D3"/>
      </a:accent4>
      <a:accent5>
        <a:srgbClr val="F88379"/>
      </a:accent5>
      <a:accent6>
        <a:srgbClr val="FFFFFF"/>
      </a:accent6>
      <a:hlink>
        <a:srgbClr val="002BF3"/>
      </a:hlink>
      <a:folHlink>
        <a:srgbClr val="002BF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3198</TotalTime>
  <Words>614</Words>
  <Application>Microsoft Office PowerPoint</Application>
  <PresentationFormat>Widescreen</PresentationFormat>
  <Paragraphs>112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Commissioner</vt:lpstr>
      <vt:lpstr>System Font Regular</vt:lpstr>
      <vt:lpstr>Office Theme</vt:lpstr>
      <vt:lpstr>Anonymity in Cellular Core Networks</vt:lpstr>
      <vt:lpstr>Your sensitive information is at risk!</vt:lpstr>
      <vt:lpstr>User Data Can Be Leaked to Third Parties Through Cellular Ecosystems</vt:lpstr>
      <vt:lpstr>It is Getting worse!</vt:lpstr>
      <vt:lpstr>It is Getting worse!</vt:lpstr>
      <vt:lpstr>An increasing number of wireless carriers now market privacy.</vt:lpstr>
      <vt:lpstr>An increasing number of wireless carriers now market privacy.</vt:lpstr>
      <vt:lpstr>An increasing number of wireless carriers now market privacy.</vt:lpstr>
      <vt:lpstr>Background</vt:lpstr>
      <vt:lpstr>Cellular Network Architecture</vt:lpstr>
      <vt:lpstr>Cellular Network Architecture</vt:lpstr>
      <vt:lpstr>Cellular Network Architecture</vt:lpstr>
      <vt:lpstr>Trusted Execution Environment (TEE)</vt:lpstr>
      <vt:lpstr>ASM</vt:lpstr>
      <vt:lpstr>PoLP</vt:lpstr>
      <vt:lpstr>Methodology</vt:lpstr>
      <vt:lpstr>Threat Model</vt:lpstr>
      <vt:lpstr>Threat Model</vt:lpstr>
      <vt:lpstr>Threat Model</vt:lpstr>
      <vt:lpstr>Threat Model</vt:lpstr>
      <vt:lpstr>Our Goal</vt:lpstr>
      <vt:lpstr>Naive Solutions are not practical.</vt:lpstr>
      <vt:lpstr>Let’s identify and tackle it at its origin.</vt:lpstr>
      <vt:lpstr>Challenges</vt:lpstr>
      <vt:lpstr>Personally Identifiable Information</vt:lpstr>
      <vt:lpstr>Design</vt:lpstr>
      <vt:lpstr>Design</vt:lpstr>
      <vt:lpstr>Design</vt:lpstr>
      <vt:lpstr>Linkability</vt:lpstr>
      <vt:lpstr>Results</vt:lpstr>
      <vt:lpstr>Future Directions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Roger Proeis</dc:creator>
  <cp:lastModifiedBy>Fionna Clark</cp:lastModifiedBy>
  <cp:revision>30</cp:revision>
  <dcterms:created xsi:type="dcterms:W3CDTF">2025-05-24T00:08:08Z</dcterms:created>
  <dcterms:modified xsi:type="dcterms:W3CDTF">2026-01-19T20:07:52Z</dcterms:modified>
</cp:coreProperties>
</file>