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autoCompressPictures="0">
  <p:sldMasterIdLst>
    <p:sldMasterId id="2147483648" r:id="rId1"/>
  </p:sldMasterIdLst>
  <p:notesMasterIdLst>
    <p:notesMasterId r:id="rId16"/>
  </p:notesMasterIdLst>
  <p:sldIdLst>
    <p:sldId id="256" r:id="rId2"/>
    <p:sldId id="272" r:id="rId3"/>
    <p:sldId id="260" r:id="rId4"/>
    <p:sldId id="270" r:id="rId5"/>
    <p:sldId id="275" r:id="rId6"/>
    <p:sldId id="276" r:id="rId7"/>
    <p:sldId id="262" r:id="rId8"/>
    <p:sldId id="277" r:id="rId9"/>
    <p:sldId id="278" r:id="rId10"/>
    <p:sldId id="279" r:id="rId11"/>
    <p:sldId id="280" r:id="rId12"/>
    <p:sldId id="281" r:id="rId13"/>
    <p:sldId id="265"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4CA"/>
    <a:srgbClr val="868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34739-ACCA-46EE-A6A1-22109D6CE8DD}" v="70" dt="2026-01-16T17:42:26.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85251" autoAdjust="0"/>
  </p:normalViewPr>
  <p:slideViewPr>
    <p:cSldViewPr snapToGrid="0">
      <p:cViewPr varScale="1">
        <p:scale>
          <a:sx n="82" d="100"/>
          <a:sy n="82" d="100"/>
        </p:scale>
        <p:origin x="11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pgl-my.sharepoint.com/personal/fed_mendoza_spglobal_com/Documents/Documents/GMC%20FILES/.APAC%20Fiber/2025-06-26%20APAC%20Fib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dirty="0">
                <a:solidFill>
                  <a:schemeClr val="tx1"/>
                </a:solidFill>
              </a:rPr>
              <a:t>Asia</a:t>
            </a:r>
            <a:r>
              <a:rPr lang="en-US" b="1" baseline="0" dirty="0">
                <a:solidFill>
                  <a:schemeClr val="tx1"/>
                </a:solidFill>
              </a:rPr>
              <a:t>-Pacific </a:t>
            </a:r>
            <a:r>
              <a:rPr lang="en-US" b="1" dirty="0">
                <a:solidFill>
                  <a:schemeClr val="tx1"/>
                </a:solidFill>
              </a:rPr>
              <a:t>fixed broadband penetration, 2023 – 2025 (%)</a:t>
            </a:r>
          </a:p>
        </c:rich>
      </c:tx>
      <c:layout>
        <c:manualLayout>
          <c:xMode val="edge"/>
          <c:yMode val="edge"/>
          <c:x val="0.15362537123809489"/>
          <c:y val="1.308648502481031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cat>
            <c:strRef>
              <c:f>Sheet1!$A$2:$A$19</c:f>
              <c:strCache>
                <c:ptCount val="18"/>
                <c:pt idx="0">
                  <c:v>Pakistan</c:v>
                </c:pt>
                <c:pt idx="1">
                  <c:v>Myanmar</c:v>
                </c:pt>
                <c:pt idx="2">
                  <c:v>India</c:v>
                </c:pt>
                <c:pt idx="3">
                  <c:v>Laos</c:v>
                </c:pt>
                <c:pt idx="4">
                  <c:v>Cambodia</c:v>
                </c:pt>
                <c:pt idx="5">
                  <c:v>Indonesia</c:v>
                </c:pt>
                <c:pt idx="6">
                  <c:v>Philippines</c:v>
                </c:pt>
                <c:pt idx="7">
                  <c:v>Thailand</c:v>
                </c:pt>
                <c:pt idx="8">
                  <c:v>Malaysia</c:v>
                </c:pt>
                <c:pt idx="9">
                  <c:v>Taiwan</c:v>
                </c:pt>
                <c:pt idx="10">
                  <c:v>Vietnam</c:v>
                </c:pt>
                <c:pt idx="11">
                  <c:v>Japan</c:v>
                </c:pt>
                <c:pt idx="12">
                  <c:v>New Zealand</c:v>
                </c:pt>
                <c:pt idx="13">
                  <c:v>China</c:v>
                </c:pt>
                <c:pt idx="14">
                  <c:v>Australia</c:v>
                </c:pt>
                <c:pt idx="15">
                  <c:v>Singapore</c:v>
                </c:pt>
                <c:pt idx="16">
                  <c:v>Hong Kong</c:v>
                </c:pt>
                <c:pt idx="17">
                  <c:v>South Korea</c:v>
                </c:pt>
              </c:strCache>
            </c:strRef>
          </c:cat>
          <c:val>
            <c:numRef>
              <c:f>Sheet1!$B$2:$B$19</c:f>
              <c:numCache>
                <c:formatCode>0</c:formatCode>
                <c:ptCount val="18"/>
                <c:pt idx="0">
                  <c:v>0.09</c:v>
                </c:pt>
                <c:pt idx="1">
                  <c:v>0.09</c:v>
                </c:pt>
                <c:pt idx="2">
                  <c:v>0.12</c:v>
                </c:pt>
                <c:pt idx="3">
                  <c:v>0.14000000000000001</c:v>
                </c:pt>
                <c:pt idx="4">
                  <c:v>0.16</c:v>
                </c:pt>
                <c:pt idx="5">
                  <c:v>0.2</c:v>
                </c:pt>
                <c:pt idx="6">
                  <c:v>0.31</c:v>
                </c:pt>
                <c:pt idx="7">
                  <c:v>0.47</c:v>
                </c:pt>
                <c:pt idx="8">
                  <c:v>0.51</c:v>
                </c:pt>
                <c:pt idx="9">
                  <c:v>0.73</c:v>
                </c:pt>
                <c:pt idx="10">
                  <c:v>0.8</c:v>
                </c:pt>
                <c:pt idx="11">
                  <c:v>0.84</c:v>
                </c:pt>
                <c:pt idx="12">
                  <c:v>0.91</c:v>
                </c:pt>
                <c:pt idx="13">
                  <c:v>0.89</c:v>
                </c:pt>
                <c:pt idx="14">
                  <c:v>0.91</c:v>
                </c:pt>
                <c:pt idx="15">
                  <c:v>1.01</c:v>
                </c:pt>
                <c:pt idx="16">
                  <c:v>0.98</c:v>
                </c:pt>
                <c:pt idx="17">
                  <c:v>1.1100000000000001</c:v>
                </c:pt>
              </c:numCache>
            </c:numRef>
          </c:val>
          <c:extLst>
            <c:ext xmlns:c16="http://schemas.microsoft.com/office/drawing/2014/chart" uri="{C3380CC4-5D6E-409C-BE32-E72D297353CC}">
              <c16:uniqueId val="{00000000-A01A-4E96-88BE-E19E5A442DDC}"/>
            </c:ext>
          </c:extLst>
        </c:ser>
        <c:ser>
          <c:idx val="1"/>
          <c:order val="1"/>
          <c:tx>
            <c:strRef>
              <c:f>Sheet1!$C$1</c:f>
              <c:strCache>
                <c:ptCount val="1"/>
                <c:pt idx="0">
                  <c:v>2024</c:v>
                </c:pt>
              </c:strCache>
            </c:strRef>
          </c:tx>
          <c:spPr>
            <a:solidFill>
              <a:schemeClr val="accent3"/>
            </a:solidFill>
            <a:ln>
              <a:noFill/>
            </a:ln>
            <a:effectLst/>
          </c:spPr>
          <c:invertIfNegative val="0"/>
          <c:cat>
            <c:strRef>
              <c:f>Sheet1!$A$2:$A$19</c:f>
              <c:strCache>
                <c:ptCount val="18"/>
                <c:pt idx="0">
                  <c:v>Pakistan</c:v>
                </c:pt>
                <c:pt idx="1">
                  <c:v>Myanmar</c:v>
                </c:pt>
                <c:pt idx="2">
                  <c:v>India</c:v>
                </c:pt>
                <c:pt idx="3">
                  <c:v>Laos</c:v>
                </c:pt>
                <c:pt idx="4">
                  <c:v>Cambodia</c:v>
                </c:pt>
                <c:pt idx="5">
                  <c:v>Indonesia</c:v>
                </c:pt>
                <c:pt idx="6">
                  <c:v>Philippines</c:v>
                </c:pt>
                <c:pt idx="7">
                  <c:v>Thailand</c:v>
                </c:pt>
                <c:pt idx="8">
                  <c:v>Malaysia</c:v>
                </c:pt>
                <c:pt idx="9">
                  <c:v>Taiwan</c:v>
                </c:pt>
                <c:pt idx="10">
                  <c:v>Vietnam</c:v>
                </c:pt>
                <c:pt idx="11">
                  <c:v>Japan</c:v>
                </c:pt>
                <c:pt idx="12">
                  <c:v>New Zealand</c:v>
                </c:pt>
                <c:pt idx="13">
                  <c:v>China</c:v>
                </c:pt>
                <c:pt idx="14">
                  <c:v>Australia</c:v>
                </c:pt>
                <c:pt idx="15">
                  <c:v>Singapore</c:v>
                </c:pt>
                <c:pt idx="16">
                  <c:v>Hong Kong</c:v>
                </c:pt>
                <c:pt idx="17">
                  <c:v>South Korea</c:v>
                </c:pt>
              </c:strCache>
            </c:strRef>
          </c:cat>
          <c:val>
            <c:numRef>
              <c:f>Sheet1!$C$2:$C$19</c:f>
              <c:numCache>
                <c:formatCode>0</c:formatCode>
                <c:ptCount val="18"/>
                <c:pt idx="0">
                  <c:v>0.1</c:v>
                </c:pt>
                <c:pt idx="1">
                  <c:v>0.1</c:v>
                </c:pt>
                <c:pt idx="2">
                  <c:v>0.13</c:v>
                </c:pt>
                <c:pt idx="3">
                  <c:v>0.16</c:v>
                </c:pt>
                <c:pt idx="4">
                  <c:v>0.17</c:v>
                </c:pt>
                <c:pt idx="5">
                  <c:v>0.22</c:v>
                </c:pt>
                <c:pt idx="6">
                  <c:v>0.34</c:v>
                </c:pt>
                <c:pt idx="7">
                  <c:v>0.47</c:v>
                </c:pt>
                <c:pt idx="8">
                  <c:v>0.52</c:v>
                </c:pt>
                <c:pt idx="9">
                  <c:v>0.74</c:v>
                </c:pt>
                <c:pt idx="10">
                  <c:v>0.83</c:v>
                </c:pt>
                <c:pt idx="11">
                  <c:v>0.85</c:v>
                </c:pt>
                <c:pt idx="12">
                  <c:v>0.92</c:v>
                </c:pt>
                <c:pt idx="13">
                  <c:v>0.92</c:v>
                </c:pt>
                <c:pt idx="14">
                  <c:v>0.99</c:v>
                </c:pt>
                <c:pt idx="15">
                  <c:v>1</c:v>
                </c:pt>
                <c:pt idx="16">
                  <c:v>1.05</c:v>
                </c:pt>
                <c:pt idx="17">
                  <c:v>1.1299999999999999</c:v>
                </c:pt>
              </c:numCache>
            </c:numRef>
          </c:val>
          <c:extLst>
            <c:ext xmlns:c16="http://schemas.microsoft.com/office/drawing/2014/chart" uri="{C3380CC4-5D6E-409C-BE32-E72D297353CC}">
              <c16:uniqueId val="{00000001-A01A-4E96-88BE-E19E5A442DDC}"/>
            </c:ext>
          </c:extLst>
        </c:ser>
        <c:ser>
          <c:idx val="2"/>
          <c:order val="2"/>
          <c:tx>
            <c:strRef>
              <c:f>Sheet1!$D$1</c:f>
              <c:strCache>
                <c:ptCount val="1"/>
                <c:pt idx="0">
                  <c:v>2025E</c:v>
                </c:pt>
              </c:strCache>
            </c:strRef>
          </c:tx>
          <c:spPr>
            <a:solidFill>
              <a:schemeClr val="accent5"/>
            </a:solidFill>
            <a:ln>
              <a:noFill/>
            </a:ln>
            <a:effectLst/>
          </c:spPr>
          <c:invertIfNegative val="0"/>
          <c:cat>
            <c:strRef>
              <c:f>Sheet1!$A$2:$A$19</c:f>
              <c:strCache>
                <c:ptCount val="18"/>
                <c:pt idx="0">
                  <c:v>Pakistan</c:v>
                </c:pt>
                <c:pt idx="1">
                  <c:v>Myanmar</c:v>
                </c:pt>
                <c:pt idx="2">
                  <c:v>India</c:v>
                </c:pt>
                <c:pt idx="3">
                  <c:v>Laos</c:v>
                </c:pt>
                <c:pt idx="4">
                  <c:v>Cambodia</c:v>
                </c:pt>
                <c:pt idx="5">
                  <c:v>Indonesia</c:v>
                </c:pt>
                <c:pt idx="6">
                  <c:v>Philippines</c:v>
                </c:pt>
                <c:pt idx="7">
                  <c:v>Thailand</c:v>
                </c:pt>
                <c:pt idx="8">
                  <c:v>Malaysia</c:v>
                </c:pt>
                <c:pt idx="9">
                  <c:v>Taiwan</c:v>
                </c:pt>
                <c:pt idx="10">
                  <c:v>Vietnam</c:v>
                </c:pt>
                <c:pt idx="11">
                  <c:v>Japan</c:v>
                </c:pt>
                <c:pt idx="12">
                  <c:v>New Zealand</c:v>
                </c:pt>
                <c:pt idx="13">
                  <c:v>China</c:v>
                </c:pt>
                <c:pt idx="14">
                  <c:v>Australia</c:v>
                </c:pt>
                <c:pt idx="15">
                  <c:v>Singapore</c:v>
                </c:pt>
                <c:pt idx="16">
                  <c:v>Hong Kong</c:v>
                </c:pt>
                <c:pt idx="17">
                  <c:v>South Korea</c:v>
                </c:pt>
              </c:strCache>
            </c:strRef>
          </c:cat>
          <c:val>
            <c:numRef>
              <c:f>Sheet1!$D$2:$D$19</c:f>
              <c:numCache>
                <c:formatCode>0</c:formatCode>
                <c:ptCount val="18"/>
                <c:pt idx="0">
                  <c:v>0.11</c:v>
                </c:pt>
                <c:pt idx="1">
                  <c:v>0.11</c:v>
                </c:pt>
                <c:pt idx="2">
                  <c:v>0.14000000000000001</c:v>
                </c:pt>
                <c:pt idx="3">
                  <c:v>0.17</c:v>
                </c:pt>
                <c:pt idx="4">
                  <c:v>0.18</c:v>
                </c:pt>
                <c:pt idx="5">
                  <c:v>0.23</c:v>
                </c:pt>
                <c:pt idx="6">
                  <c:v>0.39</c:v>
                </c:pt>
                <c:pt idx="7">
                  <c:v>0.47</c:v>
                </c:pt>
                <c:pt idx="8">
                  <c:v>0.53</c:v>
                </c:pt>
                <c:pt idx="9">
                  <c:v>0.76</c:v>
                </c:pt>
                <c:pt idx="10">
                  <c:v>0.84</c:v>
                </c:pt>
                <c:pt idx="11">
                  <c:v>0.86</c:v>
                </c:pt>
                <c:pt idx="12">
                  <c:v>0.92</c:v>
                </c:pt>
                <c:pt idx="13">
                  <c:v>0.93</c:v>
                </c:pt>
                <c:pt idx="14">
                  <c:v>0.96</c:v>
                </c:pt>
                <c:pt idx="15">
                  <c:v>1.02</c:v>
                </c:pt>
                <c:pt idx="16">
                  <c:v>1.04</c:v>
                </c:pt>
                <c:pt idx="17">
                  <c:v>1.1299999999999999</c:v>
                </c:pt>
              </c:numCache>
            </c:numRef>
          </c:val>
          <c:extLst>
            <c:ext xmlns:c16="http://schemas.microsoft.com/office/drawing/2014/chart" uri="{C3380CC4-5D6E-409C-BE32-E72D297353CC}">
              <c16:uniqueId val="{00000002-A01A-4E96-88BE-E19E5A442DDC}"/>
            </c:ext>
          </c:extLst>
        </c:ser>
        <c:dLbls>
          <c:showLegendKey val="0"/>
          <c:showVal val="0"/>
          <c:showCatName val="0"/>
          <c:showSerName val="0"/>
          <c:showPercent val="0"/>
          <c:showBubbleSize val="0"/>
        </c:dLbls>
        <c:gapWidth val="182"/>
        <c:axId val="1966448256"/>
        <c:axId val="1966452096"/>
      </c:barChart>
      <c:catAx>
        <c:axId val="1966448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6452096"/>
        <c:crossesAt val="0"/>
        <c:auto val="1"/>
        <c:lblAlgn val="ctr"/>
        <c:lblOffset val="100"/>
        <c:noMultiLvlLbl val="0"/>
      </c:catAx>
      <c:valAx>
        <c:axId val="1966452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644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'FTTH affordability'!$B$1</c:f>
              <c:strCache>
                <c:ptCount val="1"/>
                <c:pt idx="0">
                  <c:v>FTTH affordability rate, 2024</c:v>
                </c:pt>
              </c:strCache>
            </c:strRef>
          </c:tx>
          <c:spPr>
            <a:solidFill>
              <a:schemeClr val="accent1"/>
            </a:solidFill>
            <a:ln>
              <a:noFill/>
            </a:ln>
            <a:effectLst/>
          </c:spPr>
          <c:invertIfNegative val="0"/>
          <c:cat>
            <c:strRef>
              <c:f>'FTTH affordability'!$A$2:$A$16</c:f>
              <c:strCache>
                <c:ptCount val="15"/>
                <c:pt idx="0">
                  <c:v>Philippines</c:v>
                </c:pt>
                <c:pt idx="1">
                  <c:v>Vietnam</c:v>
                </c:pt>
                <c:pt idx="2">
                  <c:v>Pakistan</c:v>
                </c:pt>
                <c:pt idx="3">
                  <c:v>New Zealand</c:v>
                </c:pt>
                <c:pt idx="4">
                  <c:v>Malaysia</c:v>
                </c:pt>
                <c:pt idx="5">
                  <c:v>Australia</c:v>
                </c:pt>
                <c:pt idx="6">
                  <c:v>Indonesia </c:v>
                </c:pt>
                <c:pt idx="7">
                  <c:v>India</c:v>
                </c:pt>
                <c:pt idx="8">
                  <c:v>Thailand</c:v>
                </c:pt>
                <c:pt idx="9">
                  <c:v>Japan</c:v>
                </c:pt>
                <c:pt idx="10">
                  <c:v>Hong Kong</c:v>
                </c:pt>
                <c:pt idx="11">
                  <c:v>South Korea</c:v>
                </c:pt>
                <c:pt idx="12">
                  <c:v>China</c:v>
                </c:pt>
                <c:pt idx="13">
                  <c:v>Taiwan</c:v>
                </c:pt>
                <c:pt idx="14">
                  <c:v>Singapore</c:v>
                </c:pt>
              </c:strCache>
            </c:strRef>
          </c:cat>
          <c:val>
            <c:numRef>
              <c:f>'FTTH affordability'!$B$2:$B$16</c:f>
              <c:numCache>
                <c:formatCode>0.0%</c:formatCode>
                <c:ptCount val="15"/>
                <c:pt idx="0">
                  <c:v>2.0687555767551633E-2</c:v>
                </c:pt>
                <c:pt idx="1">
                  <c:v>1.1254134831228413E-2</c:v>
                </c:pt>
                <c:pt idx="2">
                  <c:v>1.096922260750724E-2</c:v>
                </c:pt>
                <c:pt idx="3">
                  <c:v>9.8700048149435258E-3</c:v>
                </c:pt>
                <c:pt idx="4">
                  <c:v>9.2023115342220914E-3</c:v>
                </c:pt>
                <c:pt idx="5">
                  <c:v>9.053468140065881E-3</c:v>
                </c:pt>
                <c:pt idx="6">
                  <c:v>8.9180650877860469E-3</c:v>
                </c:pt>
                <c:pt idx="7">
                  <c:v>8.2628551317112352E-3</c:v>
                </c:pt>
                <c:pt idx="8">
                  <c:v>6.6809797848080494E-3</c:v>
                </c:pt>
                <c:pt idx="9">
                  <c:v>5.7691731662334505E-3</c:v>
                </c:pt>
                <c:pt idx="10">
                  <c:v>5.3098033111011172E-3</c:v>
                </c:pt>
                <c:pt idx="11">
                  <c:v>4.3715281186243416E-3</c:v>
                </c:pt>
                <c:pt idx="12">
                  <c:v>4.3278919832835236E-3</c:v>
                </c:pt>
                <c:pt idx="13">
                  <c:v>3.2196908402993326E-3</c:v>
                </c:pt>
                <c:pt idx="14">
                  <c:v>3.1582903328149668E-3</c:v>
                </c:pt>
              </c:numCache>
            </c:numRef>
          </c:val>
          <c:extLst>
            <c:ext xmlns:c16="http://schemas.microsoft.com/office/drawing/2014/chart" uri="{C3380CC4-5D6E-409C-BE32-E72D297353CC}">
              <c16:uniqueId val="{00000000-589A-4E0C-9F3C-51DA31FB5D14}"/>
            </c:ext>
          </c:extLst>
        </c:ser>
        <c:dLbls>
          <c:showLegendKey val="0"/>
          <c:showVal val="0"/>
          <c:showCatName val="0"/>
          <c:showSerName val="0"/>
          <c:showPercent val="0"/>
          <c:showBubbleSize val="0"/>
        </c:dLbls>
        <c:gapWidth val="182"/>
        <c:axId val="643118279"/>
        <c:axId val="643137479"/>
      </c:barChart>
      <c:catAx>
        <c:axId val="6431182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43137479"/>
        <c:crosses val="autoZero"/>
        <c:auto val="1"/>
        <c:lblAlgn val="ctr"/>
        <c:lblOffset val="100"/>
        <c:noMultiLvlLbl val="0"/>
      </c:catAx>
      <c:valAx>
        <c:axId val="643137479"/>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431182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C38D014B-F634-854B-96DA-23EF3EE612DD}" type="datetimeFigureOut">
              <a:rPr lang="en-US" smtClean="0"/>
              <a:pPr/>
              <a:t>1/18/2026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ABAC083-CC60-D54A-A3C0-47316328A425}" type="slidenum">
              <a:rPr lang="en-US" smtClean="0"/>
              <a:pPr/>
              <a:t>‹#›</a:t>
            </a:fld>
            <a:endParaRPr lang="en-US" dirty="0"/>
          </a:p>
        </p:txBody>
      </p:sp>
    </p:spTree>
    <p:extLst>
      <p:ext uri="{BB962C8B-B14F-4D97-AF65-F5344CB8AC3E}">
        <p14:creationId xmlns:p14="http://schemas.microsoft.com/office/powerpoint/2010/main" val="415922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6D2DD8-FE25-FE63-5AB8-90ED0F982D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4" y="-1"/>
            <a:ext cx="12190195" cy="6859015"/>
          </a:xfrm>
          <a:prstGeom prst="rect">
            <a:avLst/>
          </a:prstGeom>
        </p:spPr>
      </p:pic>
      <p:sp>
        <p:nvSpPr>
          <p:cNvPr id="2" name="Title 1">
            <a:extLst>
              <a:ext uri="{FF2B5EF4-FFF2-40B4-BE49-F238E27FC236}">
                <a16:creationId xmlns:a16="http://schemas.microsoft.com/office/drawing/2014/main" id="{593C982F-F972-930F-B4AD-48AC3E718D75}"/>
              </a:ext>
            </a:extLst>
          </p:cNvPr>
          <p:cNvSpPr>
            <a:spLocks noGrp="1"/>
          </p:cNvSpPr>
          <p:nvPr>
            <p:ph type="ctrTitle"/>
          </p:nvPr>
        </p:nvSpPr>
        <p:spPr>
          <a:xfrm>
            <a:off x="359229" y="3135087"/>
            <a:ext cx="10308771" cy="2530248"/>
          </a:xfrm>
        </p:spPr>
        <p:txBody>
          <a:bodyPr anchor="b"/>
          <a:lstStyle>
            <a:lvl1pPr algn="l">
              <a:defRPr sz="60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F93AE8B5-5C79-4C82-C6D8-4559E0B10741}"/>
              </a:ext>
            </a:extLst>
          </p:cNvPr>
          <p:cNvSpPr>
            <a:spLocks noGrp="1"/>
          </p:cNvSpPr>
          <p:nvPr>
            <p:ph type="dt" sz="half" idx="10"/>
          </p:nvPr>
        </p:nvSpPr>
        <p:spPr>
          <a:xfrm>
            <a:off x="359229" y="6356350"/>
            <a:ext cx="2743200" cy="365125"/>
          </a:xfrm>
          <a:prstGeom prst="rect">
            <a:avLst/>
          </a:prstGeom>
        </p:spPr>
        <p:txBody>
          <a:bodyPr/>
          <a:lstStyle>
            <a:lvl1pPr>
              <a:defRPr sz="2000" b="1" i="0">
                <a:solidFill>
                  <a:schemeClr val="bg1"/>
                </a:solidFill>
                <a:latin typeface="Arial" panose="020B0604020202020204" pitchFamily="34" charset="0"/>
                <a:cs typeface="Arial" panose="020B0604020202020204" pitchFamily="34" charset="0"/>
              </a:defRPr>
            </a:lvl1pPr>
          </a:lstStyle>
          <a:p>
            <a:r>
              <a:rPr lang="en-US" dirty="0"/>
              <a:t>18-21 January 2026</a:t>
            </a:r>
          </a:p>
        </p:txBody>
      </p:sp>
      <p:sp>
        <p:nvSpPr>
          <p:cNvPr id="11" name="Date Placeholder 3">
            <a:extLst>
              <a:ext uri="{FF2B5EF4-FFF2-40B4-BE49-F238E27FC236}">
                <a16:creationId xmlns:a16="http://schemas.microsoft.com/office/drawing/2014/main" id="{623BEC78-608E-475D-F802-1EAE83234C2F}"/>
              </a:ext>
            </a:extLst>
          </p:cNvPr>
          <p:cNvSpPr txBox="1">
            <a:spLocks/>
          </p:cNvSpPr>
          <p:nvPr userDrawn="1"/>
        </p:nvSpPr>
        <p:spPr>
          <a:xfrm>
            <a:off x="6286500" y="6356350"/>
            <a:ext cx="5339443" cy="365125"/>
          </a:xfrm>
          <a:prstGeom prst="rect">
            <a:avLst/>
          </a:prstGeom>
        </p:spPr>
        <p:txBody>
          <a:bodyPr vert="horz" lIns="91440" tIns="45720" rIns="91440" bIns="45720" rtlCol="0" anchor="ctr"/>
          <a:lstStyle>
            <a:defPPr>
              <a:defRPr lang="en-US"/>
            </a:defPPr>
            <a:lvl1pPr marL="0" algn="l" defTabSz="914400" rtl="0" eaLnBrk="1" latinLnBrk="0" hangingPunct="1">
              <a:defRPr sz="2000" b="1" i="0" kern="1200">
                <a:solidFill>
                  <a:schemeClr val="bg1"/>
                </a:solidFill>
                <a:latin typeface="HelveticaNowDisplay Bold" panose="020B0504030202020204" pitchFamily="34" charset="77"/>
                <a:ea typeface="+mn-ea"/>
                <a:cs typeface="HelveticaNowDisplay Bold" panose="020B0504030202020204"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i="0" dirty="0">
              <a:latin typeface="Arial" panose="020B0604020202020204" pitchFamily="34" charset="0"/>
              <a:cs typeface="Arial" panose="020B0604020202020204" pitchFamily="34" charset="0"/>
            </a:endParaRPr>
          </a:p>
        </p:txBody>
      </p:sp>
      <p:pic>
        <p:nvPicPr>
          <p:cNvPr id="5" name="Picture 4" descr="A black and blue logo&#10;&#10;AI-generated content may be incorrect.">
            <a:extLst>
              <a:ext uri="{FF2B5EF4-FFF2-40B4-BE49-F238E27FC236}">
                <a16:creationId xmlns:a16="http://schemas.microsoft.com/office/drawing/2014/main" id="{CEBF80E1-F193-D5AB-9D52-93DDD0E90AD2}"/>
              </a:ext>
            </a:extLst>
          </p:cNvPr>
          <p:cNvPicPr>
            <a:picLocks noChangeAspect="1"/>
          </p:cNvPicPr>
          <p:nvPr userDrawn="1"/>
        </p:nvPicPr>
        <p:blipFill>
          <a:blip r:embed="rId3"/>
          <a:stretch>
            <a:fillRect/>
          </a:stretch>
        </p:blipFill>
        <p:spPr>
          <a:xfrm>
            <a:off x="416960" y="358838"/>
            <a:ext cx="3302000" cy="876300"/>
          </a:xfrm>
          <a:prstGeom prst="rect">
            <a:avLst/>
          </a:prstGeom>
        </p:spPr>
      </p:pic>
    </p:spTree>
    <p:extLst>
      <p:ext uri="{BB962C8B-B14F-4D97-AF65-F5344CB8AC3E}">
        <p14:creationId xmlns:p14="http://schemas.microsoft.com/office/powerpoint/2010/main" val="243564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9308-0E96-6B1A-B839-A3C67EE92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5A5E1-5448-BF5B-AD6F-0E51E3000CD4}"/>
              </a:ext>
            </a:extLst>
          </p:cNvPr>
          <p:cNvSpPr>
            <a:spLocks noGrp="1"/>
          </p:cNvSpPr>
          <p:nvPr>
            <p:ph idx="1" hasCustomPrompt="1"/>
          </p:nvPr>
        </p:nvSpPr>
        <p:spPr>
          <a:xfrm>
            <a:off x="268014" y="1024114"/>
            <a:ext cx="10682208" cy="519380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a:t>
            </a:r>
          </a:p>
        </p:txBody>
      </p:sp>
      <p:sp>
        <p:nvSpPr>
          <p:cNvPr id="6" name="Slide Number Placeholder 5">
            <a:extLst>
              <a:ext uri="{FF2B5EF4-FFF2-40B4-BE49-F238E27FC236}">
                <a16:creationId xmlns:a16="http://schemas.microsoft.com/office/drawing/2014/main" id="{33FDE0BF-76DF-8741-F478-21FA9C805544}"/>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5" name="Picture 4">
            <a:extLst>
              <a:ext uri="{FF2B5EF4-FFF2-40B4-BE49-F238E27FC236}">
                <a16:creationId xmlns:a16="http://schemas.microsoft.com/office/drawing/2014/main" id="{2A793983-77B8-3B82-C044-5EBBE223F3FA}"/>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1555215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9308-0E96-6B1A-B839-A3C67EE92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5A5E1-5448-BF5B-AD6F-0E51E3000CD4}"/>
              </a:ext>
            </a:extLst>
          </p:cNvPr>
          <p:cNvSpPr>
            <a:spLocks noGrp="1"/>
          </p:cNvSpPr>
          <p:nvPr>
            <p:ph idx="1"/>
          </p:nvPr>
        </p:nvSpPr>
        <p:spPr>
          <a:xfrm>
            <a:off x="268014" y="1024114"/>
            <a:ext cx="10682208" cy="51938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3FDE0BF-76DF-8741-F478-21FA9C805544}"/>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4" name="Picture 3">
            <a:extLst>
              <a:ext uri="{FF2B5EF4-FFF2-40B4-BE49-F238E27FC236}">
                <a16:creationId xmlns:a16="http://schemas.microsoft.com/office/drawing/2014/main" id="{B3D8A76E-2447-0375-3F7B-F63CCFB16535}"/>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098202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D56E-E7C2-CE5A-0171-FF71154E906A}"/>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A1E539B0-8131-2A6B-11FF-8377317B6A8E}"/>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3" name="Picture 2">
            <a:extLst>
              <a:ext uri="{FF2B5EF4-FFF2-40B4-BE49-F238E27FC236}">
                <a16:creationId xmlns:a16="http://schemas.microsoft.com/office/drawing/2014/main" id="{D4B5CEE6-D91E-64C5-C26D-9CB69A732062}"/>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415168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01598D-6A56-351B-C656-46E8C9D73B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5FD56E-E7C2-CE5A-0171-FF71154E906A}"/>
              </a:ext>
            </a:extLst>
          </p:cNvPr>
          <p:cNvSpPr>
            <a:spLocks noGrp="1"/>
          </p:cNvSpPr>
          <p:nvPr>
            <p:ph type="title" hasCustomPrompt="1"/>
          </p:nvPr>
        </p:nvSpPr>
        <p:spPr>
          <a:xfrm>
            <a:off x="268014" y="283779"/>
            <a:ext cx="9541004" cy="5352249"/>
          </a:xfrm>
        </p:spPr>
        <p:txBody>
          <a:bodyPr>
            <a:normAutofit/>
          </a:bodyPr>
          <a:lstStyle>
            <a:lvl1pPr>
              <a:defRPr sz="6600" b="0" i="0">
                <a:latin typeface="Arial" panose="020B0604020202020204" pitchFamily="34" charset="0"/>
                <a:cs typeface="Arial" panose="020B0604020202020204" pitchFamily="34" charset="0"/>
              </a:defRPr>
            </a:lvl1pPr>
          </a:lstStyle>
          <a:p>
            <a:r>
              <a:rPr lang="en-US" dirty="0"/>
              <a:t>Click to edit Separator title</a:t>
            </a:r>
          </a:p>
        </p:txBody>
      </p:sp>
      <p:pic>
        <p:nvPicPr>
          <p:cNvPr id="7" name="Picture 6">
            <a:extLst>
              <a:ext uri="{FF2B5EF4-FFF2-40B4-BE49-F238E27FC236}">
                <a16:creationId xmlns:a16="http://schemas.microsoft.com/office/drawing/2014/main" id="{C7AB8890-D8E5-1651-7A0B-0D192679ABBD}"/>
              </a:ext>
            </a:extLst>
          </p:cNvPr>
          <p:cNvPicPr>
            <a:picLocks noChangeAspect="1"/>
          </p:cNvPicPr>
          <p:nvPr userDrawn="1"/>
        </p:nvPicPr>
        <p:blipFill>
          <a:blip r:embed="rId3"/>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1906236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816E3F-666E-AB9E-138B-FE0E72535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2191999" cy="6858275"/>
          </a:xfrm>
          <a:prstGeom prst="rect">
            <a:avLst/>
          </a:prstGeom>
        </p:spPr>
      </p:pic>
      <p:sp>
        <p:nvSpPr>
          <p:cNvPr id="2" name="Title 1">
            <a:extLst>
              <a:ext uri="{FF2B5EF4-FFF2-40B4-BE49-F238E27FC236}">
                <a16:creationId xmlns:a16="http://schemas.microsoft.com/office/drawing/2014/main" id="{EE5FD56E-E7C2-CE5A-0171-FF71154E906A}"/>
              </a:ext>
            </a:extLst>
          </p:cNvPr>
          <p:cNvSpPr>
            <a:spLocks noGrp="1"/>
          </p:cNvSpPr>
          <p:nvPr>
            <p:ph type="title" hasCustomPrompt="1"/>
          </p:nvPr>
        </p:nvSpPr>
        <p:spPr>
          <a:xfrm>
            <a:off x="268014" y="283779"/>
            <a:ext cx="9541004" cy="5352249"/>
          </a:xfrm>
        </p:spPr>
        <p:txBody>
          <a:bodyPr>
            <a:normAutofit/>
          </a:bodyPr>
          <a:lstStyle>
            <a:lvl1pPr>
              <a:defRPr sz="6600" b="0" i="0">
                <a:latin typeface="Arial" panose="020B0604020202020204" pitchFamily="34" charset="0"/>
                <a:cs typeface="Arial" panose="020B0604020202020204" pitchFamily="34" charset="0"/>
              </a:defRPr>
            </a:lvl1pPr>
          </a:lstStyle>
          <a:p>
            <a:r>
              <a:rPr lang="en-US" dirty="0"/>
              <a:t>Click to edit Separator title</a:t>
            </a:r>
          </a:p>
        </p:txBody>
      </p:sp>
      <p:pic>
        <p:nvPicPr>
          <p:cNvPr id="7" name="Picture 6">
            <a:extLst>
              <a:ext uri="{FF2B5EF4-FFF2-40B4-BE49-F238E27FC236}">
                <a16:creationId xmlns:a16="http://schemas.microsoft.com/office/drawing/2014/main" id="{C7AB8890-D8E5-1651-7A0B-0D192679ABBD}"/>
              </a:ext>
            </a:extLst>
          </p:cNvPr>
          <p:cNvPicPr>
            <a:picLocks noChangeAspect="1"/>
          </p:cNvPicPr>
          <p:nvPr userDrawn="1"/>
        </p:nvPicPr>
        <p:blipFill>
          <a:blip r:embed="rId3"/>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367276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6EA17C-2B13-9C1A-8382-E848EC643D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1998" cy="6858275"/>
          </a:xfrm>
          <a:prstGeom prst="rect">
            <a:avLst/>
          </a:prstGeom>
        </p:spPr>
      </p:pic>
      <p:sp>
        <p:nvSpPr>
          <p:cNvPr id="2" name="Title 1">
            <a:extLst>
              <a:ext uri="{FF2B5EF4-FFF2-40B4-BE49-F238E27FC236}">
                <a16:creationId xmlns:a16="http://schemas.microsoft.com/office/drawing/2014/main" id="{EE5FD56E-E7C2-CE5A-0171-FF71154E906A}"/>
              </a:ext>
            </a:extLst>
          </p:cNvPr>
          <p:cNvSpPr>
            <a:spLocks noGrp="1"/>
          </p:cNvSpPr>
          <p:nvPr>
            <p:ph type="title" hasCustomPrompt="1"/>
          </p:nvPr>
        </p:nvSpPr>
        <p:spPr>
          <a:xfrm>
            <a:off x="268014" y="283779"/>
            <a:ext cx="9541004" cy="5352249"/>
          </a:xfrm>
        </p:spPr>
        <p:txBody>
          <a:bodyPr>
            <a:normAutofit/>
          </a:bodyPr>
          <a:lstStyle>
            <a:lvl1pPr>
              <a:defRPr sz="6600" b="0" i="0">
                <a:solidFill>
                  <a:schemeClr val="bg1"/>
                </a:solidFill>
                <a:latin typeface="Arial" panose="020B0604020202020204" pitchFamily="34" charset="0"/>
                <a:cs typeface="Arial" panose="020B0604020202020204" pitchFamily="34" charset="0"/>
              </a:defRPr>
            </a:lvl1pPr>
          </a:lstStyle>
          <a:p>
            <a:r>
              <a:rPr lang="en-US" dirty="0"/>
              <a:t>Click to edit Separator title</a:t>
            </a:r>
          </a:p>
        </p:txBody>
      </p:sp>
      <p:pic>
        <p:nvPicPr>
          <p:cNvPr id="7" name="Picture 6">
            <a:extLst>
              <a:ext uri="{FF2B5EF4-FFF2-40B4-BE49-F238E27FC236}">
                <a16:creationId xmlns:a16="http://schemas.microsoft.com/office/drawing/2014/main" id="{C7AB8890-D8E5-1651-7A0B-0D192679ABBD}"/>
              </a:ext>
            </a:extLst>
          </p:cNvPr>
          <p:cNvPicPr>
            <a:picLocks noChangeAspect="1"/>
          </p:cNvPicPr>
          <p:nvPr userDrawn="1"/>
        </p:nvPicPr>
        <p:blipFill>
          <a:blip r:embed="rId3">
            <a:biLevel thresh="25000"/>
          </a:blip>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336499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B5C46-AAD0-1427-3262-3E2B476FA5D9}"/>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2" name="Picture 1">
            <a:extLst>
              <a:ext uri="{FF2B5EF4-FFF2-40B4-BE49-F238E27FC236}">
                <a16:creationId xmlns:a16="http://schemas.microsoft.com/office/drawing/2014/main" id="{1A2EECFC-8F9E-CEA0-5CAA-3FF891AFA010}"/>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696252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A black and blue text&#10;&#10;AI-generated content may be incorrect.">
            <a:extLst>
              <a:ext uri="{FF2B5EF4-FFF2-40B4-BE49-F238E27FC236}">
                <a16:creationId xmlns:a16="http://schemas.microsoft.com/office/drawing/2014/main" id="{5BF2A14A-5597-0C40-FE93-3252F49EFEF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81293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A367E-31DA-E37F-897D-F1197E59C019}"/>
              </a:ext>
            </a:extLst>
          </p:cNvPr>
          <p:cNvSpPr>
            <a:spLocks noGrp="1"/>
          </p:cNvSpPr>
          <p:nvPr>
            <p:ph type="title"/>
          </p:nvPr>
        </p:nvSpPr>
        <p:spPr>
          <a:xfrm>
            <a:off x="268014" y="283780"/>
            <a:ext cx="10682208" cy="73222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136E7F7-B619-BF4E-120D-F6F55E769253}"/>
              </a:ext>
            </a:extLst>
          </p:cNvPr>
          <p:cNvSpPr>
            <a:spLocks noGrp="1"/>
          </p:cNvSpPr>
          <p:nvPr>
            <p:ph type="body" idx="1"/>
          </p:nvPr>
        </p:nvSpPr>
        <p:spPr>
          <a:xfrm>
            <a:off x="268014" y="102411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E6A4712-6906-691E-0DE0-21CE8A23AF6B}"/>
              </a:ext>
            </a:extLst>
          </p:cNvPr>
          <p:cNvSpPr>
            <a:spLocks noGrp="1"/>
          </p:cNvSpPr>
          <p:nvPr>
            <p:ph type="sldNum" sz="quarter" idx="4"/>
          </p:nvPr>
        </p:nvSpPr>
        <p:spPr>
          <a:xfrm>
            <a:off x="9231086" y="6356350"/>
            <a:ext cx="2743200" cy="365125"/>
          </a:xfrm>
          <a:prstGeom prst="rect">
            <a:avLst/>
          </a:prstGeom>
        </p:spPr>
        <p:txBody>
          <a:bodyPr vert="horz" lIns="91440" tIns="45720" rIns="91440" bIns="45720" rtlCol="0" anchor="ctr"/>
          <a:lstStyle>
            <a:lvl1pPr algn="r">
              <a:defRPr sz="1050" b="1" i="0">
                <a:solidFill>
                  <a:schemeClr val="tx1">
                    <a:tint val="82000"/>
                  </a:schemeClr>
                </a:solidFill>
                <a:latin typeface="Arial" panose="020B0604020202020204" pitchFamily="34" charset="0"/>
                <a:cs typeface="Arial" panose="020B0604020202020204" pitchFamily="34" charset="0"/>
              </a:defRPr>
            </a:lvl1pPr>
          </a:lstStyle>
          <a:p>
            <a:fld id="{D452DC3B-A2C9-6442-AA7F-1AAE21BE909D}" type="slidenum">
              <a:rPr lang="en-US" smtClean="0"/>
              <a:pPr/>
              <a:t>‹#›</a:t>
            </a:fld>
            <a:endParaRPr lang="en-US" dirty="0"/>
          </a:p>
        </p:txBody>
      </p:sp>
      <p:pic>
        <p:nvPicPr>
          <p:cNvPr id="8" name="Picture 7">
            <a:extLst>
              <a:ext uri="{FF2B5EF4-FFF2-40B4-BE49-F238E27FC236}">
                <a16:creationId xmlns:a16="http://schemas.microsoft.com/office/drawing/2014/main" id="{58560A75-0E68-F075-15AF-9C2AE22C9DF3}"/>
              </a:ext>
            </a:extLst>
          </p:cNvPr>
          <p:cNvPicPr>
            <a:picLocks noChangeAspect="1"/>
          </p:cNvPicPr>
          <p:nvPr userDrawn="1"/>
        </p:nvPicPr>
        <p:blipFill>
          <a:blip r:embed="rId11"/>
          <a:stretch>
            <a:fillRect/>
          </a:stretch>
        </p:blipFill>
        <p:spPr>
          <a:xfrm>
            <a:off x="7700211" y="-840618"/>
            <a:ext cx="4491789" cy="548054"/>
          </a:xfrm>
          <a:prstGeom prst="rect">
            <a:avLst/>
          </a:prstGeom>
        </p:spPr>
      </p:pic>
    </p:spTree>
    <p:extLst>
      <p:ext uri="{BB962C8B-B14F-4D97-AF65-F5344CB8AC3E}">
        <p14:creationId xmlns:p14="http://schemas.microsoft.com/office/powerpoint/2010/main" val="142412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4" r:id="rId4"/>
    <p:sldLayoutId id="2147483658" r:id="rId5"/>
    <p:sldLayoutId id="2147483659" r:id="rId6"/>
    <p:sldLayoutId id="2147483660" r:id="rId7"/>
    <p:sldLayoutId id="2147483655" r:id="rId8"/>
    <p:sldLayoutId id="2147483656"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6868B"/>
        </a:buClr>
        <a:buFont typeface="System Font Regular"/>
        <a:buChar char="⎯"/>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6868B"/>
        </a:buClr>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6868B"/>
        </a:buClr>
        <a:buFont typeface="System Font Regular"/>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6868B"/>
        </a:buClr>
        <a:buFont typeface="System Font Regular"/>
        <a:buChar char="⎯"/>
        <a:defRPr sz="1600" b="0" i="0" kern="1200">
          <a:solidFill>
            <a:srgbClr val="86868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6868B"/>
        </a:buClr>
        <a:buFont typeface="System Font Regular"/>
        <a:buChar char="⎯"/>
        <a:defRPr sz="1400" b="0" i="0" kern="1200">
          <a:solidFill>
            <a:srgbClr val="86868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354743-A0F4-2DE6-2817-2C4063E45B61}"/>
              </a:ext>
            </a:extLst>
          </p:cNvPr>
          <p:cNvSpPr>
            <a:spLocks noGrp="1"/>
          </p:cNvSpPr>
          <p:nvPr>
            <p:ph type="ctrTitle"/>
          </p:nvPr>
        </p:nvSpPr>
        <p:spPr>
          <a:xfrm>
            <a:off x="1026922" y="1836756"/>
            <a:ext cx="10327131" cy="2530248"/>
          </a:xfrm>
        </p:spPr>
        <p:txBody>
          <a:bodyPr>
            <a:normAutofit/>
          </a:bodyPr>
          <a:lstStyle/>
          <a:p>
            <a:r>
              <a:rPr lang="en-US" sz="4800" b="1" dirty="0"/>
              <a:t>APAC telcos bridge digital divide with fiber rollouts and new FTTH business models</a:t>
            </a:r>
            <a:endParaRPr lang="en-US" sz="4800" spc="-100" dirty="0"/>
          </a:p>
        </p:txBody>
      </p:sp>
      <p:sp>
        <p:nvSpPr>
          <p:cNvPr id="8" name="TextBox 7">
            <a:extLst>
              <a:ext uri="{FF2B5EF4-FFF2-40B4-BE49-F238E27FC236}">
                <a16:creationId xmlns:a16="http://schemas.microsoft.com/office/drawing/2014/main" id="{D9D1C5E9-1093-2E4C-D205-C6335984441F}"/>
              </a:ext>
            </a:extLst>
          </p:cNvPr>
          <p:cNvSpPr txBox="1"/>
          <p:nvPr/>
        </p:nvSpPr>
        <p:spPr>
          <a:xfrm>
            <a:off x="8906969" y="415636"/>
            <a:ext cx="2925802" cy="461665"/>
          </a:xfrm>
          <a:prstGeom prst="rect">
            <a:avLst/>
          </a:prstGeom>
          <a:noFill/>
        </p:spPr>
        <p:txBody>
          <a:bodyPr wrap="none" rtlCol="0">
            <a:spAutoFit/>
          </a:bodyPr>
          <a:lstStyle/>
          <a:p>
            <a:pPr algn="r"/>
            <a:r>
              <a:rPr lang="en-US" sz="2400" dirty="0">
                <a:latin typeface="Arial" panose="020B0604020202020204" pitchFamily="34" charset="0"/>
                <a:cs typeface="Arial" panose="020B0604020202020204" pitchFamily="34" charset="0"/>
              </a:rPr>
              <a:t>18-21 January 2026</a:t>
            </a:r>
          </a:p>
        </p:txBody>
      </p:sp>
      <p:sp>
        <p:nvSpPr>
          <p:cNvPr id="2" name="Title 5">
            <a:extLst>
              <a:ext uri="{FF2B5EF4-FFF2-40B4-BE49-F238E27FC236}">
                <a16:creationId xmlns:a16="http://schemas.microsoft.com/office/drawing/2014/main" id="{8E3C64BA-1240-B7C2-043A-74AB1CA84FE6}"/>
              </a:ext>
            </a:extLst>
          </p:cNvPr>
          <p:cNvSpPr txBox="1">
            <a:spLocks/>
          </p:cNvSpPr>
          <p:nvPr/>
        </p:nvSpPr>
        <p:spPr>
          <a:xfrm>
            <a:off x="6190488" y="3429000"/>
            <a:ext cx="5642283" cy="31653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0" i="0" kern="1200">
                <a:solidFill>
                  <a:schemeClr val="tx1"/>
                </a:solidFill>
                <a:latin typeface="HelveticaNowDisplay Medium" panose="020B0504030202020204" pitchFamily="34" charset="77"/>
                <a:ea typeface="+mj-ea"/>
                <a:cs typeface="HelveticaNowDisplay Medium" panose="020B0504030202020204" pitchFamily="34" charset="77"/>
              </a:defRPr>
            </a:lvl1pPr>
          </a:lstStyle>
          <a:p>
            <a:pPr algn="r"/>
            <a:r>
              <a:rPr lang="en-US" sz="2800" dirty="0">
                <a:solidFill>
                  <a:schemeClr val="bg1"/>
                </a:solidFill>
                <a:latin typeface="Arial" panose="020B0604020202020204" pitchFamily="34" charset="0"/>
                <a:cs typeface="Arial" panose="020B0604020202020204" pitchFamily="34" charset="0"/>
              </a:rPr>
              <a:t>Julija Jurkevic,</a:t>
            </a:r>
          </a:p>
          <a:p>
            <a:pPr algn="r"/>
            <a:r>
              <a:rPr lang="en-US" sz="2800" dirty="0">
                <a:solidFill>
                  <a:schemeClr val="bg1"/>
                </a:solidFill>
                <a:latin typeface="Arial" panose="020B0604020202020204" pitchFamily="34" charset="0"/>
                <a:cs typeface="Arial" panose="020B0604020202020204" pitchFamily="34" charset="0"/>
              </a:rPr>
              <a:t>Sr. Research Analyst</a:t>
            </a:r>
          </a:p>
          <a:p>
            <a:pPr algn="r"/>
            <a:r>
              <a:rPr lang="en-US" sz="2800" dirty="0">
                <a:solidFill>
                  <a:schemeClr val="bg1"/>
                </a:solidFill>
                <a:latin typeface="Arial" panose="020B0604020202020204" pitchFamily="34" charset="0"/>
                <a:cs typeface="Arial" panose="020B0604020202020204" pitchFamily="34" charset="0"/>
              </a:rPr>
              <a:t>S&amp;P Global Market Intelligence</a:t>
            </a:r>
          </a:p>
        </p:txBody>
      </p:sp>
    </p:spTree>
    <p:extLst>
      <p:ext uri="{BB962C8B-B14F-4D97-AF65-F5344CB8AC3E}">
        <p14:creationId xmlns:p14="http://schemas.microsoft.com/office/powerpoint/2010/main" val="1386827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850F8-26C0-ADF4-D78C-62B3E946E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72957-DAAD-1B72-02B2-531F894758B5}"/>
              </a:ext>
            </a:extLst>
          </p:cNvPr>
          <p:cNvSpPr>
            <a:spLocks noGrp="1"/>
          </p:cNvSpPr>
          <p:nvPr>
            <p:ph type="title"/>
          </p:nvPr>
        </p:nvSpPr>
        <p:spPr>
          <a:xfrm>
            <a:off x="268013" y="128332"/>
            <a:ext cx="6123642" cy="732220"/>
          </a:xfrm>
        </p:spPr>
        <p:txBody>
          <a:bodyPr/>
          <a:lstStyle/>
          <a:p>
            <a:r>
              <a:rPr lang="en-US" dirty="0">
                <a:cs typeface="Arial"/>
              </a:rPr>
              <a:t>The rise of “pay-as-you-grow” and prepaid FTTH plans</a:t>
            </a:r>
            <a:endParaRPr lang="en-US" dirty="0"/>
          </a:p>
        </p:txBody>
      </p:sp>
      <p:sp>
        <p:nvSpPr>
          <p:cNvPr id="3" name="Content Placeholder 2">
            <a:extLst>
              <a:ext uri="{FF2B5EF4-FFF2-40B4-BE49-F238E27FC236}">
                <a16:creationId xmlns:a16="http://schemas.microsoft.com/office/drawing/2014/main" id="{C07B7289-8364-05DB-320F-4F81A0CAD63B}"/>
              </a:ext>
            </a:extLst>
          </p:cNvPr>
          <p:cNvSpPr>
            <a:spLocks noGrp="1"/>
          </p:cNvSpPr>
          <p:nvPr>
            <p:ph idx="1"/>
          </p:nvPr>
        </p:nvSpPr>
        <p:spPr>
          <a:xfrm>
            <a:off x="140172" y="608076"/>
            <a:ext cx="6379324" cy="6135624"/>
          </a:xfrm>
        </p:spPr>
        <p:txBody>
          <a:bodyPr>
            <a:noAutofit/>
          </a:bodyPr>
          <a:lstStyle/>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1400" b="1" dirty="0"/>
              <a:t>The pay-as-you-grow (PAYG) infrastructure model </a:t>
            </a:r>
            <a:r>
              <a:rPr lang="en-US" sz="1400" dirty="0"/>
              <a:t>is a scalable, demand-driven approach to network deployment and service delivery. ISPs invest in infrastructure incrementally, expanding capacity and coverage as subscriber demand materializes. This includes infrastructure sharing and leasing of wholesale network capacity. </a:t>
            </a:r>
          </a:p>
          <a:p>
            <a:pPr marL="628650" lvl="1" indent="-285750">
              <a:buFont typeface="Arial" panose="020B0604020202020204" pitchFamily="34" charset="0"/>
              <a:buChar char="−"/>
            </a:pPr>
            <a:r>
              <a:rPr lang="en-US" sz="1400" dirty="0"/>
              <a:t>As an extension of this model, 5G fixed wireless (FWA) is used to provide high-speed broadband in remote areas. </a:t>
            </a:r>
          </a:p>
          <a:p>
            <a:pPr marL="971550" lvl="2" indent="-285750">
              <a:buFont typeface="Arial" panose="020B0604020202020204" pitchFamily="34" charset="0"/>
              <a:buChar char="−"/>
            </a:pPr>
            <a:r>
              <a:rPr lang="en-US" sz="1400" dirty="0"/>
              <a:t>Examples include </a:t>
            </a:r>
            <a:r>
              <a:rPr lang="en-US" sz="1400" b="1" dirty="0"/>
              <a:t>Australia’s NBN</a:t>
            </a:r>
            <a:r>
              <a:rPr lang="en-US" sz="1400" dirty="0"/>
              <a:t>, </a:t>
            </a:r>
            <a:r>
              <a:rPr lang="en-US" sz="1400" b="1" dirty="0"/>
              <a:t>New Zealand’s Rural Broadband Initiative</a:t>
            </a:r>
            <a:r>
              <a:rPr lang="en-US" sz="1400" dirty="0"/>
              <a:t>, </a:t>
            </a:r>
            <a:r>
              <a:rPr lang="en-US" sz="1400" b="1" dirty="0"/>
              <a:t>Indonesia’s</a:t>
            </a:r>
            <a:r>
              <a:rPr lang="en-US" sz="1400" dirty="0"/>
              <a:t> government-backed “</a:t>
            </a:r>
            <a:r>
              <a:rPr lang="en-US" sz="1400" b="1" dirty="0"/>
              <a:t>People’s Internet</a:t>
            </a:r>
            <a:r>
              <a:rPr lang="en-US" sz="1400" dirty="0"/>
              <a:t>” program launched in Nov 2025. </a:t>
            </a:r>
          </a:p>
          <a:p>
            <a:pPr marL="342900" indent="-342900">
              <a:buFont typeface="Arial" panose="020B0604020202020204" pitchFamily="34" charset="0"/>
              <a:buChar char="−"/>
            </a:pPr>
            <a:endParaRPr lang="en-US" sz="500" dirty="0"/>
          </a:p>
          <a:p>
            <a:pPr marL="342900" indent="-342900">
              <a:buFont typeface="Arial" panose="020B0604020202020204" pitchFamily="34" charset="0"/>
              <a:buChar char="−"/>
            </a:pPr>
            <a:r>
              <a:rPr lang="en-US" sz="1400" b="1" dirty="0"/>
              <a:t>PAYG fiber broadband services</a:t>
            </a:r>
            <a:r>
              <a:rPr lang="en-US" sz="1400" dirty="0"/>
              <a:t>—where users pay for access in flexible increments rather than committing to long-term contracts—have gained traction, especially in emerging markets and among cost-sensitive consumers. </a:t>
            </a:r>
          </a:p>
          <a:p>
            <a:pPr marL="1028700" lvl="2" indent="-342900">
              <a:buFont typeface="Arial" panose="020B0604020202020204" pitchFamily="34" charset="0"/>
              <a:buChar char="−"/>
            </a:pPr>
            <a:r>
              <a:rPr lang="en-US" sz="1400" dirty="0"/>
              <a:t>“Buy Now, Pay Later” option offered by Maxis Malaysia, Singtel Singapore (mainly used for devices, including routers).</a:t>
            </a:r>
          </a:p>
          <a:p>
            <a:pPr marL="685800" lvl="1" indent="-342900">
              <a:buFont typeface="Arial" panose="020B0604020202020204" pitchFamily="34" charset="0"/>
              <a:buChar char="−"/>
            </a:pPr>
            <a:endParaRPr lang="en-US" sz="700" dirty="0"/>
          </a:p>
          <a:p>
            <a:pPr marL="342900" indent="-342900">
              <a:buFont typeface="Arial" panose="020B0604020202020204" pitchFamily="34" charset="0"/>
              <a:buChar char="−"/>
            </a:pPr>
            <a:r>
              <a:rPr lang="en-US" sz="1400" b="1" dirty="0"/>
              <a:t>Prepaid fiber </a:t>
            </a:r>
            <a:r>
              <a:rPr lang="en-US" sz="1400" dirty="0"/>
              <a:t>services help operators monetize underutilized infrastructure, reduce churn, and reach new customer segments. They are powerful tool for digital inclusion, especially in markets with high prepaid mobile usage and income volatility.</a:t>
            </a:r>
          </a:p>
          <a:p>
            <a:pPr marL="685800" lvl="1" indent="-342900">
              <a:buFont typeface="Arial" panose="020B0604020202020204" pitchFamily="34" charset="0"/>
              <a:buChar char="−"/>
            </a:pPr>
            <a:r>
              <a:rPr lang="en-US" sz="1400" dirty="0"/>
              <a:t>Major telcos in the Philippines, Pakistan, and India offer prepaid fiber plans with varying speeds, data allowances and bundled value-added services, such as OTT video.  </a:t>
            </a:r>
          </a:p>
          <a:p>
            <a:pPr marL="742950" lvl="1" indent="-28575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p:txBody>
      </p:sp>
      <p:sp>
        <p:nvSpPr>
          <p:cNvPr id="6" name="Slide Number Placeholder 5">
            <a:extLst>
              <a:ext uri="{FF2B5EF4-FFF2-40B4-BE49-F238E27FC236}">
                <a16:creationId xmlns:a16="http://schemas.microsoft.com/office/drawing/2014/main" id="{5389715C-5CF0-4716-77C5-82B04DD4B8D2}"/>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11</a:t>
            </a:fld>
            <a:endParaRPr lang="en-US" dirty="0"/>
          </a:p>
        </p:txBody>
      </p:sp>
      <p:pic>
        <p:nvPicPr>
          <p:cNvPr id="4" name="Picture Placeholder 7" descr="Abstract purple background with optical fibers">
            <a:extLst>
              <a:ext uri="{FF2B5EF4-FFF2-40B4-BE49-F238E27FC236}">
                <a16:creationId xmlns:a16="http://schemas.microsoft.com/office/drawing/2014/main" id="{720EF973-13BF-EEAE-7AF0-3651EE5B8DEF}"/>
              </a:ext>
            </a:extLst>
          </p:cNvPr>
          <p:cNvPicPr>
            <a:picLocks noChangeAspect="1"/>
          </p:cNvPicPr>
          <p:nvPr/>
        </p:nvPicPr>
        <p:blipFill>
          <a:blip r:embed="rId2">
            <a:extLst>
              <a:ext uri="{28A0092B-C50C-407E-A947-70E740481C1C}">
                <a14:useLocalDpi xmlns:a14="http://schemas.microsoft.com/office/drawing/2010/main" val="0"/>
              </a:ext>
            </a:extLst>
          </a:blip>
          <a:srcRect l="25559" r="25559"/>
          <a:stretch/>
        </p:blipFill>
        <p:spPr>
          <a:xfrm>
            <a:off x="6775704" y="0"/>
            <a:ext cx="5416296" cy="6858000"/>
          </a:xfrm>
          <a:prstGeom prst="rect">
            <a:avLst/>
          </a:prstGeom>
        </p:spPr>
      </p:pic>
    </p:spTree>
    <p:extLst>
      <p:ext uri="{BB962C8B-B14F-4D97-AF65-F5344CB8AC3E}">
        <p14:creationId xmlns:p14="http://schemas.microsoft.com/office/powerpoint/2010/main" val="3082339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3D5FC-626D-59B9-8C04-70E1BAE29DD4}"/>
            </a:ext>
          </a:extLst>
        </p:cNvPr>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7028FBA3-5B05-24A9-F5D5-D81442E868D6}"/>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12</a:t>
            </a:fld>
            <a:endParaRPr lang="en-US" dirty="0"/>
          </a:p>
        </p:txBody>
      </p:sp>
      <p:sp>
        <p:nvSpPr>
          <p:cNvPr id="3" name="Rounded Rectangle 2">
            <a:extLst>
              <a:ext uri="{FF2B5EF4-FFF2-40B4-BE49-F238E27FC236}">
                <a16:creationId xmlns:a16="http://schemas.microsoft.com/office/drawing/2014/main" id="{3D4BE5A8-45E4-86E2-238A-5B5D217BC9F7}"/>
              </a:ext>
            </a:extLst>
          </p:cNvPr>
          <p:cNvSpPr/>
          <p:nvPr/>
        </p:nvSpPr>
        <p:spPr>
          <a:xfrm>
            <a:off x="7089861" y="1088136"/>
            <a:ext cx="4678679" cy="4881095"/>
          </a:xfrm>
          <a:prstGeom prst="roundRect">
            <a:avLst>
              <a:gd name="adj" fmla="val 210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pPr marL="285750" indent="-285750">
              <a:buFont typeface="Arial" panose="020B0604020202020204" pitchFamily="34" charset="0"/>
              <a:buChar char="−"/>
            </a:pPr>
            <a:r>
              <a:rPr lang="en-US" sz="1600" dirty="0">
                <a:solidFill>
                  <a:schemeClr val="accent2"/>
                </a:solidFill>
              </a:rPr>
              <a:t>Based on 2025 per capita gross national income at purchasing power parity, S&amp;P Global Market Intelligence Kagan calculated that fiber services are most affordable </a:t>
            </a:r>
            <a:r>
              <a:rPr lang="en-US" sz="1600">
                <a:solidFill>
                  <a:schemeClr val="accent2"/>
                </a:solidFill>
              </a:rPr>
              <a:t>in advanced </a:t>
            </a:r>
            <a:r>
              <a:rPr lang="en-US" sz="1600" dirty="0">
                <a:solidFill>
                  <a:schemeClr val="accent2"/>
                </a:solidFill>
              </a:rPr>
              <a:t>markets. </a:t>
            </a:r>
          </a:p>
          <a:p>
            <a:pPr marL="285750" indent="-285750">
              <a:buFont typeface="Arial" panose="020B0604020202020204" pitchFamily="34" charset="0"/>
              <a:buChar char="−"/>
            </a:pPr>
            <a:endParaRPr lang="en-US" sz="1600" dirty="0">
              <a:solidFill>
                <a:schemeClr val="accent2"/>
              </a:solidFill>
            </a:endParaRPr>
          </a:p>
          <a:p>
            <a:pPr marL="285750" indent="-285750">
              <a:buFont typeface="Arial" panose="020B0604020202020204" pitchFamily="34" charset="0"/>
              <a:buChar char="−"/>
            </a:pPr>
            <a:r>
              <a:rPr lang="en-US" sz="1600" dirty="0">
                <a:solidFill>
                  <a:schemeClr val="accent2"/>
                </a:solidFill>
              </a:rPr>
              <a:t>The Philippines has the least affordable fiber services with an affordability index of over 2%. This means that consumers spend over 2% of their household income on fiber broadband. </a:t>
            </a:r>
          </a:p>
          <a:p>
            <a:pPr marL="285750" indent="-285750">
              <a:buFont typeface="Arial" panose="020B0604020202020204" pitchFamily="34" charset="0"/>
              <a:buChar char="−"/>
            </a:pPr>
            <a:endParaRPr lang="en-US" sz="1600" dirty="0">
              <a:solidFill>
                <a:schemeClr val="accent2"/>
              </a:solidFill>
            </a:endParaRPr>
          </a:p>
          <a:p>
            <a:pPr marL="285750" indent="-285750">
              <a:buFont typeface="Arial" panose="020B0604020202020204" pitchFamily="34" charset="0"/>
              <a:buChar char="−"/>
            </a:pPr>
            <a:r>
              <a:rPr lang="en-US" sz="1600" dirty="0">
                <a:solidFill>
                  <a:schemeClr val="accent2"/>
                </a:solidFill>
              </a:rPr>
              <a:t>While fiber broadband is relatively affordable in India and Indonesia overall, income gaps between urban and rural areas remain large. </a:t>
            </a:r>
          </a:p>
        </p:txBody>
      </p:sp>
      <p:sp>
        <p:nvSpPr>
          <p:cNvPr id="8" name="Text Placeholder 18">
            <a:extLst>
              <a:ext uri="{FF2B5EF4-FFF2-40B4-BE49-F238E27FC236}">
                <a16:creationId xmlns:a16="http://schemas.microsoft.com/office/drawing/2014/main" id="{976C221F-A762-CE2A-C9D4-18ADC0973856}"/>
              </a:ext>
            </a:extLst>
          </p:cNvPr>
          <p:cNvSpPr txBox="1">
            <a:spLocks/>
          </p:cNvSpPr>
          <p:nvPr/>
        </p:nvSpPr>
        <p:spPr>
          <a:xfrm>
            <a:off x="571283" y="6040023"/>
            <a:ext cx="5010912" cy="525368"/>
          </a:xfrm>
          <a:prstGeom prst="rect">
            <a:avLst/>
          </a:prstGeom>
        </p:spPr>
        <p:txBody>
          <a:bodyPr vert="horz" lIns="0" tIns="0" rIns="0" bIns="0" rtlCol="0" anchor="b">
            <a:noAutofit/>
          </a:bodyPr>
          <a:lstStyle>
            <a:lvl1pPr marL="0" indent="0" algn="l" defTabSz="914400" rtl="0" eaLnBrk="1" latinLnBrk="0" hangingPunct="1">
              <a:lnSpc>
                <a:spcPct val="70000"/>
              </a:lnSpc>
              <a:spcBef>
                <a:spcPts val="0"/>
              </a:spcBef>
              <a:spcAft>
                <a:spcPts val="200"/>
              </a:spcAft>
              <a:buSzPct val="25000"/>
              <a:buFont typeface="Arial" panose="020B0604020202020204" pitchFamily="34" charset="0"/>
              <a:buNone/>
              <a:defRPr sz="700" kern="1200">
                <a:solidFill>
                  <a:schemeClr val="tx1"/>
                </a:solidFill>
                <a:latin typeface="+mn-lt"/>
                <a:ea typeface="+mn-ea"/>
                <a:cs typeface="+mn-cs"/>
              </a:defRPr>
            </a:lvl1pPr>
            <a:lvl2pPr marL="169863" indent="-112713" algn="l" defTabSz="914400" rtl="0" eaLnBrk="1" latinLnBrk="0" hangingPunct="1">
              <a:lnSpc>
                <a:spcPct val="70000"/>
              </a:lnSpc>
              <a:spcBef>
                <a:spcPts val="0"/>
              </a:spcBef>
              <a:buFont typeface="Arial" panose="020B0604020202020204" pitchFamily="34" charset="0"/>
              <a:buChar char="•"/>
              <a:defRPr sz="900" kern="1200">
                <a:solidFill>
                  <a:schemeClr val="tx1"/>
                </a:solidFill>
                <a:latin typeface="+mn-lt"/>
                <a:ea typeface="+mn-ea"/>
                <a:cs typeface="+mn-cs"/>
              </a:defRPr>
            </a:lvl2pPr>
            <a:lvl3pPr marL="341312"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687388" indent="-1698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t>Data compiled January 2026.</a:t>
            </a:r>
          </a:p>
          <a:p>
            <a:r>
              <a:rPr lang="en-US" sz="900" dirty="0"/>
              <a:t>Sources: S&amp;P Global Market Intelligence Kagan estimates; industry data.</a:t>
            </a:r>
          </a:p>
          <a:p>
            <a:r>
              <a:rPr lang="en-US" sz="900" dirty="0"/>
              <a:t>© 2025 S&amp;P Global.</a:t>
            </a:r>
          </a:p>
          <a:p>
            <a:endParaRPr lang="en-US" sz="800" dirty="0"/>
          </a:p>
        </p:txBody>
      </p:sp>
      <p:graphicFrame>
        <p:nvGraphicFramePr>
          <p:cNvPr id="2" name="Chart 1">
            <a:extLst>
              <a:ext uri="{FF2B5EF4-FFF2-40B4-BE49-F238E27FC236}">
                <a16:creationId xmlns:a16="http://schemas.microsoft.com/office/drawing/2014/main" id="{D8ECFD41-E21B-2B99-80CC-5A40E242FFC4}"/>
              </a:ext>
            </a:extLst>
          </p:cNvPr>
          <p:cNvGraphicFramePr>
            <a:graphicFrameLocks/>
          </p:cNvGraphicFramePr>
          <p:nvPr>
            <p:extLst>
              <p:ext uri="{D42A27DB-BD31-4B8C-83A1-F6EECF244321}">
                <p14:modId xmlns:p14="http://schemas.microsoft.com/office/powerpoint/2010/main" val="802373264"/>
              </p:ext>
            </p:extLst>
          </p:nvPr>
        </p:nvGraphicFramePr>
        <p:xfrm>
          <a:off x="1417321" y="839774"/>
          <a:ext cx="4678679" cy="499229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4168CD9E-CA73-8C25-2090-09CF62A0BB30}"/>
              </a:ext>
            </a:extLst>
          </p:cNvPr>
          <p:cNvSpPr>
            <a:spLocks noGrp="1"/>
          </p:cNvSpPr>
          <p:nvPr>
            <p:ph type="title"/>
          </p:nvPr>
        </p:nvSpPr>
        <p:spPr>
          <a:xfrm>
            <a:off x="423460" y="122007"/>
            <a:ext cx="8025595" cy="732220"/>
          </a:xfrm>
        </p:spPr>
        <p:txBody>
          <a:bodyPr/>
          <a:lstStyle/>
          <a:p>
            <a:r>
              <a:rPr lang="en-US" dirty="0"/>
              <a:t>Asia-Pacific FTTH affordability by market (%), 2025</a:t>
            </a:r>
          </a:p>
        </p:txBody>
      </p:sp>
      <p:sp>
        <p:nvSpPr>
          <p:cNvPr id="6" name="Rounded Rectangle 5">
            <a:extLst>
              <a:ext uri="{FF2B5EF4-FFF2-40B4-BE49-F238E27FC236}">
                <a16:creationId xmlns:a16="http://schemas.microsoft.com/office/drawing/2014/main" id="{0DA83721-1AA7-B7EB-D860-B8904DD13389}"/>
              </a:ext>
            </a:extLst>
          </p:cNvPr>
          <p:cNvSpPr/>
          <p:nvPr/>
        </p:nvSpPr>
        <p:spPr>
          <a:xfrm>
            <a:off x="3486041" y="4317561"/>
            <a:ext cx="2375263" cy="1078991"/>
          </a:xfrm>
          <a:prstGeom prst="roundRect">
            <a:avLst>
              <a:gd name="adj" fmla="val 210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pPr algn="ctr"/>
            <a:r>
              <a:rPr lang="en-US" sz="1400" i="1" dirty="0">
                <a:solidFill>
                  <a:schemeClr val="accent4"/>
                </a:solidFill>
              </a:rPr>
              <a:t>What percentage of household income is spent on fiber services?</a:t>
            </a:r>
          </a:p>
        </p:txBody>
      </p:sp>
    </p:spTree>
    <p:extLst>
      <p:ext uri="{BB962C8B-B14F-4D97-AF65-F5344CB8AC3E}">
        <p14:creationId xmlns:p14="http://schemas.microsoft.com/office/powerpoint/2010/main" val="3568546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A082D-A417-94FC-AE4C-B5F3BA42C92C}"/>
            </a:ext>
          </a:extLst>
        </p:cNvPr>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5982C740-109A-9A18-095B-A8799B029791}"/>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13</a:t>
            </a:fld>
            <a:endParaRPr lang="en-US" dirty="0"/>
          </a:p>
        </p:txBody>
      </p:sp>
      <p:sp>
        <p:nvSpPr>
          <p:cNvPr id="3" name="Rounded Rectangle 2">
            <a:extLst>
              <a:ext uri="{FF2B5EF4-FFF2-40B4-BE49-F238E27FC236}">
                <a16:creationId xmlns:a16="http://schemas.microsoft.com/office/drawing/2014/main" id="{D0ED98AF-FC1E-8FD3-D81A-5198529550A3}"/>
              </a:ext>
            </a:extLst>
          </p:cNvPr>
          <p:cNvSpPr/>
          <p:nvPr/>
        </p:nvSpPr>
        <p:spPr>
          <a:xfrm>
            <a:off x="7181089" y="1051561"/>
            <a:ext cx="4678679" cy="4617720"/>
          </a:xfrm>
          <a:prstGeom prst="roundRect">
            <a:avLst>
              <a:gd name="adj" fmla="val 210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pPr marL="285750" indent="-285750">
              <a:buFont typeface="Arial" panose="020B0604020202020204" pitchFamily="34" charset="0"/>
              <a:buChar char="−"/>
            </a:pPr>
            <a:endParaRPr lang="en-US" sz="1600" b="1" dirty="0">
              <a:solidFill>
                <a:schemeClr val="accent2"/>
              </a:solidFill>
            </a:endParaRPr>
          </a:p>
          <a:p>
            <a:pPr marL="285750" indent="-285750">
              <a:buFont typeface="Arial" panose="020B0604020202020204" pitchFamily="34" charset="0"/>
              <a:buChar char="−"/>
            </a:pPr>
            <a:r>
              <a:rPr lang="en-US" sz="1600" b="1" dirty="0">
                <a:solidFill>
                  <a:schemeClr val="accent2"/>
                </a:solidFill>
              </a:rPr>
              <a:t>Globe Telecom </a:t>
            </a:r>
            <a:r>
              <a:rPr lang="en-US" sz="1600" dirty="0">
                <a:solidFill>
                  <a:schemeClr val="accent2"/>
                </a:solidFill>
              </a:rPr>
              <a:t>launched its prepaid fiber internet service, “</a:t>
            </a:r>
            <a:r>
              <a:rPr lang="en-US" sz="1600" dirty="0" err="1">
                <a:solidFill>
                  <a:schemeClr val="accent2"/>
                </a:solidFill>
              </a:rPr>
              <a:t>GFiber</a:t>
            </a:r>
            <a:r>
              <a:rPr lang="en-US" sz="1600" dirty="0">
                <a:solidFill>
                  <a:schemeClr val="accent2"/>
                </a:solidFill>
              </a:rPr>
              <a:t> Prepaid”, in June 2023.</a:t>
            </a:r>
          </a:p>
          <a:p>
            <a:pPr marL="285750" indent="-285750">
              <a:buFont typeface="Arial" panose="020B0604020202020204" pitchFamily="34" charset="0"/>
              <a:buChar char="−"/>
            </a:pPr>
            <a:endParaRPr lang="en-US" sz="1600" dirty="0">
              <a:solidFill>
                <a:schemeClr val="accent2"/>
              </a:solidFill>
            </a:endParaRPr>
          </a:p>
          <a:p>
            <a:pPr marL="285750" indent="-285750">
              <a:buFont typeface="Arial" panose="020B0604020202020204" pitchFamily="34" charset="0"/>
              <a:buChar char="−"/>
            </a:pPr>
            <a:r>
              <a:rPr lang="en-US" sz="1600" b="1" dirty="0">
                <a:solidFill>
                  <a:schemeClr val="accent2"/>
                </a:solidFill>
              </a:rPr>
              <a:t>Converge ICT</a:t>
            </a:r>
            <a:r>
              <a:rPr lang="en-US" sz="1600" dirty="0">
                <a:solidFill>
                  <a:schemeClr val="accent2"/>
                </a:solidFill>
              </a:rPr>
              <a:t>'s prepaid fiber service, “Surf2Sawa (S2S)”, was officially launched on March 16, 2023. </a:t>
            </a:r>
          </a:p>
          <a:p>
            <a:pPr marL="285750" indent="-285750">
              <a:buFont typeface="Arial" panose="020B0604020202020204" pitchFamily="34" charset="0"/>
              <a:buChar char="−"/>
            </a:pPr>
            <a:endParaRPr lang="en-US" sz="1600" dirty="0">
              <a:solidFill>
                <a:schemeClr val="accent2"/>
              </a:solidFill>
            </a:endParaRPr>
          </a:p>
          <a:p>
            <a:pPr marL="285750" indent="-285750">
              <a:buFont typeface="Arial" panose="020B0604020202020204" pitchFamily="34" charset="0"/>
              <a:buChar char="−"/>
            </a:pPr>
            <a:r>
              <a:rPr lang="en-US" sz="1600" b="1" dirty="0">
                <a:solidFill>
                  <a:schemeClr val="accent2"/>
                </a:solidFill>
              </a:rPr>
              <a:t>PLDT</a:t>
            </a:r>
            <a:r>
              <a:rPr lang="en-US" sz="1600" dirty="0">
                <a:solidFill>
                  <a:schemeClr val="accent2"/>
                </a:solidFill>
              </a:rPr>
              <a:t> Home Fiber Prepaid was launched on June 1, 2025</a:t>
            </a:r>
          </a:p>
          <a:p>
            <a:pPr marL="285750" indent="-285750">
              <a:buFont typeface="Arial" panose="020B0604020202020204" pitchFamily="34" charset="0"/>
              <a:buChar char="−"/>
            </a:pPr>
            <a:endParaRPr lang="en-US" sz="1600" dirty="0">
              <a:solidFill>
                <a:schemeClr val="accent2"/>
              </a:solidFill>
            </a:endParaRPr>
          </a:p>
          <a:p>
            <a:pPr marL="285750" indent="-285750">
              <a:buFont typeface="Arial" panose="020B0604020202020204" pitchFamily="34" charset="0"/>
              <a:buChar char="−"/>
            </a:pPr>
            <a:r>
              <a:rPr lang="en-US" sz="1600" dirty="0">
                <a:solidFill>
                  <a:schemeClr val="accent2"/>
                </a:solidFill>
              </a:rPr>
              <a:t>More than 50% prepaid fiber subscription growth YoY for Globe and Converge</a:t>
            </a:r>
          </a:p>
          <a:p>
            <a:pPr marL="285750" indent="-285750">
              <a:buFont typeface="Arial" panose="020B0604020202020204" pitchFamily="34" charset="0"/>
              <a:buChar char="−"/>
            </a:pPr>
            <a:endParaRPr lang="en-US" sz="1600" dirty="0">
              <a:solidFill>
                <a:schemeClr val="accent2"/>
              </a:solidFill>
            </a:endParaRPr>
          </a:p>
          <a:p>
            <a:pPr marL="285750" indent="-285750">
              <a:buFont typeface="Arial" panose="020B0604020202020204" pitchFamily="34" charset="0"/>
              <a:buChar char="−"/>
            </a:pPr>
            <a:endParaRPr lang="en-US" sz="1600" dirty="0">
              <a:solidFill>
                <a:schemeClr val="accent2"/>
              </a:solidFill>
            </a:endParaRPr>
          </a:p>
        </p:txBody>
      </p:sp>
      <p:sp>
        <p:nvSpPr>
          <p:cNvPr id="4" name="Title 1">
            <a:extLst>
              <a:ext uri="{FF2B5EF4-FFF2-40B4-BE49-F238E27FC236}">
                <a16:creationId xmlns:a16="http://schemas.microsoft.com/office/drawing/2014/main" id="{E660300A-28F5-04AF-2431-038D600AA804}"/>
              </a:ext>
            </a:extLst>
          </p:cNvPr>
          <p:cNvSpPr>
            <a:spLocks noGrp="1"/>
          </p:cNvSpPr>
          <p:nvPr>
            <p:ph type="title"/>
          </p:nvPr>
        </p:nvSpPr>
        <p:spPr>
          <a:xfrm>
            <a:off x="423460" y="122007"/>
            <a:ext cx="8025595" cy="732220"/>
          </a:xfrm>
        </p:spPr>
        <p:txBody>
          <a:bodyPr/>
          <a:lstStyle/>
          <a:p>
            <a:r>
              <a:rPr lang="en-US" dirty="0"/>
              <a:t>The Philippines, a prepaid fiber pioneer</a:t>
            </a:r>
          </a:p>
        </p:txBody>
      </p:sp>
      <p:pic>
        <p:nvPicPr>
          <p:cNvPr id="5" name="Picture 4" descr="SNL Image">
            <a:extLst>
              <a:ext uri="{FF2B5EF4-FFF2-40B4-BE49-F238E27FC236}">
                <a16:creationId xmlns:a16="http://schemas.microsoft.com/office/drawing/2014/main" id="{CB331839-395B-13DE-D901-4E962DD7D2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460" y="998623"/>
            <a:ext cx="6633588" cy="4723596"/>
          </a:xfrm>
          <a:prstGeom prst="rect">
            <a:avLst/>
          </a:prstGeom>
          <a:noFill/>
          <a:ln>
            <a:noFill/>
          </a:ln>
        </p:spPr>
      </p:pic>
    </p:spTree>
    <p:extLst>
      <p:ext uri="{BB962C8B-B14F-4D97-AF65-F5344CB8AC3E}">
        <p14:creationId xmlns:p14="http://schemas.microsoft.com/office/powerpoint/2010/main" val="1058170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D7A8D-6F57-E916-0D8B-68C3C6DB637B}"/>
            </a:ext>
          </a:extLst>
        </p:cNvPr>
        <p:cNvGrpSpPr/>
        <p:nvPr/>
      </p:nvGrpSpPr>
      <p:grpSpPr>
        <a:xfrm>
          <a:off x="0" y="0"/>
          <a:ext cx="0" cy="0"/>
          <a:chOff x="0" y="0"/>
          <a:chExt cx="0" cy="0"/>
        </a:xfrm>
      </p:grpSpPr>
      <p:sp>
        <p:nvSpPr>
          <p:cNvPr id="5" name="Title 9">
            <a:extLst>
              <a:ext uri="{FF2B5EF4-FFF2-40B4-BE49-F238E27FC236}">
                <a16:creationId xmlns:a16="http://schemas.microsoft.com/office/drawing/2014/main" id="{027B6FEB-DDA4-9897-16ED-CCB675E0EA31}"/>
              </a:ext>
            </a:extLst>
          </p:cNvPr>
          <p:cNvSpPr>
            <a:spLocks noGrp="1"/>
          </p:cNvSpPr>
          <p:nvPr>
            <p:ph type="title"/>
          </p:nvPr>
        </p:nvSpPr>
        <p:spPr>
          <a:xfrm>
            <a:off x="400968" y="1088528"/>
            <a:ext cx="7511460" cy="1534116"/>
          </a:xfrm>
        </p:spPr>
        <p:txBody>
          <a:bodyPr>
            <a:normAutofit/>
          </a:bodyPr>
          <a:lstStyle/>
          <a:p>
            <a:r>
              <a:rPr lang="en-US" b="1" dirty="0"/>
              <a:t>Thank you! </a:t>
            </a:r>
          </a:p>
        </p:txBody>
      </p:sp>
      <p:sp>
        <p:nvSpPr>
          <p:cNvPr id="6" name="Text Placeholder 11">
            <a:extLst>
              <a:ext uri="{FF2B5EF4-FFF2-40B4-BE49-F238E27FC236}">
                <a16:creationId xmlns:a16="http://schemas.microsoft.com/office/drawing/2014/main" id="{2A01B121-B110-2AC3-B6E8-3C07A84821D4}"/>
              </a:ext>
            </a:extLst>
          </p:cNvPr>
          <p:cNvSpPr txBox="1">
            <a:spLocks/>
          </p:cNvSpPr>
          <p:nvPr/>
        </p:nvSpPr>
        <p:spPr>
          <a:xfrm>
            <a:off x="6821425" y="4235356"/>
            <a:ext cx="4756192" cy="2099391"/>
          </a:xfrm>
          <a:prstGeom prst="rect">
            <a:avLst/>
          </a:prstGeom>
        </p:spPr>
        <p:txBody>
          <a:bodyPr/>
          <a:lstStyle>
            <a:lvl1pPr marL="228600" indent="-228600" algn="l" defTabSz="914400" rtl="0" eaLnBrk="1" latinLnBrk="0" hangingPunct="1">
              <a:lnSpc>
                <a:spcPct val="90000"/>
              </a:lnSpc>
              <a:spcBef>
                <a:spcPts val="1000"/>
              </a:spcBef>
              <a:buClr>
                <a:srgbClr val="86868B"/>
              </a:buClr>
              <a:buFont typeface="System Font Regular"/>
              <a:buChar char="⎯"/>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6868B"/>
              </a:buClr>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6868B"/>
              </a:buClr>
              <a:buFont typeface="System Font Regular"/>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6868B"/>
              </a:buClr>
              <a:buFont typeface="System Font Regular"/>
              <a:buChar char="⎯"/>
              <a:defRPr sz="1600" b="0" i="0" kern="1200">
                <a:solidFill>
                  <a:srgbClr val="86868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6868B"/>
              </a:buClr>
              <a:buFont typeface="System Font Regular"/>
              <a:buChar char="⎯"/>
              <a:defRPr sz="1400" b="0" i="0" kern="1200">
                <a:solidFill>
                  <a:srgbClr val="86868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chemeClr val="bg1"/>
                </a:solidFill>
              </a:rPr>
              <a:t>Julija Jurkevic</a:t>
            </a:r>
          </a:p>
          <a:p>
            <a:pPr marL="0" indent="0">
              <a:buNone/>
            </a:pPr>
            <a:endParaRPr lang="en-US" sz="2400" i="1" dirty="0">
              <a:solidFill>
                <a:schemeClr val="bg1"/>
              </a:solidFill>
            </a:endParaRPr>
          </a:p>
          <a:p>
            <a:pPr marL="0" indent="0">
              <a:buNone/>
            </a:pPr>
            <a:r>
              <a:rPr lang="en-US" sz="2400" i="1" dirty="0">
                <a:solidFill>
                  <a:schemeClr val="bg1"/>
                </a:solidFill>
              </a:rPr>
              <a:t>Email: Julija.Jurkevic@spglobal.com</a:t>
            </a:r>
          </a:p>
        </p:txBody>
      </p:sp>
    </p:spTree>
    <p:extLst>
      <p:ext uri="{BB962C8B-B14F-4D97-AF65-F5344CB8AC3E}">
        <p14:creationId xmlns:p14="http://schemas.microsoft.com/office/powerpoint/2010/main" val="1273470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9ECB3-E33E-AF40-35FE-541FE9573CAD}"/>
            </a:ext>
          </a:extLst>
        </p:cNvPr>
        <p:cNvGrpSpPr/>
        <p:nvPr/>
      </p:nvGrpSpPr>
      <p:grpSpPr>
        <a:xfrm>
          <a:off x="0" y="0"/>
          <a:ext cx="0" cy="0"/>
          <a:chOff x="0" y="0"/>
          <a:chExt cx="0" cy="0"/>
        </a:xfrm>
      </p:grpSpPr>
    </p:spTree>
    <p:extLst>
      <p:ext uri="{BB962C8B-B14F-4D97-AF65-F5344CB8AC3E}">
        <p14:creationId xmlns:p14="http://schemas.microsoft.com/office/powerpoint/2010/main" val="2200225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7533B-87C5-24BF-D0DA-CEBB5E588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F155-1DA6-D3EF-42EF-9F4AE2F59B40}"/>
              </a:ext>
            </a:extLst>
          </p:cNvPr>
          <p:cNvSpPr>
            <a:spLocks noGrp="1"/>
          </p:cNvSpPr>
          <p:nvPr>
            <p:ph type="title"/>
          </p:nvPr>
        </p:nvSpPr>
        <p:spPr>
          <a:xfrm>
            <a:off x="268014" y="283780"/>
            <a:ext cx="10682208" cy="732220"/>
          </a:xfrm>
        </p:spPr>
        <p:txBody>
          <a:bodyPr>
            <a:normAutofit/>
          </a:bodyPr>
          <a:lstStyle/>
          <a:p>
            <a:r>
              <a:rPr lang="en-US" sz="2400" dirty="0"/>
              <a:t>Topics</a:t>
            </a:r>
          </a:p>
        </p:txBody>
      </p:sp>
      <p:sp>
        <p:nvSpPr>
          <p:cNvPr id="20" name="Slide Number Placeholder 5">
            <a:extLst>
              <a:ext uri="{FF2B5EF4-FFF2-40B4-BE49-F238E27FC236}">
                <a16:creationId xmlns:a16="http://schemas.microsoft.com/office/drawing/2014/main" id="{A42E29C7-4403-36E5-0917-BC2744FD0043}"/>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3</a:t>
            </a:fld>
            <a:endParaRPr lang="en-US" dirty="0"/>
          </a:p>
        </p:txBody>
      </p:sp>
      <p:sp>
        <p:nvSpPr>
          <p:cNvPr id="4" name="Rounded Rectangle 3">
            <a:extLst>
              <a:ext uri="{FF2B5EF4-FFF2-40B4-BE49-F238E27FC236}">
                <a16:creationId xmlns:a16="http://schemas.microsoft.com/office/drawing/2014/main" id="{095B675F-7D26-857F-8A12-6DB221F7A334}"/>
              </a:ext>
            </a:extLst>
          </p:cNvPr>
          <p:cNvSpPr/>
          <p:nvPr/>
        </p:nvSpPr>
        <p:spPr>
          <a:xfrm>
            <a:off x="1670992" y="1828800"/>
            <a:ext cx="8497136" cy="2862072"/>
          </a:xfrm>
          <a:prstGeom prst="roundRect">
            <a:avLst>
              <a:gd name="adj" fmla="val 210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pPr marL="514350" indent="-514350">
              <a:buFont typeface="+mj-lt"/>
              <a:buAutoNum type="arabicPeriod"/>
            </a:pPr>
            <a:r>
              <a:rPr lang="en-US" sz="2000" dirty="0">
                <a:solidFill>
                  <a:schemeClr val="accent1"/>
                </a:solidFill>
                <a:cs typeface="Arial"/>
              </a:rPr>
              <a:t>FTTH broadband growth and service take-up rates in Asia-Pacific</a:t>
            </a:r>
          </a:p>
          <a:p>
            <a:pPr marL="514350" indent="-514350">
              <a:buFont typeface="+mj-lt"/>
              <a:buAutoNum type="arabicPeriod"/>
            </a:pPr>
            <a:endParaRPr lang="en-US" sz="2000" dirty="0">
              <a:solidFill>
                <a:schemeClr val="accent1"/>
              </a:solidFill>
              <a:cs typeface="Arial"/>
            </a:endParaRPr>
          </a:p>
          <a:p>
            <a:pPr marL="514350" indent="-514350">
              <a:buFont typeface="+mj-lt"/>
              <a:buAutoNum type="arabicPeriod"/>
            </a:pPr>
            <a:r>
              <a:rPr lang="en-US" sz="2000" dirty="0">
                <a:solidFill>
                  <a:schemeClr val="accent1"/>
                </a:solidFill>
                <a:cs typeface="Arial"/>
              </a:rPr>
              <a:t>Solutions to bridge the divide in fiber adoption</a:t>
            </a:r>
          </a:p>
          <a:p>
            <a:pPr marL="514350" indent="-514350">
              <a:buFont typeface="+mj-lt"/>
              <a:buAutoNum type="arabicPeriod"/>
            </a:pPr>
            <a:endParaRPr lang="en-US" sz="2000" dirty="0">
              <a:solidFill>
                <a:schemeClr val="accent1"/>
              </a:solidFill>
              <a:cs typeface="Arial"/>
            </a:endParaRPr>
          </a:p>
          <a:p>
            <a:pPr marL="514350" indent="-514350">
              <a:buFont typeface="+mj-lt"/>
              <a:buAutoNum type="arabicPeriod"/>
            </a:pPr>
            <a:r>
              <a:rPr lang="en-US" sz="2000" dirty="0">
                <a:solidFill>
                  <a:schemeClr val="accent1"/>
                </a:solidFill>
                <a:cs typeface="Arial"/>
              </a:rPr>
              <a:t>How the affordability of fiber services influences these solutions</a:t>
            </a:r>
          </a:p>
          <a:p>
            <a:endParaRPr lang="en-US" sz="20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846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E7129-DBDA-30E4-5E02-3BCD80C44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80EBD-5E4B-8DFC-91BB-1E49D14EADFA}"/>
              </a:ext>
            </a:extLst>
          </p:cNvPr>
          <p:cNvSpPr>
            <a:spLocks noGrp="1"/>
          </p:cNvSpPr>
          <p:nvPr>
            <p:ph type="title"/>
          </p:nvPr>
        </p:nvSpPr>
        <p:spPr>
          <a:xfrm>
            <a:off x="268014" y="283780"/>
            <a:ext cx="10682208" cy="732220"/>
          </a:xfrm>
        </p:spPr>
        <p:txBody>
          <a:bodyPr/>
          <a:lstStyle/>
          <a:p>
            <a:r>
              <a:rPr lang="en-US" dirty="0"/>
              <a:t>Why do we focus on FTTH?</a:t>
            </a:r>
            <a:br>
              <a:rPr lang="en-US" dirty="0"/>
            </a:br>
            <a:endParaRPr lang="en-US" dirty="0"/>
          </a:p>
        </p:txBody>
      </p:sp>
      <p:sp>
        <p:nvSpPr>
          <p:cNvPr id="3" name="Content Placeholder 2">
            <a:extLst>
              <a:ext uri="{FF2B5EF4-FFF2-40B4-BE49-F238E27FC236}">
                <a16:creationId xmlns:a16="http://schemas.microsoft.com/office/drawing/2014/main" id="{FBE2E164-DF5A-369F-EFFC-B0FDF5329AAF}"/>
              </a:ext>
            </a:extLst>
          </p:cNvPr>
          <p:cNvSpPr>
            <a:spLocks noGrp="1"/>
          </p:cNvSpPr>
          <p:nvPr>
            <p:ph idx="1"/>
          </p:nvPr>
        </p:nvSpPr>
        <p:spPr>
          <a:xfrm>
            <a:off x="268014" y="1295502"/>
            <a:ext cx="5998032" cy="5193806"/>
          </a:xfrm>
        </p:spPr>
        <p:txBody>
          <a:bodyPr/>
          <a:lstStyle/>
          <a:p>
            <a:pPr marL="342900" indent="-342900">
              <a:buFont typeface="Arial" panose="020B0604020202020204" pitchFamily="34" charset="0"/>
              <a:buChar char="−"/>
            </a:pPr>
            <a:r>
              <a:rPr lang="en-US" dirty="0"/>
              <a:t>As digital transformation accelerates across economies, fiber-optic networks have become the backbone for high-speed, reliable internet, supporting everything from smart cities to cloud computing and 5G.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Asia-Pacific region has seen a rapid expansion of fiber broadband infrastructure, with governments and operators striving to bridge the digital divide and offer affordable, flexible connectivity. </a:t>
            </a:r>
          </a:p>
          <a:p>
            <a:pPr marL="342900" indent="-342900">
              <a:buFont typeface="Arial" panose="020B0604020202020204" pitchFamily="34" charset="0"/>
              <a:buChar char="−"/>
            </a:pPr>
            <a:endParaRPr lang="en-US" sz="1800" dirty="0"/>
          </a:p>
        </p:txBody>
      </p:sp>
      <p:sp>
        <p:nvSpPr>
          <p:cNvPr id="6" name="Slide Number Placeholder 5">
            <a:extLst>
              <a:ext uri="{FF2B5EF4-FFF2-40B4-BE49-F238E27FC236}">
                <a16:creationId xmlns:a16="http://schemas.microsoft.com/office/drawing/2014/main" id="{09859511-8DFA-4B11-28D7-9F211A473D91}"/>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4</a:t>
            </a:fld>
            <a:endParaRPr lang="en-US" dirty="0"/>
          </a:p>
        </p:txBody>
      </p:sp>
      <p:pic>
        <p:nvPicPr>
          <p:cNvPr id="4" name="Picture Placeholder 7" descr="Abstract purple background with optical fibers">
            <a:extLst>
              <a:ext uri="{FF2B5EF4-FFF2-40B4-BE49-F238E27FC236}">
                <a16:creationId xmlns:a16="http://schemas.microsoft.com/office/drawing/2014/main" id="{3292E1E2-2D80-C171-201E-6F39E09E14CF}"/>
              </a:ext>
            </a:extLst>
          </p:cNvPr>
          <p:cNvPicPr>
            <a:picLocks noChangeAspect="1"/>
          </p:cNvPicPr>
          <p:nvPr/>
        </p:nvPicPr>
        <p:blipFill>
          <a:blip r:embed="rId2">
            <a:extLst>
              <a:ext uri="{28A0092B-C50C-407E-A947-70E740481C1C}">
                <a14:useLocalDpi xmlns:a14="http://schemas.microsoft.com/office/drawing/2010/main" val="0"/>
              </a:ext>
            </a:extLst>
          </a:blip>
          <a:srcRect l="25559" r="25559"/>
          <a:stretch/>
        </p:blipFill>
        <p:spPr>
          <a:xfrm>
            <a:off x="6605588" y="0"/>
            <a:ext cx="5586412" cy="6858000"/>
          </a:xfrm>
          <a:prstGeom prst="rect">
            <a:avLst/>
          </a:prstGeom>
        </p:spPr>
      </p:pic>
    </p:spTree>
    <p:extLst>
      <p:ext uri="{BB962C8B-B14F-4D97-AF65-F5344CB8AC3E}">
        <p14:creationId xmlns:p14="http://schemas.microsoft.com/office/powerpoint/2010/main" val="3626316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3D429-E86A-5D6A-722E-B55BDE6238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BF7A8-DDAE-4D98-C522-0C9D05010322}"/>
              </a:ext>
            </a:extLst>
          </p:cNvPr>
          <p:cNvSpPr>
            <a:spLocks noGrp="1"/>
          </p:cNvSpPr>
          <p:nvPr>
            <p:ph type="title"/>
          </p:nvPr>
        </p:nvSpPr>
        <p:spPr>
          <a:xfrm>
            <a:off x="268014" y="283780"/>
            <a:ext cx="10682208" cy="732220"/>
          </a:xfrm>
        </p:spPr>
        <p:txBody>
          <a:bodyPr/>
          <a:lstStyle/>
          <a:p>
            <a:pPr lvl="0">
              <a:spcBef>
                <a:spcPts val="1000"/>
              </a:spcBef>
              <a:defRPr/>
            </a:pPr>
            <a:r>
              <a:rPr lang="en-US" dirty="0"/>
              <a:t>FTTH - dominant fixed broadband technology, on track to replace copper and cable region-wide</a:t>
            </a:r>
          </a:p>
        </p:txBody>
      </p:sp>
      <p:sp>
        <p:nvSpPr>
          <p:cNvPr id="20" name="Slide Number Placeholder 5">
            <a:extLst>
              <a:ext uri="{FF2B5EF4-FFF2-40B4-BE49-F238E27FC236}">
                <a16:creationId xmlns:a16="http://schemas.microsoft.com/office/drawing/2014/main" id="{F1429F0B-214B-F248-6465-A6B3C558402F}"/>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5</a:t>
            </a:fld>
            <a:endParaRPr lang="en-US" dirty="0"/>
          </a:p>
        </p:txBody>
      </p:sp>
      <p:sp>
        <p:nvSpPr>
          <p:cNvPr id="3" name="Rounded Rectangle 2">
            <a:extLst>
              <a:ext uri="{FF2B5EF4-FFF2-40B4-BE49-F238E27FC236}">
                <a16:creationId xmlns:a16="http://schemas.microsoft.com/office/drawing/2014/main" id="{951DDBC1-C275-90D4-62B3-69069A5C1600}"/>
              </a:ext>
            </a:extLst>
          </p:cNvPr>
          <p:cNvSpPr/>
          <p:nvPr/>
        </p:nvSpPr>
        <p:spPr>
          <a:xfrm>
            <a:off x="6574536" y="1417320"/>
            <a:ext cx="5399749" cy="4278376"/>
          </a:xfrm>
          <a:prstGeom prst="roundRect">
            <a:avLst>
              <a:gd name="adj" fmla="val 2109"/>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pPr marL="457200" indent="-457200">
              <a:buFont typeface="Arial" panose="020B0604020202020204" pitchFamily="34" charset="0"/>
              <a:buChar char="−"/>
            </a:pPr>
            <a:endParaRPr lang="en-US" dirty="0">
              <a:solidFill>
                <a:schemeClr val="accent4"/>
              </a:solidFill>
            </a:endParaRPr>
          </a:p>
          <a:p>
            <a:pPr marL="457200" indent="-457200">
              <a:buFont typeface="Arial" panose="020B0604020202020204" pitchFamily="34" charset="0"/>
              <a:buChar char="−"/>
            </a:pPr>
            <a:endParaRPr lang="en-US" dirty="0">
              <a:solidFill>
                <a:schemeClr val="accent4"/>
              </a:solidFill>
            </a:endParaRPr>
          </a:p>
          <a:p>
            <a:pPr marL="457200" indent="-457200">
              <a:buFont typeface="Arial" panose="020B0604020202020204" pitchFamily="34" charset="0"/>
              <a:buChar char="−"/>
            </a:pPr>
            <a:r>
              <a:rPr lang="en-US" dirty="0">
                <a:solidFill>
                  <a:schemeClr val="accent4"/>
                </a:solidFill>
              </a:rPr>
              <a:t>By 2031, fiber is projected to account for 90.3% of all fixed broadband households in the region, up from 83% in 2021. </a:t>
            </a:r>
          </a:p>
          <a:p>
            <a:pPr marL="457200" indent="-457200">
              <a:buFont typeface="Arial" panose="020B0604020202020204" pitchFamily="34" charset="0"/>
              <a:buChar char="−"/>
            </a:pPr>
            <a:endParaRPr lang="en-US" dirty="0">
              <a:solidFill>
                <a:schemeClr val="accent4"/>
              </a:solidFill>
            </a:endParaRPr>
          </a:p>
          <a:p>
            <a:pPr marL="457200" indent="-457200">
              <a:buFont typeface="Arial" panose="020B0604020202020204" pitchFamily="34" charset="0"/>
              <a:buChar char="−"/>
            </a:pPr>
            <a:r>
              <a:rPr lang="en-US" dirty="0">
                <a:solidFill>
                  <a:schemeClr val="accent4"/>
                </a:solidFill>
              </a:rPr>
              <a:t>This shift is the result of combined efforts by both government regulators and telcos to replace legacy copper and cable networks with high-capacity fiber infrastructure as well as efforts to increase high speed broadband affordability.</a:t>
            </a:r>
          </a:p>
          <a:p>
            <a:pPr marL="342900" indent="-342900">
              <a:buFont typeface="Arial" panose="020B0604020202020204" pitchFamily="34" charset="0"/>
              <a:buChar char="−"/>
            </a:pPr>
            <a:endParaRPr lang="en-US" dirty="0">
              <a:solidFill>
                <a:schemeClr val="accent4"/>
              </a:solidFill>
            </a:endParaRPr>
          </a:p>
          <a:p>
            <a:pPr marL="342900" indent="-342900">
              <a:buFont typeface="Arial" panose="020B0604020202020204" pitchFamily="34" charset="0"/>
              <a:buChar char="−"/>
            </a:pPr>
            <a:endParaRPr lang="en-US" dirty="0">
              <a:solidFill>
                <a:schemeClr val="accent4"/>
              </a:solidFill>
              <a:latin typeface="Arial" panose="020B0604020202020204" pitchFamily="34" charset="0"/>
              <a:cs typeface="Arial" panose="020B0604020202020204" pitchFamily="34" charset="0"/>
            </a:endParaRPr>
          </a:p>
        </p:txBody>
      </p:sp>
      <p:pic>
        <p:nvPicPr>
          <p:cNvPr id="11" name="Picture 10" descr="SNL Image">
            <a:extLst>
              <a:ext uri="{FF2B5EF4-FFF2-40B4-BE49-F238E27FC236}">
                <a16:creationId xmlns:a16="http://schemas.microsoft.com/office/drawing/2014/main" id="{32972DF9-E034-F940-40CC-EFD64EA0E4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73" y="1417320"/>
            <a:ext cx="5975175" cy="4829291"/>
          </a:xfrm>
          <a:prstGeom prst="rect">
            <a:avLst/>
          </a:prstGeom>
          <a:noFill/>
          <a:ln>
            <a:noFill/>
          </a:ln>
        </p:spPr>
      </p:pic>
    </p:spTree>
    <p:extLst>
      <p:ext uri="{BB962C8B-B14F-4D97-AF65-F5344CB8AC3E}">
        <p14:creationId xmlns:p14="http://schemas.microsoft.com/office/powerpoint/2010/main" val="123285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96FC3-DC84-0493-589E-5FA0A404A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A5C65-24A2-79E1-DA9F-5A63829FECF7}"/>
              </a:ext>
            </a:extLst>
          </p:cNvPr>
          <p:cNvSpPr>
            <a:spLocks noGrp="1"/>
          </p:cNvSpPr>
          <p:nvPr>
            <p:ph type="title"/>
          </p:nvPr>
        </p:nvSpPr>
        <p:spPr>
          <a:xfrm>
            <a:off x="268014" y="283780"/>
            <a:ext cx="10682208" cy="732220"/>
          </a:xfrm>
        </p:spPr>
        <p:txBody>
          <a:bodyPr/>
          <a:lstStyle/>
          <a:p>
            <a:pPr lvl="0">
              <a:spcBef>
                <a:spcPts val="1000"/>
              </a:spcBef>
              <a:defRPr/>
            </a:pPr>
            <a:r>
              <a:rPr lang="en-US" dirty="0"/>
              <a:t>FTTH market share, selected APAC markets</a:t>
            </a:r>
          </a:p>
        </p:txBody>
      </p:sp>
      <p:sp>
        <p:nvSpPr>
          <p:cNvPr id="20" name="Slide Number Placeholder 5">
            <a:extLst>
              <a:ext uri="{FF2B5EF4-FFF2-40B4-BE49-F238E27FC236}">
                <a16:creationId xmlns:a16="http://schemas.microsoft.com/office/drawing/2014/main" id="{03733402-F57B-03A7-B0BC-F233739314C9}"/>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6</a:t>
            </a:fld>
            <a:endParaRPr lang="en-US" dirty="0"/>
          </a:p>
        </p:txBody>
      </p:sp>
      <p:sp>
        <p:nvSpPr>
          <p:cNvPr id="3" name="Rounded Rectangle 2">
            <a:extLst>
              <a:ext uri="{FF2B5EF4-FFF2-40B4-BE49-F238E27FC236}">
                <a16:creationId xmlns:a16="http://schemas.microsoft.com/office/drawing/2014/main" id="{C747DA3A-AFDA-1696-4C2F-BBAD20BA0AF5}"/>
              </a:ext>
            </a:extLst>
          </p:cNvPr>
          <p:cNvSpPr/>
          <p:nvPr/>
        </p:nvSpPr>
        <p:spPr>
          <a:xfrm>
            <a:off x="7418832" y="1317753"/>
            <a:ext cx="4201885" cy="4836160"/>
          </a:xfrm>
          <a:prstGeom prst="roundRect">
            <a:avLst>
              <a:gd name="adj" fmla="val 2109"/>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pPr marL="342900" lvl="0" indent="-342900">
              <a:lnSpc>
                <a:spcPct val="90000"/>
              </a:lnSpc>
              <a:spcBef>
                <a:spcPts val="1000"/>
              </a:spcBef>
              <a:buFont typeface="Arial" panose="020B0604020202020204" pitchFamily="34" charset="0"/>
              <a:buChar char="−"/>
              <a:defRPr/>
            </a:pPr>
            <a:endParaRPr lang="en-US" dirty="0">
              <a:solidFill>
                <a:schemeClr val="accent4"/>
              </a:solidFill>
            </a:endParaRPr>
          </a:p>
          <a:p>
            <a:pPr marL="342900" lvl="0" indent="-342900">
              <a:lnSpc>
                <a:spcPct val="90000"/>
              </a:lnSpc>
              <a:spcBef>
                <a:spcPts val="1000"/>
              </a:spcBef>
              <a:buFont typeface="Arial" panose="020B0604020202020204" pitchFamily="34" charset="0"/>
              <a:buChar char="−"/>
              <a:defRPr/>
            </a:pPr>
            <a:r>
              <a:rPr lang="en-US" dirty="0">
                <a:solidFill>
                  <a:schemeClr val="accent4"/>
                </a:solidFill>
              </a:rPr>
              <a:t>Out of 18 markets we cover in detail in the APAC region, only Cambodia, New Zealand, Pakistan and Taiwan had fiber share of total subs below 70% at end-2025.</a:t>
            </a:r>
          </a:p>
          <a:p>
            <a:pPr marL="342900" lvl="0" indent="-342900">
              <a:lnSpc>
                <a:spcPct val="90000"/>
              </a:lnSpc>
              <a:spcBef>
                <a:spcPts val="1000"/>
              </a:spcBef>
              <a:buFont typeface="Arial" panose="020B0604020202020204" pitchFamily="34" charset="0"/>
              <a:buChar char="−"/>
              <a:defRPr/>
            </a:pPr>
            <a:endParaRPr lang="en-US" dirty="0">
              <a:solidFill>
                <a:schemeClr val="accent4"/>
              </a:solidFill>
            </a:endParaRPr>
          </a:p>
          <a:p>
            <a:pPr marL="342900" lvl="0" indent="-342900">
              <a:lnSpc>
                <a:spcPct val="90000"/>
              </a:lnSpc>
              <a:spcBef>
                <a:spcPts val="1000"/>
              </a:spcBef>
              <a:buFont typeface="Arial" panose="020B0604020202020204" pitchFamily="34" charset="0"/>
              <a:buChar char="−"/>
              <a:defRPr/>
            </a:pPr>
            <a:r>
              <a:rPr lang="en-US" dirty="0">
                <a:solidFill>
                  <a:schemeClr val="accent4"/>
                </a:solidFill>
              </a:rPr>
              <a:t>Cambodia and Taiwan have significant cable presence with about 30% of broadband homes subscribing to cable. </a:t>
            </a:r>
          </a:p>
        </p:txBody>
      </p:sp>
      <p:pic>
        <p:nvPicPr>
          <p:cNvPr id="4" name="Picture 2" descr="SNL Image">
            <a:extLst>
              <a:ext uri="{FF2B5EF4-FFF2-40B4-BE49-F238E27FC236}">
                <a16:creationId xmlns:a16="http://schemas.microsoft.com/office/drawing/2014/main" id="{C0BB1204-C8DD-48A5-D72C-DEE51805C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83" y="1496500"/>
            <a:ext cx="6643333" cy="473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830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1E73B-3FCB-AF69-C5FF-29B7364DCB31}"/>
            </a:ext>
          </a:extLst>
        </p:cNvPr>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CBA9BDEA-685F-19FC-F180-50C3F8BDD3B3}"/>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7</a:t>
            </a:fld>
            <a:endParaRPr lang="en-US" dirty="0"/>
          </a:p>
        </p:txBody>
      </p:sp>
      <p:sp>
        <p:nvSpPr>
          <p:cNvPr id="3" name="Rounded Rectangle 2">
            <a:extLst>
              <a:ext uri="{FF2B5EF4-FFF2-40B4-BE49-F238E27FC236}">
                <a16:creationId xmlns:a16="http://schemas.microsoft.com/office/drawing/2014/main" id="{F3ED9677-D9E9-09FB-0690-479F5409BFDE}"/>
              </a:ext>
            </a:extLst>
          </p:cNvPr>
          <p:cNvSpPr/>
          <p:nvPr/>
        </p:nvSpPr>
        <p:spPr>
          <a:xfrm>
            <a:off x="7153657" y="950976"/>
            <a:ext cx="4678679" cy="5278579"/>
          </a:xfrm>
          <a:prstGeom prst="roundRect">
            <a:avLst>
              <a:gd name="adj" fmla="val 2109"/>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pPr marL="285750" indent="-285750">
              <a:buFont typeface="Arial" panose="020B0604020202020204" pitchFamily="34" charset="0"/>
              <a:buChar char="−"/>
              <a:defRPr/>
            </a:pPr>
            <a:r>
              <a:rPr lang="en-US" sz="1600" b="1" dirty="0">
                <a:solidFill>
                  <a:schemeClr val="accent4"/>
                </a:solidFill>
              </a:rPr>
              <a:t>Singapore</a:t>
            </a:r>
            <a:r>
              <a:rPr lang="en-US" sz="1600" dirty="0">
                <a:solidFill>
                  <a:schemeClr val="accent4"/>
                </a:solidFill>
              </a:rPr>
              <a:t> remains the leader in fiber broadband take-up, with near-universal coverage and adoption, high speeds, and a robust regulatory framework. It is the only market in the region where fiber is the sole fixed broadband technology. </a:t>
            </a:r>
          </a:p>
          <a:p>
            <a:pPr marL="285750" indent="-285750">
              <a:buFont typeface="Arial" panose="020B0604020202020204" pitchFamily="34" charset="0"/>
              <a:buChar char="−"/>
              <a:defRPr/>
            </a:pPr>
            <a:endParaRPr lang="en-US" sz="1600" dirty="0">
              <a:solidFill>
                <a:schemeClr val="accent4"/>
              </a:solidFill>
            </a:endParaRPr>
          </a:p>
          <a:p>
            <a:pPr marL="285750" lvl="0" indent="-285750">
              <a:lnSpc>
                <a:spcPct val="90000"/>
              </a:lnSpc>
              <a:spcBef>
                <a:spcPts val="1000"/>
              </a:spcBef>
              <a:buFont typeface="Arial" panose="020B0604020202020204" pitchFamily="34" charset="0"/>
              <a:buChar char="−"/>
              <a:defRPr/>
            </a:pPr>
            <a:r>
              <a:rPr lang="en-US" sz="1600" dirty="0">
                <a:solidFill>
                  <a:schemeClr val="accent4"/>
                </a:solidFill>
              </a:rPr>
              <a:t>Although most fixed broadband connections in countries like </a:t>
            </a:r>
            <a:r>
              <a:rPr lang="en-US" sz="1600" b="1" dirty="0">
                <a:solidFill>
                  <a:schemeClr val="accent4"/>
                </a:solidFill>
              </a:rPr>
              <a:t>India, Indonesia </a:t>
            </a:r>
            <a:r>
              <a:rPr lang="en-US" sz="1600" dirty="0">
                <a:solidFill>
                  <a:schemeClr val="accent4"/>
                </a:solidFill>
              </a:rPr>
              <a:t>and </a:t>
            </a:r>
            <a:r>
              <a:rPr lang="en-US" sz="1600" b="1" dirty="0">
                <a:solidFill>
                  <a:schemeClr val="accent4"/>
                </a:solidFill>
              </a:rPr>
              <a:t>the Philippines </a:t>
            </a:r>
            <a:r>
              <a:rPr lang="en-US" sz="1600" dirty="0">
                <a:solidFill>
                  <a:schemeClr val="accent4"/>
                </a:solidFill>
              </a:rPr>
              <a:t>are fiber, less than 40% of households have a fixed broadband subscription. </a:t>
            </a:r>
          </a:p>
          <a:p>
            <a:pPr marL="285750" lvl="0" indent="-285750">
              <a:lnSpc>
                <a:spcPct val="90000"/>
              </a:lnSpc>
              <a:spcBef>
                <a:spcPts val="1000"/>
              </a:spcBef>
              <a:buFont typeface="Arial" panose="020B0604020202020204" pitchFamily="34" charset="0"/>
              <a:buChar char="−"/>
              <a:defRPr/>
            </a:pPr>
            <a:endParaRPr lang="en-US" sz="1600" dirty="0">
              <a:solidFill>
                <a:schemeClr val="accent4"/>
              </a:solidFill>
            </a:endParaRPr>
          </a:p>
          <a:p>
            <a:pPr marL="285750" lvl="0" indent="-285750">
              <a:lnSpc>
                <a:spcPct val="90000"/>
              </a:lnSpc>
              <a:spcBef>
                <a:spcPts val="1000"/>
              </a:spcBef>
              <a:buFont typeface="Arial" panose="020B0604020202020204" pitchFamily="34" charset="0"/>
              <a:buChar char="−"/>
              <a:defRPr/>
            </a:pPr>
            <a:r>
              <a:rPr lang="en-US" sz="1600" b="1" dirty="0">
                <a:solidFill>
                  <a:schemeClr val="accent4"/>
                </a:solidFill>
              </a:rPr>
              <a:t>Indonesia</a:t>
            </a:r>
            <a:r>
              <a:rPr lang="en-US" sz="1600" dirty="0">
                <a:solidFill>
                  <a:schemeClr val="accent4"/>
                </a:solidFill>
              </a:rPr>
              <a:t> and </a:t>
            </a:r>
            <a:r>
              <a:rPr lang="en-US" sz="1600" b="1" dirty="0">
                <a:solidFill>
                  <a:schemeClr val="accent4"/>
                </a:solidFill>
              </a:rPr>
              <a:t>India</a:t>
            </a:r>
            <a:r>
              <a:rPr lang="en-US" sz="1600" dirty="0">
                <a:solidFill>
                  <a:schemeClr val="accent4"/>
                </a:solidFill>
              </a:rPr>
              <a:t>, while making extensive efforts in fiber deployment, face challenges in converting coverage into subscriptions, </a:t>
            </a:r>
            <a:r>
              <a:rPr lang="en-US" sz="1600" b="1" dirty="0">
                <a:solidFill>
                  <a:schemeClr val="accent4"/>
                </a:solidFill>
              </a:rPr>
              <a:t>particularly in rural and low-income segments. </a:t>
            </a:r>
          </a:p>
          <a:p>
            <a:pPr marL="285750" lvl="0" indent="-285750">
              <a:lnSpc>
                <a:spcPct val="90000"/>
              </a:lnSpc>
              <a:spcBef>
                <a:spcPts val="1000"/>
              </a:spcBef>
              <a:buFont typeface="Arial" panose="020B0604020202020204" pitchFamily="34" charset="0"/>
              <a:buChar char="−"/>
              <a:defRPr/>
            </a:pPr>
            <a:endParaRPr lang="en-US" sz="1600" dirty="0">
              <a:solidFill>
                <a:schemeClr val="accent4"/>
              </a:solidFill>
            </a:endParaRPr>
          </a:p>
        </p:txBody>
      </p:sp>
      <p:graphicFrame>
        <p:nvGraphicFramePr>
          <p:cNvPr id="5" name="Chart 4">
            <a:extLst>
              <a:ext uri="{FF2B5EF4-FFF2-40B4-BE49-F238E27FC236}">
                <a16:creationId xmlns:a16="http://schemas.microsoft.com/office/drawing/2014/main" id="{4490DC1B-7E97-8DB5-16FE-ACACD1FBF3BE}"/>
              </a:ext>
            </a:extLst>
          </p:cNvPr>
          <p:cNvGraphicFramePr/>
          <p:nvPr>
            <p:extLst>
              <p:ext uri="{D42A27DB-BD31-4B8C-83A1-F6EECF244321}">
                <p14:modId xmlns:p14="http://schemas.microsoft.com/office/powerpoint/2010/main" val="2582423625"/>
              </p:ext>
            </p:extLst>
          </p:nvPr>
        </p:nvGraphicFramePr>
        <p:xfrm>
          <a:off x="818262" y="292609"/>
          <a:ext cx="6222618" cy="566511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8">
            <a:extLst>
              <a:ext uri="{FF2B5EF4-FFF2-40B4-BE49-F238E27FC236}">
                <a16:creationId xmlns:a16="http://schemas.microsoft.com/office/drawing/2014/main" id="{97C9EF19-328C-663C-0C73-8B0D9851A664}"/>
              </a:ext>
            </a:extLst>
          </p:cNvPr>
          <p:cNvSpPr txBox="1">
            <a:spLocks/>
          </p:cNvSpPr>
          <p:nvPr/>
        </p:nvSpPr>
        <p:spPr>
          <a:xfrm>
            <a:off x="571283" y="6040023"/>
            <a:ext cx="5010912" cy="525368"/>
          </a:xfrm>
          <a:prstGeom prst="rect">
            <a:avLst/>
          </a:prstGeom>
        </p:spPr>
        <p:txBody>
          <a:bodyPr vert="horz" lIns="0" tIns="0" rIns="0" bIns="0" rtlCol="0" anchor="b">
            <a:noAutofit/>
          </a:bodyPr>
          <a:lstStyle>
            <a:lvl1pPr marL="0" indent="0" algn="l" defTabSz="914400" rtl="0" eaLnBrk="1" latinLnBrk="0" hangingPunct="1">
              <a:lnSpc>
                <a:spcPct val="70000"/>
              </a:lnSpc>
              <a:spcBef>
                <a:spcPts val="0"/>
              </a:spcBef>
              <a:spcAft>
                <a:spcPts val="200"/>
              </a:spcAft>
              <a:buSzPct val="25000"/>
              <a:buFont typeface="Arial" panose="020B0604020202020204" pitchFamily="34" charset="0"/>
              <a:buNone/>
              <a:defRPr sz="700" kern="1200">
                <a:solidFill>
                  <a:schemeClr val="tx1"/>
                </a:solidFill>
                <a:latin typeface="+mn-lt"/>
                <a:ea typeface="+mn-ea"/>
                <a:cs typeface="+mn-cs"/>
              </a:defRPr>
            </a:lvl1pPr>
            <a:lvl2pPr marL="169863" indent="-112713" algn="l" defTabSz="914400" rtl="0" eaLnBrk="1" latinLnBrk="0" hangingPunct="1">
              <a:lnSpc>
                <a:spcPct val="70000"/>
              </a:lnSpc>
              <a:spcBef>
                <a:spcPts val="0"/>
              </a:spcBef>
              <a:buFont typeface="Arial" panose="020B0604020202020204" pitchFamily="34" charset="0"/>
              <a:buChar char="•"/>
              <a:defRPr sz="900" kern="1200">
                <a:solidFill>
                  <a:schemeClr val="tx1"/>
                </a:solidFill>
                <a:latin typeface="+mn-lt"/>
                <a:ea typeface="+mn-ea"/>
                <a:cs typeface="+mn-cs"/>
              </a:defRPr>
            </a:lvl2pPr>
            <a:lvl3pPr marL="341312"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687388" indent="-1698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t>Data compiled January 2026.</a:t>
            </a:r>
          </a:p>
          <a:p>
            <a:r>
              <a:rPr lang="en-US" sz="900" dirty="0"/>
              <a:t>Sources: S&amp;P Global Market Intelligence Kagan estimates; industry data.</a:t>
            </a:r>
          </a:p>
          <a:p>
            <a:r>
              <a:rPr lang="en-US" sz="900" dirty="0"/>
              <a:t>© 2025 S&amp;P Global.</a:t>
            </a:r>
          </a:p>
          <a:p>
            <a:endParaRPr lang="en-US" sz="800" dirty="0"/>
          </a:p>
        </p:txBody>
      </p:sp>
    </p:spTree>
    <p:extLst>
      <p:ext uri="{BB962C8B-B14F-4D97-AF65-F5344CB8AC3E}">
        <p14:creationId xmlns:p14="http://schemas.microsoft.com/office/powerpoint/2010/main" val="1115260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3C958-3CC1-3FFC-98EA-59D63D61E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89D3D-1E69-ACDE-4F58-144560951F97}"/>
              </a:ext>
            </a:extLst>
          </p:cNvPr>
          <p:cNvSpPr>
            <a:spLocks noGrp="1"/>
          </p:cNvSpPr>
          <p:nvPr>
            <p:ph type="title"/>
          </p:nvPr>
        </p:nvSpPr>
        <p:spPr>
          <a:xfrm>
            <a:off x="268014" y="283780"/>
            <a:ext cx="10682208" cy="732220"/>
          </a:xfrm>
        </p:spPr>
        <p:txBody>
          <a:bodyPr/>
          <a:lstStyle/>
          <a:p>
            <a:r>
              <a:rPr lang="en-US" dirty="0"/>
              <a:t>FTTH service take-up rate remains uneven in the APAC region</a:t>
            </a:r>
          </a:p>
        </p:txBody>
      </p:sp>
      <p:sp>
        <p:nvSpPr>
          <p:cNvPr id="11" name="Slide Number Placeholder 5">
            <a:extLst>
              <a:ext uri="{FF2B5EF4-FFF2-40B4-BE49-F238E27FC236}">
                <a16:creationId xmlns:a16="http://schemas.microsoft.com/office/drawing/2014/main" id="{BE003512-7B1B-0B07-1E53-4BBF908B92AD}"/>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8</a:t>
            </a:fld>
            <a:endParaRPr lang="en-US" dirty="0"/>
          </a:p>
        </p:txBody>
      </p:sp>
      <p:pic>
        <p:nvPicPr>
          <p:cNvPr id="6" name="Picture 5">
            <a:extLst>
              <a:ext uri="{FF2B5EF4-FFF2-40B4-BE49-F238E27FC236}">
                <a16:creationId xmlns:a16="http://schemas.microsoft.com/office/drawing/2014/main" id="{60D38C14-0231-DB94-E97E-C2812A78612F}"/>
              </a:ext>
            </a:extLst>
          </p:cNvPr>
          <p:cNvPicPr>
            <a:picLocks noChangeAspect="1"/>
          </p:cNvPicPr>
          <p:nvPr/>
        </p:nvPicPr>
        <p:blipFill>
          <a:blip r:embed="rId2"/>
          <a:stretch>
            <a:fillRect/>
          </a:stretch>
        </p:blipFill>
        <p:spPr>
          <a:xfrm>
            <a:off x="488371" y="1309556"/>
            <a:ext cx="7677221" cy="4532444"/>
          </a:xfrm>
          <a:prstGeom prst="rect">
            <a:avLst/>
          </a:prstGeom>
        </p:spPr>
      </p:pic>
      <p:sp>
        <p:nvSpPr>
          <p:cNvPr id="12" name="Rounded Rectangle 3">
            <a:extLst>
              <a:ext uri="{FF2B5EF4-FFF2-40B4-BE49-F238E27FC236}">
                <a16:creationId xmlns:a16="http://schemas.microsoft.com/office/drawing/2014/main" id="{5F14A192-9DAD-17E4-666E-CE21B0D10173}"/>
              </a:ext>
            </a:extLst>
          </p:cNvPr>
          <p:cNvSpPr/>
          <p:nvPr/>
        </p:nvSpPr>
        <p:spPr>
          <a:xfrm>
            <a:off x="7614593" y="1016000"/>
            <a:ext cx="3833695" cy="1072399"/>
          </a:xfrm>
          <a:prstGeom prst="roundRect">
            <a:avLst>
              <a:gd name="adj" fmla="val 210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pPr algn="ctr"/>
            <a:r>
              <a:rPr lang="en-US" sz="2000" i="1" dirty="0">
                <a:solidFill>
                  <a:schemeClr val="accent2"/>
                </a:solidFill>
              </a:rPr>
              <a:t>How many homes passed by fiber become subscribers?</a:t>
            </a:r>
          </a:p>
        </p:txBody>
      </p:sp>
      <p:sp>
        <p:nvSpPr>
          <p:cNvPr id="13" name="Rounded Rectangle 5">
            <a:extLst>
              <a:ext uri="{FF2B5EF4-FFF2-40B4-BE49-F238E27FC236}">
                <a16:creationId xmlns:a16="http://schemas.microsoft.com/office/drawing/2014/main" id="{51BF692D-2753-CFCB-4850-FFA05B09D916}"/>
              </a:ext>
            </a:extLst>
          </p:cNvPr>
          <p:cNvSpPr/>
          <p:nvPr/>
        </p:nvSpPr>
        <p:spPr>
          <a:xfrm>
            <a:off x="8321040" y="2850907"/>
            <a:ext cx="3506941" cy="2569464"/>
          </a:xfrm>
          <a:prstGeom prst="roundRect">
            <a:avLst>
              <a:gd name="adj" fmla="val 210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pPr marL="182880">
              <a:spcBef>
                <a:spcPts val="600"/>
              </a:spcBef>
              <a:spcAft>
                <a:spcPts val="600"/>
              </a:spcAft>
            </a:pPr>
            <a:r>
              <a:rPr lang="en-US" dirty="0">
                <a:solidFill>
                  <a:schemeClr val="accent4"/>
                </a:solidFill>
              </a:rPr>
              <a:t>Despite fiber networks reaching over 50% of households in most markets in our analysis, fiber service take-up rates remain below 50% in nearly half of the markets. </a:t>
            </a:r>
            <a:endParaRPr lang="en-US" sz="1400" dirty="0">
              <a:solidFill>
                <a:schemeClr val="accent4"/>
              </a:solidFill>
            </a:endParaRPr>
          </a:p>
        </p:txBody>
      </p:sp>
    </p:spTree>
    <p:extLst>
      <p:ext uri="{BB962C8B-B14F-4D97-AF65-F5344CB8AC3E}">
        <p14:creationId xmlns:p14="http://schemas.microsoft.com/office/powerpoint/2010/main" val="4215488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928C8-AB8E-1851-6143-7CF1A46E1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2C57E-E161-F93A-6087-6E5EA7994341}"/>
              </a:ext>
            </a:extLst>
          </p:cNvPr>
          <p:cNvSpPr>
            <a:spLocks noGrp="1"/>
          </p:cNvSpPr>
          <p:nvPr>
            <p:ph type="title"/>
          </p:nvPr>
        </p:nvSpPr>
        <p:spPr>
          <a:xfrm>
            <a:off x="268014" y="503236"/>
            <a:ext cx="6123642" cy="732220"/>
          </a:xfrm>
        </p:spPr>
        <p:txBody>
          <a:bodyPr/>
          <a:lstStyle/>
          <a:p>
            <a:r>
              <a:rPr lang="en-US" dirty="0">
                <a:cs typeface="Arial"/>
              </a:rPr>
              <a:t>How are low fiber service take-up and urban-rural digital divide addressed in Asia-Pacific? </a:t>
            </a:r>
          </a:p>
        </p:txBody>
      </p:sp>
      <p:sp>
        <p:nvSpPr>
          <p:cNvPr id="3" name="Content Placeholder 2">
            <a:extLst>
              <a:ext uri="{FF2B5EF4-FFF2-40B4-BE49-F238E27FC236}">
                <a16:creationId xmlns:a16="http://schemas.microsoft.com/office/drawing/2014/main" id="{235B0C95-CE91-FBB6-65A7-D3E4C91DC2DD}"/>
              </a:ext>
            </a:extLst>
          </p:cNvPr>
          <p:cNvSpPr>
            <a:spLocks noGrp="1"/>
          </p:cNvSpPr>
          <p:nvPr>
            <p:ph idx="1"/>
          </p:nvPr>
        </p:nvSpPr>
        <p:spPr>
          <a:xfrm>
            <a:off x="330819" y="2170227"/>
            <a:ext cx="5998032" cy="3834282"/>
          </a:xfrm>
        </p:spPr>
        <p:txBody>
          <a:bodyPr/>
          <a:lstStyle/>
          <a:p>
            <a:pPr marL="342900" indent="-342900">
              <a:buFont typeface="Arial" panose="020B0604020202020204" pitchFamily="34" charset="0"/>
              <a:buChar char="−"/>
            </a:pPr>
            <a:r>
              <a:rPr lang="en-US" dirty="0">
                <a:cs typeface="Arial"/>
              </a:rPr>
              <a:t>Government initiatives and public-private partnerships</a:t>
            </a:r>
          </a:p>
          <a:p>
            <a:endParaRPr lang="en-US" dirty="0">
              <a:cs typeface="Arial"/>
            </a:endParaRPr>
          </a:p>
          <a:p>
            <a:pPr marL="342900" indent="-342900">
              <a:buFont typeface="Arial" panose="020B0604020202020204" pitchFamily="34" charset="0"/>
              <a:buChar char="−"/>
            </a:pPr>
            <a:r>
              <a:rPr lang="en-US" dirty="0">
                <a:cs typeface="Arial"/>
              </a:rPr>
              <a:t>The rise of “pay-as-you-grow” network and service models</a:t>
            </a:r>
          </a:p>
          <a:p>
            <a:pPr marL="342900" indent="-342900">
              <a:buFont typeface="Arial" panose="020B0604020202020204" pitchFamily="34" charset="0"/>
              <a:buChar char="−"/>
            </a:pPr>
            <a:endParaRPr lang="en-US" dirty="0">
              <a:cs typeface="Arial"/>
            </a:endParaRPr>
          </a:p>
          <a:p>
            <a:pPr marL="342900" indent="-342900">
              <a:buFont typeface="Arial" panose="020B0604020202020204" pitchFamily="34" charset="0"/>
              <a:buChar char="−"/>
            </a:pPr>
            <a:r>
              <a:rPr lang="en-US" dirty="0">
                <a:cs typeface="Arial"/>
              </a:rPr>
              <a:t>Prepaid FTTH plans</a:t>
            </a:r>
            <a:endParaRPr lang="en-US" dirty="0"/>
          </a:p>
          <a:p>
            <a:pPr marL="342900" indent="-342900">
              <a:buFont typeface="Arial" panose="020B0604020202020204" pitchFamily="34" charset="0"/>
              <a:buChar char="•"/>
            </a:pPr>
            <a:endParaRPr lang="en-US" sz="1800" dirty="0"/>
          </a:p>
        </p:txBody>
      </p:sp>
      <p:sp>
        <p:nvSpPr>
          <p:cNvPr id="6" name="Slide Number Placeholder 5">
            <a:extLst>
              <a:ext uri="{FF2B5EF4-FFF2-40B4-BE49-F238E27FC236}">
                <a16:creationId xmlns:a16="http://schemas.microsoft.com/office/drawing/2014/main" id="{B5D53E34-15AE-26F5-7559-2C746086E7D3}"/>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9</a:t>
            </a:fld>
            <a:endParaRPr lang="en-US" dirty="0"/>
          </a:p>
        </p:txBody>
      </p:sp>
      <p:pic>
        <p:nvPicPr>
          <p:cNvPr id="4" name="Picture Placeholder 7" descr="Abstract purple background with optical fibers">
            <a:extLst>
              <a:ext uri="{FF2B5EF4-FFF2-40B4-BE49-F238E27FC236}">
                <a16:creationId xmlns:a16="http://schemas.microsoft.com/office/drawing/2014/main" id="{4CBC603A-F3F9-0166-EFDA-5EA926DDEF78}"/>
              </a:ext>
            </a:extLst>
          </p:cNvPr>
          <p:cNvPicPr>
            <a:picLocks noChangeAspect="1"/>
          </p:cNvPicPr>
          <p:nvPr/>
        </p:nvPicPr>
        <p:blipFill>
          <a:blip r:embed="rId2">
            <a:extLst>
              <a:ext uri="{28A0092B-C50C-407E-A947-70E740481C1C}">
                <a14:useLocalDpi xmlns:a14="http://schemas.microsoft.com/office/drawing/2010/main" val="0"/>
              </a:ext>
            </a:extLst>
          </a:blip>
          <a:srcRect l="25559" r="25559"/>
          <a:stretch/>
        </p:blipFill>
        <p:spPr>
          <a:xfrm>
            <a:off x="6605588" y="0"/>
            <a:ext cx="5586412" cy="6858000"/>
          </a:xfrm>
          <a:prstGeom prst="rect">
            <a:avLst/>
          </a:prstGeom>
        </p:spPr>
      </p:pic>
    </p:spTree>
    <p:extLst>
      <p:ext uri="{BB962C8B-B14F-4D97-AF65-F5344CB8AC3E}">
        <p14:creationId xmlns:p14="http://schemas.microsoft.com/office/powerpoint/2010/main" val="581649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087EC-6B31-3AF7-0AC2-6F7B38801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242269-CE01-1F51-D120-4DF32E3C72C5}"/>
              </a:ext>
            </a:extLst>
          </p:cNvPr>
          <p:cNvSpPr>
            <a:spLocks noGrp="1"/>
          </p:cNvSpPr>
          <p:nvPr>
            <p:ph type="title"/>
          </p:nvPr>
        </p:nvSpPr>
        <p:spPr>
          <a:xfrm>
            <a:off x="295446" y="210628"/>
            <a:ext cx="6123642" cy="732220"/>
          </a:xfrm>
        </p:spPr>
        <p:txBody>
          <a:bodyPr/>
          <a:lstStyle/>
          <a:p>
            <a:r>
              <a:rPr lang="en-US" dirty="0">
                <a:cs typeface="Arial"/>
              </a:rPr>
              <a:t>Government-backed initiatives to expand fiber networks to underserved areas</a:t>
            </a:r>
          </a:p>
        </p:txBody>
      </p:sp>
      <p:sp>
        <p:nvSpPr>
          <p:cNvPr id="3" name="Content Placeholder 2">
            <a:extLst>
              <a:ext uri="{FF2B5EF4-FFF2-40B4-BE49-F238E27FC236}">
                <a16:creationId xmlns:a16="http://schemas.microsoft.com/office/drawing/2014/main" id="{DA94C7AB-8F32-F0BF-3CDB-CC9F36C6B790}"/>
              </a:ext>
            </a:extLst>
          </p:cNvPr>
          <p:cNvSpPr>
            <a:spLocks noGrp="1"/>
          </p:cNvSpPr>
          <p:nvPr>
            <p:ph idx="1"/>
          </p:nvPr>
        </p:nvSpPr>
        <p:spPr>
          <a:xfrm>
            <a:off x="217715" y="1081024"/>
            <a:ext cx="6439712" cy="5393944"/>
          </a:xfrm>
        </p:spPr>
        <p:txBody>
          <a:bodyPr>
            <a:noAutofit/>
          </a:bodyPr>
          <a:lstStyle/>
          <a:p>
            <a:pPr marL="342900" indent="-342900">
              <a:buFont typeface="Arial" panose="020B0604020202020204" pitchFamily="34" charset="0"/>
              <a:buChar char="−"/>
            </a:pPr>
            <a:r>
              <a:rPr lang="en-US" sz="1600" b="1" dirty="0">
                <a:cs typeface="Arial"/>
              </a:rPr>
              <a:t>Hong Kong </a:t>
            </a:r>
            <a:r>
              <a:rPr lang="en-US" sz="1600" dirty="0"/>
              <a:t>government implemented a </a:t>
            </a:r>
            <a:r>
              <a:rPr lang="en-US" sz="1600" b="1" dirty="0"/>
              <a:t>subsidy scheme </a:t>
            </a:r>
            <a:r>
              <a:rPr lang="en-US" sz="1600" dirty="0"/>
              <a:t>that extends fiber-based networks to 235 villages</a:t>
            </a:r>
            <a:r>
              <a:rPr lang="en-US" sz="1600" dirty="0">
                <a:cs typeface="Arial"/>
              </a:rPr>
              <a:t>.</a:t>
            </a:r>
          </a:p>
          <a:p>
            <a:pPr marL="342900" indent="-342900">
              <a:buFont typeface="Arial" panose="020B0604020202020204" pitchFamily="34" charset="0"/>
              <a:buChar char="−"/>
            </a:pPr>
            <a:endParaRPr lang="en-US" sz="1000" dirty="0">
              <a:cs typeface="Arial"/>
            </a:endParaRPr>
          </a:p>
          <a:p>
            <a:pPr marL="342900" indent="-342900">
              <a:buFont typeface="Arial" panose="020B0604020202020204" pitchFamily="34" charset="0"/>
              <a:buChar char="−"/>
            </a:pPr>
            <a:r>
              <a:rPr lang="en-US" sz="1600" b="1" dirty="0">
                <a:cs typeface="Arial"/>
              </a:rPr>
              <a:t>Taiwan’s</a:t>
            </a:r>
            <a:r>
              <a:rPr lang="en-US" sz="1600" dirty="0">
                <a:cs typeface="Arial"/>
              </a:rPr>
              <a:t> Smart Country Plan (2021-2025) offers </a:t>
            </a:r>
            <a:r>
              <a:rPr lang="en-US" sz="1600" b="1" dirty="0">
                <a:cs typeface="Arial"/>
              </a:rPr>
              <a:t>tax credits, preferential loans, and R&amp;D support </a:t>
            </a:r>
            <a:r>
              <a:rPr lang="en-US" sz="1600" dirty="0">
                <a:cs typeface="Arial"/>
              </a:rPr>
              <a:t>to telecom companies for fiber and 5G deployments </a:t>
            </a:r>
            <a:r>
              <a:rPr lang="en-US" sz="1600" dirty="0"/>
              <a:t>with the goal to achieve 90% 2 Gbps coverage.</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1600" b="1" dirty="0"/>
              <a:t>India’s</a:t>
            </a:r>
            <a:r>
              <a:rPr lang="en-US" sz="1600" dirty="0"/>
              <a:t> </a:t>
            </a:r>
            <a:r>
              <a:rPr lang="en-US" sz="1600" dirty="0" err="1"/>
              <a:t>BharatNet</a:t>
            </a:r>
            <a:r>
              <a:rPr lang="en-US" sz="1600" dirty="0"/>
              <a:t> project aims to connect 250,000 villages with affordable fiber services. It receives significant government funding from the Digital Bharat Nidhi (formerly </a:t>
            </a:r>
            <a:r>
              <a:rPr lang="en-US" sz="1600" b="1" dirty="0"/>
              <a:t>Universal Service Obligation Fund</a:t>
            </a:r>
            <a:r>
              <a:rPr lang="en-US" sz="1600" dirty="0"/>
              <a:t>).</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1600" dirty="0"/>
              <a:t>The </a:t>
            </a:r>
            <a:r>
              <a:rPr lang="en-US" sz="1600" b="1" dirty="0"/>
              <a:t>Philippines National Fiber Backbone </a:t>
            </a:r>
            <a:r>
              <a:rPr lang="en-US" sz="1600" dirty="0"/>
              <a:t>(NFB) project is funded through a </a:t>
            </a:r>
            <a:r>
              <a:rPr lang="en-US" sz="1600" b="1" dirty="0"/>
              <a:t>loan from World Bank and by the Philippine government</a:t>
            </a:r>
            <a:r>
              <a:rPr lang="en-US" sz="1600" dirty="0"/>
              <a:t>. Completion is expected by end of 2027. </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1600" b="1" dirty="0"/>
              <a:t>Indonesia's</a:t>
            </a:r>
            <a:r>
              <a:rPr lang="en-US" sz="1600" dirty="0"/>
              <a:t> Palapa Ring Project, a $1.3-$1.5 billion national fiber optic backbone completed in 2019, was primarily funded through a </a:t>
            </a:r>
            <a:r>
              <a:rPr lang="en-US" sz="1600" b="1" dirty="0"/>
              <a:t>Public-Private Partnerships, Universal Service Obligation fund</a:t>
            </a:r>
            <a:r>
              <a:rPr lang="en-US" sz="1600" dirty="0"/>
              <a:t>, and supplemented by </a:t>
            </a:r>
            <a:r>
              <a:rPr lang="en-US" sz="1600" b="1" dirty="0"/>
              <a:t>state-backed loans</a:t>
            </a:r>
            <a:r>
              <a:rPr lang="en-US" sz="1600" dirty="0"/>
              <a:t>. It connected all provincial capitals and most district/city capitals. </a:t>
            </a:r>
          </a:p>
          <a:p>
            <a:br>
              <a:rPr lang="en-US" sz="1600" dirty="0">
                <a:cs typeface="Arial"/>
              </a:rPr>
            </a:br>
            <a:br>
              <a:rPr lang="en-US" sz="1600" dirty="0">
                <a:cs typeface="Arial"/>
              </a:rPr>
            </a:br>
            <a:br>
              <a:rPr lang="en-US" sz="1600" b="1" dirty="0">
                <a:cs typeface="Arial"/>
              </a:rPr>
            </a:br>
            <a:br>
              <a:rPr lang="en-US" sz="1600" b="1" dirty="0">
                <a:cs typeface="Arial"/>
              </a:rPr>
            </a:br>
            <a:endParaRPr lang="en-US" sz="1600" dirty="0"/>
          </a:p>
        </p:txBody>
      </p:sp>
      <p:sp>
        <p:nvSpPr>
          <p:cNvPr id="6" name="Slide Number Placeholder 5">
            <a:extLst>
              <a:ext uri="{FF2B5EF4-FFF2-40B4-BE49-F238E27FC236}">
                <a16:creationId xmlns:a16="http://schemas.microsoft.com/office/drawing/2014/main" id="{ED8AC2C1-0D8B-7964-972F-56085B998F56}"/>
              </a:ext>
            </a:extLst>
          </p:cNvPr>
          <p:cNvSpPr>
            <a:spLocks noGrp="1"/>
          </p:cNvSpPr>
          <p:nvPr>
            <p:ph type="sldNum" sz="quarter" idx="12"/>
          </p:nvPr>
        </p:nvSpPr>
        <p:spPr>
          <a:xfrm>
            <a:off x="11560628" y="6356350"/>
            <a:ext cx="413657" cy="387350"/>
          </a:xfrm>
        </p:spPr>
        <p:txBody>
          <a:bodyPr/>
          <a:lstStyle/>
          <a:p>
            <a:fld id="{D452DC3B-A2C9-6442-AA7F-1AAE21BE909D}" type="slidenum">
              <a:rPr lang="en-US" smtClean="0"/>
              <a:t>10</a:t>
            </a:fld>
            <a:endParaRPr lang="en-US" dirty="0"/>
          </a:p>
        </p:txBody>
      </p:sp>
      <p:pic>
        <p:nvPicPr>
          <p:cNvPr id="4" name="Picture Placeholder 7" descr="Abstract purple background with optical fibers">
            <a:extLst>
              <a:ext uri="{FF2B5EF4-FFF2-40B4-BE49-F238E27FC236}">
                <a16:creationId xmlns:a16="http://schemas.microsoft.com/office/drawing/2014/main" id="{45157765-05A7-E3F8-CD53-C10A3DE0D1CD}"/>
              </a:ext>
            </a:extLst>
          </p:cNvPr>
          <p:cNvPicPr>
            <a:picLocks noChangeAspect="1"/>
          </p:cNvPicPr>
          <p:nvPr/>
        </p:nvPicPr>
        <p:blipFill>
          <a:blip r:embed="rId2">
            <a:extLst>
              <a:ext uri="{28A0092B-C50C-407E-A947-70E740481C1C}">
                <a14:useLocalDpi xmlns:a14="http://schemas.microsoft.com/office/drawing/2010/main" val="0"/>
              </a:ext>
            </a:extLst>
          </a:blip>
          <a:srcRect l="25559" r="25559"/>
          <a:stretch/>
        </p:blipFill>
        <p:spPr>
          <a:xfrm>
            <a:off x="6757416" y="0"/>
            <a:ext cx="5434584" cy="6858000"/>
          </a:xfrm>
          <a:prstGeom prst="rect">
            <a:avLst/>
          </a:prstGeom>
        </p:spPr>
      </p:pic>
    </p:spTree>
    <p:extLst>
      <p:ext uri="{BB962C8B-B14F-4D97-AF65-F5344CB8AC3E}">
        <p14:creationId xmlns:p14="http://schemas.microsoft.com/office/powerpoint/2010/main" val="324905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PTC">
      <a:dk1>
        <a:srgbClr val="000000"/>
      </a:dk1>
      <a:lt1>
        <a:srgbClr val="FFFFFF"/>
      </a:lt1>
      <a:dk2>
        <a:srgbClr val="171717"/>
      </a:dk2>
      <a:lt2>
        <a:srgbClr val="FFFFFF"/>
      </a:lt2>
      <a:accent1>
        <a:srgbClr val="002BF3"/>
      </a:accent1>
      <a:accent2>
        <a:srgbClr val="3054FE"/>
      </a:accent2>
      <a:accent3>
        <a:srgbClr val="00A7FF"/>
      </a:accent3>
      <a:accent4>
        <a:srgbClr val="03F7D3"/>
      </a:accent4>
      <a:accent5>
        <a:srgbClr val="F88379"/>
      </a:accent5>
      <a:accent6>
        <a:srgbClr val="FFFFFF"/>
      </a:accent6>
      <a:hlink>
        <a:srgbClr val="002BF3"/>
      </a:hlink>
      <a:folHlink>
        <a:srgbClr val="002BF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1281</TotalTime>
  <Words>1101</Words>
  <Application>Microsoft Office PowerPoint</Application>
  <PresentationFormat>Widescreen</PresentationFormat>
  <Paragraphs>101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System Font Regular</vt:lpstr>
      <vt:lpstr>Office Theme</vt:lpstr>
      <vt:lpstr>APAC telcos bridge digital divide with fiber rollouts and new FTTH business models</vt:lpstr>
      <vt:lpstr>Topics</vt:lpstr>
      <vt:lpstr>Why do we focus on FTTH? </vt:lpstr>
      <vt:lpstr>FTTH - dominant fixed broadband technology, on track to replace copper and cable region-wide</vt:lpstr>
      <vt:lpstr>FTTH market share, selected APAC markets</vt:lpstr>
      <vt:lpstr>PowerPoint Presentation</vt:lpstr>
      <vt:lpstr>FTTH service take-up rate remains uneven in the APAC region</vt:lpstr>
      <vt:lpstr>How are low fiber service take-up and urban-rural digital divide addressed in Asia-Pacific? </vt:lpstr>
      <vt:lpstr>Government-backed initiatives to expand fiber networks to underserved areas</vt:lpstr>
      <vt:lpstr>The rise of “pay-as-you-grow” and prepaid FTTH plans</vt:lpstr>
      <vt:lpstr>Asia-Pacific FTTH affordability by market (%), 2025</vt:lpstr>
      <vt:lpstr>The Philippines, a prepaid fiber pioneer</vt:lpstr>
      <vt:lpstr>Thank you!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Roger Proeis</dc:creator>
  <cp:lastModifiedBy>Fionna Clark</cp:lastModifiedBy>
  <cp:revision>28</cp:revision>
  <dcterms:created xsi:type="dcterms:W3CDTF">2025-05-24T00:08:08Z</dcterms:created>
  <dcterms:modified xsi:type="dcterms:W3CDTF">2026-01-18T18:58:35Z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1f0267-8575-4fc2-99cc-f6b7f9934be9_Enabled">
    <vt:lpwstr>true</vt:lpwstr>
  </property>
  <property fmtid="{D5CDD505-2E9C-101B-9397-08002B2CF9AE}" pid="3" name="MSIP_Label_831f0267-8575-4fc2-99cc-f6b7f9934be9_SetDate">
    <vt:lpwstr>2026-01-15T23:54:29Z</vt:lpwstr>
  </property>
  <property fmtid="{D5CDD505-2E9C-101B-9397-08002B2CF9AE}" pid="4" name="MSIP_Label_831f0267-8575-4fc2-99cc-f6b7f9934be9_Method">
    <vt:lpwstr>Standard</vt:lpwstr>
  </property>
  <property fmtid="{D5CDD505-2E9C-101B-9397-08002B2CF9AE}" pid="5" name="MSIP_Label_831f0267-8575-4fc2-99cc-f6b7f9934be9_Name">
    <vt:lpwstr>831f0267-8575-4fc2-99cc-f6b7f9934be9</vt:lpwstr>
  </property>
  <property fmtid="{D5CDD505-2E9C-101B-9397-08002B2CF9AE}" pid="6" name="MSIP_Label_831f0267-8575-4fc2-99cc-f6b7f9934be9_SiteId">
    <vt:lpwstr>8f3e36ea-8039-4b40-81a7-7dc0599e8645</vt:lpwstr>
  </property>
  <property fmtid="{D5CDD505-2E9C-101B-9397-08002B2CF9AE}" pid="7" name="MSIP_Label_831f0267-8575-4fc2-99cc-f6b7f9934be9_ActionId">
    <vt:lpwstr>c032c2e6-ede6-418b-9052-86130e38d559</vt:lpwstr>
  </property>
  <property fmtid="{D5CDD505-2E9C-101B-9397-08002B2CF9AE}" pid="8" name="MSIP_Label_831f0267-8575-4fc2-99cc-f6b7f9934be9_ContentBits">
    <vt:lpwstr>0</vt:lpwstr>
  </property>
  <property fmtid="{D5CDD505-2E9C-101B-9397-08002B2CF9AE}" pid="9" name="MSIP_Label_831f0267-8575-4fc2-99cc-f6b7f9934be9_Tag">
    <vt:lpwstr>10, 3, 0, 1</vt:lpwstr>
  </property>
</Properties>
</file>