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2" autoCompressPictures="0">
  <p:sldMasterIdLst>
    <p:sldMasterId id="2147483648" r:id="rId1"/>
  </p:sldMasterIdLst>
  <p:notesMasterIdLst>
    <p:notesMasterId r:id="rId16"/>
  </p:notesMasterIdLst>
  <p:sldIdLst>
    <p:sldId id="256" r:id="rId2"/>
    <p:sldId id="289" r:id="rId3"/>
    <p:sldId id="260" r:id="rId4"/>
    <p:sldId id="278" r:id="rId5"/>
    <p:sldId id="262" r:id="rId6"/>
    <p:sldId id="284" r:id="rId7"/>
    <p:sldId id="282" r:id="rId8"/>
    <p:sldId id="283" r:id="rId9"/>
    <p:sldId id="287" r:id="rId10"/>
    <p:sldId id="285" r:id="rId11"/>
    <p:sldId id="288" r:id="rId12"/>
    <p:sldId id="266" r:id="rId13"/>
    <p:sldId id="286" r:id="rId14"/>
    <p:sldId id="27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6868B"/>
    <a:srgbClr val="C1C4C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8099F2-2736-43B8-8645-DA137C18E0F5}" v="76" dt="2026-01-19T18:12:41.65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88235" autoAdjust="0"/>
  </p:normalViewPr>
  <p:slideViewPr>
    <p:cSldViewPr snapToGrid="0">
      <p:cViewPr varScale="1">
        <p:scale>
          <a:sx n="73" d="100"/>
          <a:sy n="73" d="100"/>
        </p:scale>
        <p:origin x="1541"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C38D014B-F634-854B-96DA-23EF3EE612DD}" type="datetimeFigureOut">
              <a:rPr lang="en-US" smtClean="0"/>
              <a:pPr/>
              <a:t>1/19/2026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9ABAC083-CC60-D54A-A3C0-47316328A425}" type="slidenum">
              <a:rPr lang="en-US" smtClean="0"/>
              <a:pPr/>
              <a:t>‹#›</a:t>
            </a:fld>
            <a:endParaRPr lang="en-US" dirty="0"/>
          </a:p>
        </p:txBody>
      </p:sp>
    </p:spTree>
    <p:extLst>
      <p:ext uri="{BB962C8B-B14F-4D97-AF65-F5344CB8AC3E}">
        <p14:creationId xmlns:p14="http://schemas.microsoft.com/office/powerpoint/2010/main" val="4159226175"/>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821AC3-3E5A-A5F2-24A6-C1FD5905C8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6F26D2-8EE7-3046-0A96-19D2D1A944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CF3C5D-BB76-26D1-9DB7-E0EC5C461092}"/>
              </a:ext>
            </a:extLst>
          </p:cNvPr>
          <p:cNvSpPr>
            <a:spLocks noGrp="1"/>
          </p:cNvSpPr>
          <p:nvPr>
            <p:ph type="body" idx="1"/>
          </p:nvPr>
        </p:nvSpPr>
        <p:spPr/>
        <p:txBody>
          <a:bodyPr/>
          <a:lstStyle/>
          <a:p>
            <a:r>
              <a:rPr lang="en-US" sz="1200" b="0" i="0" u="none" strike="noStrike" kern="1200" baseline="0" dirty="0">
                <a:solidFill>
                  <a:schemeClr val="tx1"/>
                </a:solidFill>
                <a:latin typeface="Arial" panose="020B0604020202020204" pitchFamily="34" charset="0"/>
                <a:ea typeface="+mn-ea"/>
                <a:cs typeface="+mn-cs"/>
              </a:rPr>
              <a:t>“</a:t>
            </a:r>
            <a:r>
              <a:rPr lang="en-US" sz="1200" b="0" i="1" u="none" strike="noStrike" kern="1200" baseline="0" dirty="0">
                <a:solidFill>
                  <a:schemeClr val="tx1"/>
                </a:solidFill>
                <a:latin typeface="Arial" panose="020B0604020202020204" pitchFamily="34" charset="0"/>
                <a:ea typeface="+mn-ea"/>
                <a:cs typeface="+mn-cs"/>
              </a:rPr>
              <a:t>communication and/or control system that allows real-time interaction between the human brain and external devices”</a:t>
            </a:r>
            <a:endParaRPr lang="tr-TR" dirty="0"/>
          </a:p>
        </p:txBody>
      </p:sp>
      <p:sp>
        <p:nvSpPr>
          <p:cNvPr id="4" name="Slide Number Placeholder 3">
            <a:extLst>
              <a:ext uri="{FF2B5EF4-FFF2-40B4-BE49-F238E27FC236}">
                <a16:creationId xmlns:a16="http://schemas.microsoft.com/office/drawing/2014/main" id="{65AD10D0-1DCB-2C6B-4FF5-4568EB7EDA6C}"/>
              </a:ext>
            </a:extLst>
          </p:cNvPr>
          <p:cNvSpPr>
            <a:spLocks noGrp="1"/>
          </p:cNvSpPr>
          <p:nvPr>
            <p:ph type="sldNum" sz="quarter" idx="5"/>
          </p:nvPr>
        </p:nvSpPr>
        <p:spPr/>
        <p:txBody>
          <a:bodyPr/>
          <a:lstStyle/>
          <a:p>
            <a:fld id="{9ABAC083-CC60-D54A-A3C0-47316328A425}" type="slidenum">
              <a:rPr lang="en-US" smtClean="0"/>
              <a:pPr/>
              <a:t>3</a:t>
            </a:fld>
            <a:endParaRPr lang="en-US" dirty="0"/>
          </a:p>
        </p:txBody>
      </p:sp>
    </p:spTree>
    <p:extLst>
      <p:ext uri="{BB962C8B-B14F-4D97-AF65-F5344CB8AC3E}">
        <p14:creationId xmlns:p14="http://schemas.microsoft.com/office/powerpoint/2010/main" val="12170217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Retroactive analysis of the damage and the jury decides- For example a couple of years ago, Tesla was found partially at fault for a deadly autopilot crash while the driver was also at fault- </a:t>
            </a:r>
            <a:r>
              <a:rPr lang="en-US" sz="1200" b="0" i="0" kern="1200" dirty="0">
                <a:solidFill>
                  <a:schemeClr val="tx1"/>
                </a:solidFill>
                <a:effectLst/>
                <a:latin typeface="Arial" panose="020B0604020202020204" pitchFamily="34" charset="0"/>
                <a:ea typeface="+mn-ea"/>
                <a:cs typeface="+mn-cs"/>
              </a:rPr>
              <a:t>The jury found Tesla 33% responsible for the crash, with the driver responsible for the rest. </a:t>
            </a:r>
            <a:endParaRPr lang="tr-TR" dirty="0"/>
          </a:p>
        </p:txBody>
      </p:sp>
      <p:sp>
        <p:nvSpPr>
          <p:cNvPr id="4" name="Slide Number Placeholder 3"/>
          <p:cNvSpPr>
            <a:spLocks noGrp="1"/>
          </p:cNvSpPr>
          <p:nvPr>
            <p:ph type="sldNum" sz="quarter" idx="5"/>
          </p:nvPr>
        </p:nvSpPr>
        <p:spPr/>
        <p:txBody>
          <a:bodyPr/>
          <a:lstStyle/>
          <a:p>
            <a:fld id="{9ABAC083-CC60-D54A-A3C0-47316328A425}" type="slidenum">
              <a:rPr lang="en-US" smtClean="0"/>
              <a:pPr/>
              <a:t>13</a:t>
            </a:fld>
            <a:endParaRPr lang="en-US" dirty="0"/>
          </a:p>
        </p:txBody>
      </p:sp>
    </p:spTree>
    <p:extLst>
      <p:ext uri="{BB962C8B-B14F-4D97-AF65-F5344CB8AC3E}">
        <p14:creationId xmlns:p14="http://schemas.microsoft.com/office/powerpoint/2010/main" val="10016559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GDPR remains the most comprehensive tool to mitigate risks related to responsibility gaps because it covers both ex-ante and ex-post liability: accountability supported by strong enforcement such as data subject rights, compensation mechanisms, transparency mechanisms </a:t>
            </a:r>
            <a:endParaRPr lang="tr-TR" dirty="0"/>
          </a:p>
        </p:txBody>
      </p:sp>
      <p:sp>
        <p:nvSpPr>
          <p:cNvPr id="4" name="Slide Number Placeholder 3"/>
          <p:cNvSpPr>
            <a:spLocks noGrp="1"/>
          </p:cNvSpPr>
          <p:nvPr>
            <p:ph type="sldNum" sz="quarter" idx="5"/>
          </p:nvPr>
        </p:nvSpPr>
        <p:spPr/>
        <p:txBody>
          <a:bodyPr/>
          <a:lstStyle/>
          <a:p>
            <a:fld id="{9ABAC083-CC60-D54A-A3C0-47316328A425}" type="slidenum">
              <a:rPr lang="en-US" smtClean="0"/>
              <a:pPr/>
              <a:t>14</a:t>
            </a:fld>
            <a:endParaRPr lang="en-US" dirty="0"/>
          </a:p>
        </p:txBody>
      </p:sp>
    </p:spTree>
    <p:extLst>
      <p:ext uri="{BB962C8B-B14F-4D97-AF65-F5344CB8AC3E}">
        <p14:creationId xmlns:p14="http://schemas.microsoft.com/office/powerpoint/2010/main" val="32649763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1" u="none" strike="noStrike" kern="1200" baseline="0" dirty="0">
                <a:solidFill>
                  <a:schemeClr val="tx1"/>
                </a:solidFill>
                <a:latin typeface="Arial" panose="020B0604020202020204" pitchFamily="34" charset="0"/>
                <a:ea typeface="+mn-ea"/>
                <a:cs typeface="+mn-cs"/>
              </a:rPr>
              <a:t>-the claim of responsibility gaps</a:t>
            </a:r>
            <a:endParaRPr lang="tr-TR" dirty="0"/>
          </a:p>
        </p:txBody>
      </p:sp>
      <p:sp>
        <p:nvSpPr>
          <p:cNvPr id="4" name="Slide Number Placeholder 3"/>
          <p:cNvSpPr>
            <a:spLocks noGrp="1"/>
          </p:cNvSpPr>
          <p:nvPr>
            <p:ph type="sldNum" sz="quarter" idx="5"/>
          </p:nvPr>
        </p:nvSpPr>
        <p:spPr/>
        <p:txBody>
          <a:bodyPr/>
          <a:lstStyle/>
          <a:p>
            <a:fld id="{9ABAC083-CC60-D54A-A3C0-47316328A425}" type="slidenum">
              <a:rPr lang="en-US" smtClean="0"/>
              <a:pPr/>
              <a:t>4</a:t>
            </a:fld>
            <a:endParaRPr lang="en-US" dirty="0"/>
          </a:p>
        </p:txBody>
      </p:sp>
    </p:spTree>
    <p:extLst>
      <p:ext uri="{BB962C8B-B14F-4D97-AF65-F5344CB8AC3E}">
        <p14:creationId xmlns:p14="http://schemas.microsoft.com/office/powerpoint/2010/main" val="3870671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outcome of a calculation is often unpredictable beforehand, and </a:t>
            </a:r>
            <a:r>
              <a:rPr lang="en-US" b="1" dirty="0"/>
              <a:t>programmers effectively lose control</a:t>
            </a:r>
            <a:r>
              <a:rPr lang="en-US" dirty="0"/>
              <a:t> over the specific implementation flow of the process</a:t>
            </a:r>
            <a:endParaRPr lang="en-US" dirty="0">
              <a:solidFill>
                <a:srgbClr val="86868B"/>
              </a:solidFill>
              <a:latin typeface="Arial" panose="020B0604020202020204" pitchFamily="34" charset="0"/>
              <a:cs typeface="Arial" panose="020B0604020202020204" pitchFamily="34" charset="0"/>
            </a:endParaRPr>
          </a:p>
          <a:p>
            <a:endParaRPr lang="tr-TR" dirty="0"/>
          </a:p>
        </p:txBody>
      </p:sp>
      <p:sp>
        <p:nvSpPr>
          <p:cNvPr id="4" name="Slide Number Placeholder 3"/>
          <p:cNvSpPr>
            <a:spLocks noGrp="1"/>
          </p:cNvSpPr>
          <p:nvPr>
            <p:ph type="sldNum" sz="quarter" idx="5"/>
          </p:nvPr>
        </p:nvSpPr>
        <p:spPr/>
        <p:txBody>
          <a:bodyPr/>
          <a:lstStyle/>
          <a:p>
            <a:fld id="{9ABAC083-CC60-D54A-A3C0-47316328A425}" type="slidenum">
              <a:rPr lang="en-US" smtClean="0"/>
              <a:pPr/>
              <a:t>5</a:t>
            </a:fld>
            <a:endParaRPr lang="en-US" dirty="0"/>
          </a:p>
        </p:txBody>
      </p:sp>
    </p:spTree>
    <p:extLst>
      <p:ext uri="{BB962C8B-B14F-4D97-AF65-F5344CB8AC3E}">
        <p14:creationId xmlns:p14="http://schemas.microsoft.com/office/powerpoint/2010/main" val="39441892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Criminal laws are also important as the same principle of causality dominates in there as well</a:t>
            </a:r>
            <a:endParaRPr lang="tr-TR" dirty="0"/>
          </a:p>
        </p:txBody>
      </p:sp>
      <p:sp>
        <p:nvSpPr>
          <p:cNvPr id="4" name="Slide Number Placeholder 3"/>
          <p:cNvSpPr>
            <a:spLocks noGrp="1"/>
          </p:cNvSpPr>
          <p:nvPr>
            <p:ph type="sldNum" sz="quarter" idx="5"/>
          </p:nvPr>
        </p:nvSpPr>
        <p:spPr/>
        <p:txBody>
          <a:bodyPr/>
          <a:lstStyle/>
          <a:p>
            <a:fld id="{9ABAC083-CC60-D54A-A3C0-47316328A425}" type="slidenum">
              <a:rPr lang="en-US" smtClean="0"/>
              <a:pPr/>
              <a:t>6</a:t>
            </a:fld>
            <a:endParaRPr lang="en-US" dirty="0"/>
          </a:p>
        </p:txBody>
      </p:sp>
    </p:spTree>
    <p:extLst>
      <p:ext uri="{BB962C8B-B14F-4D97-AF65-F5344CB8AC3E}">
        <p14:creationId xmlns:p14="http://schemas.microsoft.com/office/powerpoint/2010/main" val="5517277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+legal constructs such as controller, processor, deployers</a:t>
            </a:r>
            <a:endParaRPr lang="tr-TR" dirty="0"/>
          </a:p>
        </p:txBody>
      </p:sp>
      <p:sp>
        <p:nvSpPr>
          <p:cNvPr id="4" name="Slide Number Placeholder 3"/>
          <p:cNvSpPr>
            <a:spLocks noGrp="1"/>
          </p:cNvSpPr>
          <p:nvPr>
            <p:ph type="sldNum" sz="quarter" idx="5"/>
          </p:nvPr>
        </p:nvSpPr>
        <p:spPr/>
        <p:txBody>
          <a:bodyPr/>
          <a:lstStyle/>
          <a:p>
            <a:fld id="{9ABAC083-CC60-D54A-A3C0-47316328A425}" type="slidenum">
              <a:rPr lang="en-US" smtClean="0"/>
              <a:pPr/>
              <a:t>7</a:t>
            </a:fld>
            <a:endParaRPr lang="en-US" dirty="0"/>
          </a:p>
        </p:txBody>
      </p:sp>
    </p:spTree>
    <p:extLst>
      <p:ext uri="{BB962C8B-B14F-4D97-AF65-F5344CB8AC3E}">
        <p14:creationId xmlns:p14="http://schemas.microsoft.com/office/powerpoint/2010/main" val="6877487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-Adaptability hypothesis: </a:t>
            </a:r>
          </a:p>
          <a:p>
            <a:r>
              <a:rPr lang="en-US" dirty="0"/>
              <a:t>-</a:t>
            </a:r>
            <a:r>
              <a:rPr lang="en-US" sz="1200" b="0" i="0" kern="1200" dirty="0">
                <a:solidFill>
                  <a:schemeClr val="tx1"/>
                </a:solidFill>
                <a:effectLst/>
                <a:latin typeface="Arial" panose="020B0604020202020204" pitchFamily="34" charset="0"/>
                <a:ea typeface="+mn-ea"/>
                <a:cs typeface="+mn-cs"/>
              </a:rPr>
              <a:t>enacting laws that placed limitations on the prescribing and dispensing of Mifepristone that exceeded the conditions that the FDA had imposed on its use, including prohibitions on off-label prescribing and physician-only prescribing.</a:t>
            </a:r>
            <a:endParaRPr lang="tr-TR" dirty="0"/>
          </a:p>
        </p:txBody>
      </p:sp>
      <p:sp>
        <p:nvSpPr>
          <p:cNvPr id="4" name="Slide Number Placeholder 3"/>
          <p:cNvSpPr>
            <a:spLocks noGrp="1"/>
          </p:cNvSpPr>
          <p:nvPr>
            <p:ph type="sldNum" sz="quarter" idx="5"/>
          </p:nvPr>
        </p:nvSpPr>
        <p:spPr/>
        <p:txBody>
          <a:bodyPr/>
          <a:lstStyle/>
          <a:p>
            <a:fld id="{9ABAC083-CC60-D54A-A3C0-47316328A425}" type="slidenum">
              <a:rPr lang="en-US" smtClean="0"/>
              <a:pPr/>
              <a:t>9</a:t>
            </a:fld>
            <a:endParaRPr lang="en-US" dirty="0"/>
          </a:p>
        </p:txBody>
      </p:sp>
    </p:spTree>
    <p:extLst>
      <p:ext uri="{BB962C8B-B14F-4D97-AF65-F5344CB8AC3E}">
        <p14:creationId xmlns:p14="http://schemas.microsoft.com/office/powerpoint/2010/main" val="5423513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EU style Guidance for legal clarity- so the us regulation is shaped by a leapfrog approach grounded in the FDA’s least burdensome principle under the 21st Century Cures Act. Current guidance is non-binding and applies only to therapeutic BCIs. In practice, implanted BCIs are typically classified as Class III medical devices under Title 21 of the Code of Federal Regulations, meaning they require premarket approval supported by sufficient, valid scientific evidence of safety and effectiveness. By contrast, non-invasive BCIs may fall under Class II. Importantly, enhancement-oriented BCIs remain largely outside the FDA’s regulatory scope, creating a growing governance gap as these technologies evolve.</a:t>
            </a:r>
            <a:endParaRPr lang="tr-TR" dirty="0"/>
          </a:p>
        </p:txBody>
      </p:sp>
      <p:sp>
        <p:nvSpPr>
          <p:cNvPr id="4" name="Slide Number Placeholder 3"/>
          <p:cNvSpPr>
            <a:spLocks noGrp="1"/>
          </p:cNvSpPr>
          <p:nvPr>
            <p:ph type="sldNum" sz="quarter" idx="5"/>
          </p:nvPr>
        </p:nvSpPr>
        <p:spPr/>
        <p:txBody>
          <a:bodyPr/>
          <a:lstStyle/>
          <a:p>
            <a:fld id="{9ABAC083-CC60-D54A-A3C0-47316328A425}" type="slidenum">
              <a:rPr lang="en-US" smtClean="0"/>
              <a:pPr/>
              <a:t>10</a:t>
            </a:fld>
            <a:endParaRPr lang="en-US" dirty="0"/>
          </a:p>
        </p:txBody>
      </p:sp>
    </p:spTree>
    <p:extLst>
      <p:ext uri="{BB962C8B-B14F-4D97-AF65-F5344CB8AC3E}">
        <p14:creationId xmlns:p14="http://schemas.microsoft.com/office/powerpoint/2010/main" val="14927447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5"/>
          </p:nvPr>
        </p:nvSpPr>
        <p:spPr/>
        <p:txBody>
          <a:bodyPr/>
          <a:lstStyle/>
          <a:p>
            <a:fld id="{9ABAC083-CC60-D54A-A3C0-47316328A425}" type="slidenum">
              <a:rPr lang="en-US" smtClean="0"/>
              <a:pPr/>
              <a:t>11</a:t>
            </a:fld>
            <a:endParaRPr lang="en-US" dirty="0"/>
          </a:p>
        </p:txBody>
      </p:sp>
    </p:spTree>
    <p:extLst>
      <p:ext uri="{BB962C8B-B14F-4D97-AF65-F5344CB8AC3E}">
        <p14:creationId xmlns:p14="http://schemas.microsoft.com/office/powerpoint/2010/main" val="6841874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37B331-E7EA-B107-F163-7837D5FCCB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08308F-86B1-5417-EFFA-CB1FB1B81D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CAB2ED-333D-C514-A847-FAD7B50F66CA}"/>
              </a:ext>
            </a:extLst>
          </p:cNvPr>
          <p:cNvSpPr>
            <a:spLocks noGrp="1"/>
          </p:cNvSpPr>
          <p:nvPr>
            <p:ph type="body" idx="1"/>
          </p:nvPr>
        </p:nvSpPr>
        <p:spPr/>
        <p:txBody>
          <a:bodyPr/>
          <a:lstStyle/>
          <a:p>
            <a:r>
              <a:rPr lang="en-US" dirty="0"/>
              <a:t>Applies to all BCI – personal data and controllership is understood very broadly- </a:t>
            </a:r>
            <a:endParaRPr lang="tr-TR" dirty="0"/>
          </a:p>
        </p:txBody>
      </p:sp>
      <p:sp>
        <p:nvSpPr>
          <p:cNvPr id="4" name="Slide Number Placeholder 3">
            <a:extLst>
              <a:ext uri="{FF2B5EF4-FFF2-40B4-BE49-F238E27FC236}">
                <a16:creationId xmlns:a16="http://schemas.microsoft.com/office/drawing/2014/main" id="{F0D4D185-7ACF-6A58-AA6B-C2E728F2E0D8}"/>
              </a:ext>
            </a:extLst>
          </p:cNvPr>
          <p:cNvSpPr>
            <a:spLocks noGrp="1"/>
          </p:cNvSpPr>
          <p:nvPr>
            <p:ph type="sldNum" sz="quarter" idx="5"/>
          </p:nvPr>
        </p:nvSpPr>
        <p:spPr/>
        <p:txBody>
          <a:bodyPr/>
          <a:lstStyle/>
          <a:p>
            <a:fld id="{9ABAC083-CC60-D54A-A3C0-47316328A425}" type="slidenum">
              <a:rPr lang="en-US" smtClean="0"/>
              <a:pPr/>
              <a:t>12</a:t>
            </a:fld>
            <a:endParaRPr lang="en-US" dirty="0"/>
          </a:p>
        </p:txBody>
      </p:sp>
    </p:spTree>
    <p:extLst>
      <p:ext uri="{BB962C8B-B14F-4D97-AF65-F5344CB8AC3E}">
        <p14:creationId xmlns:p14="http://schemas.microsoft.com/office/powerpoint/2010/main" val="16823650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26D2DD8-FE25-FE63-5AB8-90ED0F982D7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804" y="-1"/>
            <a:ext cx="12190195" cy="6859015"/>
          </a:xfrm>
          <a:prstGeom prst="rect">
            <a:avLst/>
          </a:prstGeom>
        </p:spPr>
      </p:pic>
      <p:sp>
        <p:nvSpPr>
          <p:cNvPr id="2" name="Title 1">
            <a:extLst>
              <a:ext uri="{FF2B5EF4-FFF2-40B4-BE49-F238E27FC236}">
                <a16:creationId xmlns:a16="http://schemas.microsoft.com/office/drawing/2014/main" id="{593C982F-F972-930F-B4AD-48AC3E718D75}"/>
              </a:ext>
            </a:extLst>
          </p:cNvPr>
          <p:cNvSpPr>
            <a:spLocks noGrp="1"/>
          </p:cNvSpPr>
          <p:nvPr>
            <p:ph type="ctrTitle"/>
          </p:nvPr>
        </p:nvSpPr>
        <p:spPr>
          <a:xfrm>
            <a:off x="359229" y="3135087"/>
            <a:ext cx="10308771" cy="2530248"/>
          </a:xfrm>
        </p:spPr>
        <p:txBody>
          <a:bodyPr anchor="b"/>
          <a:lstStyle>
            <a:lvl1pPr algn="l">
              <a:defRPr sz="6000" b="0" i="0">
                <a:solidFill>
                  <a:schemeClr val="tx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4" name="Date Placeholder 3">
            <a:extLst>
              <a:ext uri="{FF2B5EF4-FFF2-40B4-BE49-F238E27FC236}">
                <a16:creationId xmlns:a16="http://schemas.microsoft.com/office/drawing/2014/main" id="{F93AE8B5-5C79-4C82-C6D8-4559E0B10741}"/>
              </a:ext>
            </a:extLst>
          </p:cNvPr>
          <p:cNvSpPr>
            <a:spLocks noGrp="1"/>
          </p:cNvSpPr>
          <p:nvPr>
            <p:ph type="dt" sz="half" idx="10"/>
          </p:nvPr>
        </p:nvSpPr>
        <p:spPr>
          <a:xfrm>
            <a:off x="359229" y="6356350"/>
            <a:ext cx="2743200" cy="365125"/>
          </a:xfrm>
          <a:prstGeom prst="rect">
            <a:avLst/>
          </a:prstGeom>
        </p:spPr>
        <p:txBody>
          <a:bodyPr/>
          <a:lstStyle>
            <a:lvl1pPr>
              <a:defRPr sz="2000" b="1" i="0">
                <a:solidFill>
                  <a:schemeClr val="bg1"/>
                </a:solidFill>
                <a:latin typeface="Arial" panose="020B0604020202020204" pitchFamily="34" charset="0"/>
                <a:cs typeface="Arial" panose="020B0604020202020204" pitchFamily="34" charset="0"/>
              </a:defRPr>
            </a:lvl1pPr>
          </a:lstStyle>
          <a:p>
            <a:r>
              <a:rPr lang="en-US" dirty="0"/>
              <a:t>18-21 January 2026</a:t>
            </a:r>
          </a:p>
        </p:txBody>
      </p:sp>
      <p:sp>
        <p:nvSpPr>
          <p:cNvPr id="11" name="Date Placeholder 3">
            <a:extLst>
              <a:ext uri="{FF2B5EF4-FFF2-40B4-BE49-F238E27FC236}">
                <a16:creationId xmlns:a16="http://schemas.microsoft.com/office/drawing/2014/main" id="{623BEC78-608E-475D-F802-1EAE83234C2F}"/>
              </a:ext>
            </a:extLst>
          </p:cNvPr>
          <p:cNvSpPr txBox="1">
            <a:spLocks/>
          </p:cNvSpPr>
          <p:nvPr userDrawn="1"/>
        </p:nvSpPr>
        <p:spPr>
          <a:xfrm>
            <a:off x="6286500" y="6356350"/>
            <a:ext cx="5339443" cy="365125"/>
          </a:xfrm>
          <a:prstGeom prst="rect">
            <a:avLst/>
          </a:prstGeom>
        </p:spPr>
        <p:txBody>
          <a:bodyPr vert="horz" lIns="91440" tIns="45720" rIns="91440" bIns="45720" rtlCol="0" anchor="ctr"/>
          <a:lstStyle>
            <a:defPPr>
              <a:defRPr lang="en-US"/>
            </a:defPPr>
            <a:lvl1pPr marL="0" algn="l" defTabSz="914400" rtl="0" eaLnBrk="1" latinLnBrk="0" hangingPunct="1">
              <a:defRPr sz="2000" b="1" i="0" kern="1200">
                <a:solidFill>
                  <a:schemeClr val="bg1"/>
                </a:solidFill>
                <a:latin typeface="HelveticaNowDisplay Bold" panose="020B0504030202020204" pitchFamily="34" charset="77"/>
                <a:ea typeface="+mn-ea"/>
                <a:cs typeface="HelveticaNowDisplay Bold" panose="020B0504030202020204" pitchFamily="34" charset="77"/>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b="1" i="0" dirty="0">
              <a:latin typeface="Arial" panose="020B0604020202020204" pitchFamily="34" charset="0"/>
              <a:cs typeface="Arial" panose="020B0604020202020204" pitchFamily="34" charset="0"/>
            </a:endParaRPr>
          </a:p>
        </p:txBody>
      </p:sp>
      <p:pic>
        <p:nvPicPr>
          <p:cNvPr id="5" name="Picture 4" descr="A black and blue logo&#10;&#10;AI-generated content may be incorrect.">
            <a:extLst>
              <a:ext uri="{FF2B5EF4-FFF2-40B4-BE49-F238E27FC236}">
                <a16:creationId xmlns:a16="http://schemas.microsoft.com/office/drawing/2014/main" id="{CEBF80E1-F193-D5AB-9D52-93DDD0E90AD2}"/>
              </a:ext>
            </a:extLst>
          </p:cNvPr>
          <p:cNvPicPr>
            <a:picLocks noChangeAspect="1"/>
          </p:cNvPicPr>
          <p:nvPr userDrawn="1"/>
        </p:nvPicPr>
        <p:blipFill>
          <a:blip r:embed="rId3"/>
          <a:stretch>
            <a:fillRect/>
          </a:stretch>
        </p:blipFill>
        <p:spPr>
          <a:xfrm>
            <a:off x="416960" y="358838"/>
            <a:ext cx="3302000" cy="876300"/>
          </a:xfrm>
          <a:prstGeom prst="rect">
            <a:avLst/>
          </a:prstGeom>
        </p:spPr>
      </p:pic>
    </p:spTree>
    <p:extLst>
      <p:ext uri="{BB962C8B-B14F-4D97-AF65-F5344CB8AC3E}">
        <p14:creationId xmlns:p14="http://schemas.microsoft.com/office/powerpoint/2010/main" val="24356480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A9308-0E96-6B1A-B839-A3C67EE922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15A5E1-5448-BF5B-AD6F-0E51E3000CD4}"/>
              </a:ext>
            </a:extLst>
          </p:cNvPr>
          <p:cNvSpPr>
            <a:spLocks noGrp="1"/>
          </p:cNvSpPr>
          <p:nvPr>
            <p:ph idx="1" hasCustomPrompt="1"/>
          </p:nvPr>
        </p:nvSpPr>
        <p:spPr>
          <a:xfrm>
            <a:off x="268014" y="1024114"/>
            <a:ext cx="10682208" cy="5193806"/>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text</a:t>
            </a:r>
          </a:p>
        </p:txBody>
      </p:sp>
      <p:sp>
        <p:nvSpPr>
          <p:cNvPr id="6" name="Slide Number Placeholder 5">
            <a:extLst>
              <a:ext uri="{FF2B5EF4-FFF2-40B4-BE49-F238E27FC236}">
                <a16:creationId xmlns:a16="http://schemas.microsoft.com/office/drawing/2014/main" id="{33FDE0BF-76DF-8741-F478-21FA9C805544}"/>
              </a:ext>
            </a:extLst>
          </p:cNvPr>
          <p:cNvSpPr>
            <a:spLocks noGrp="1"/>
          </p:cNvSpPr>
          <p:nvPr>
            <p:ph type="sldNum" sz="quarter" idx="12"/>
          </p:nvPr>
        </p:nvSpPr>
        <p:spPr/>
        <p:txBody>
          <a:bodyPr/>
          <a:lstStyle/>
          <a:p>
            <a:fld id="{D452DC3B-A2C9-6442-AA7F-1AAE21BE909D}" type="slidenum">
              <a:rPr lang="en-US" smtClean="0"/>
              <a:t>‹#›</a:t>
            </a:fld>
            <a:endParaRPr lang="en-US"/>
          </a:p>
        </p:txBody>
      </p:sp>
      <p:pic>
        <p:nvPicPr>
          <p:cNvPr id="5" name="Picture 4">
            <a:extLst>
              <a:ext uri="{FF2B5EF4-FFF2-40B4-BE49-F238E27FC236}">
                <a16:creationId xmlns:a16="http://schemas.microsoft.com/office/drawing/2014/main" id="{2A793983-77B8-3B82-C044-5EBBE223F3FA}"/>
              </a:ext>
            </a:extLst>
          </p:cNvPr>
          <p:cNvPicPr>
            <a:picLocks noChangeAspect="1"/>
          </p:cNvPicPr>
          <p:nvPr userDrawn="1"/>
        </p:nvPicPr>
        <p:blipFill>
          <a:blip r:embed="rId2"/>
          <a:stretch>
            <a:fillRect/>
          </a:stretch>
        </p:blipFill>
        <p:spPr>
          <a:xfrm>
            <a:off x="11353800" y="414307"/>
            <a:ext cx="412750" cy="412750"/>
          </a:xfrm>
          <a:prstGeom prst="rect">
            <a:avLst/>
          </a:prstGeom>
        </p:spPr>
      </p:pic>
    </p:spTree>
    <p:extLst>
      <p:ext uri="{BB962C8B-B14F-4D97-AF65-F5344CB8AC3E}">
        <p14:creationId xmlns:p14="http://schemas.microsoft.com/office/powerpoint/2010/main" val="155521555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Bulle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A9308-0E96-6B1A-B839-A3C67EE922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15A5E1-5448-BF5B-AD6F-0E51E3000CD4}"/>
              </a:ext>
            </a:extLst>
          </p:cNvPr>
          <p:cNvSpPr>
            <a:spLocks noGrp="1"/>
          </p:cNvSpPr>
          <p:nvPr>
            <p:ph idx="1"/>
          </p:nvPr>
        </p:nvSpPr>
        <p:spPr>
          <a:xfrm>
            <a:off x="268014" y="1024114"/>
            <a:ext cx="10682208" cy="519380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33FDE0BF-76DF-8741-F478-21FA9C805544}"/>
              </a:ext>
            </a:extLst>
          </p:cNvPr>
          <p:cNvSpPr>
            <a:spLocks noGrp="1"/>
          </p:cNvSpPr>
          <p:nvPr>
            <p:ph type="sldNum" sz="quarter" idx="12"/>
          </p:nvPr>
        </p:nvSpPr>
        <p:spPr/>
        <p:txBody>
          <a:bodyPr/>
          <a:lstStyle/>
          <a:p>
            <a:fld id="{D452DC3B-A2C9-6442-AA7F-1AAE21BE909D}" type="slidenum">
              <a:rPr lang="en-US" smtClean="0"/>
              <a:t>‹#›</a:t>
            </a:fld>
            <a:endParaRPr lang="en-US"/>
          </a:p>
        </p:txBody>
      </p:sp>
      <p:pic>
        <p:nvPicPr>
          <p:cNvPr id="4" name="Picture 3">
            <a:extLst>
              <a:ext uri="{FF2B5EF4-FFF2-40B4-BE49-F238E27FC236}">
                <a16:creationId xmlns:a16="http://schemas.microsoft.com/office/drawing/2014/main" id="{B3D8A76E-2447-0375-3F7B-F63CCFB16535}"/>
              </a:ext>
            </a:extLst>
          </p:cNvPr>
          <p:cNvPicPr>
            <a:picLocks noChangeAspect="1"/>
          </p:cNvPicPr>
          <p:nvPr userDrawn="1"/>
        </p:nvPicPr>
        <p:blipFill>
          <a:blip r:embed="rId2"/>
          <a:stretch>
            <a:fillRect/>
          </a:stretch>
        </p:blipFill>
        <p:spPr>
          <a:xfrm>
            <a:off x="11353800" y="414307"/>
            <a:ext cx="412750" cy="412750"/>
          </a:xfrm>
          <a:prstGeom prst="rect">
            <a:avLst/>
          </a:prstGeom>
        </p:spPr>
      </p:pic>
    </p:spTree>
    <p:extLst>
      <p:ext uri="{BB962C8B-B14F-4D97-AF65-F5344CB8AC3E}">
        <p14:creationId xmlns:p14="http://schemas.microsoft.com/office/powerpoint/2010/main" val="209820275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FD56E-E7C2-CE5A-0171-FF71154E906A}"/>
              </a:ext>
            </a:extLst>
          </p:cNvPr>
          <p:cNvSpPr>
            <a:spLocks noGrp="1"/>
          </p:cNvSpPr>
          <p:nvPr>
            <p:ph type="title"/>
          </p:nvPr>
        </p:nvSpPr>
        <p:spPr/>
        <p:txBody>
          <a:bodyPr/>
          <a:lstStyle/>
          <a:p>
            <a:r>
              <a:rPr lang="en-US" dirty="0"/>
              <a:t>Click to edit Master title style</a:t>
            </a:r>
          </a:p>
        </p:txBody>
      </p:sp>
      <p:sp>
        <p:nvSpPr>
          <p:cNvPr id="5" name="Slide Number Placeholder 4">
            <a:extLst>
              <a:ext uri="{FF2B5EF4-FFF2-40B4-BE49-F238E27FC236}">
                <a16:creationId xmlns:a16="http://schemas.microsoft.com/office/drawing/2014/main" id="{A1E539B0-8131-2A6B-11FF-8377317B6A8E}"/>
              </a:ext>
            </a:extLst>
          </p:cNvPr>
          <p:cNvSpPr>
            <a:spLocks noGrp="1"/>
          </p:cNvSpPr>
          <p:nvPr>
            <p:ph type="sldNum" sz="quarter" idx="12"/>
          </p:nvPr>
        </p:nvSpPr>
        <p:spPr/>
        <p:txBody>
          <a:bodyPr/>
          <a:lstStyle/>
          <a:p>
            <a:fld id="{D452DC3B-A2C9-6442-AA7F-1AAE21BE909D}" type="slidenum">
              <a:rPr lang="en-US" smtClean="0"/>
              <a:t>‹#›</a:t>
            </a:fld>
            <a:endParaRPr lang="en-US"/>
          </a:p>
        </p:txBody>
      </p:sp>
      <p:pic>
        <p:nvPicPr>
          <p:cNvPr id="3" name="Picture 2">
            <a:extLst>
              <a:ext uri="{FF2B5EF4-FFF2-40B4-BE49-F238E27FC236}">
                <a16:creationId xmlns:a16="http://schemas.microsoft.com/office/drawing/2014/main" id="{D4B5CEE6-D91E-64C5-C26D-9CB69A732062}"/>
              </a:ext>
            </a:extLst>
          </p:cNvPr>
          <p:cNvPicPr>
            <a:picLocks noChangeAspect="1"/>
          </p:cNvPicPr>
          <p:nvPr userDrawn="1"/>
        </p:nvPicPr>
        <p:blipFill>
          <a:blip r:embed="rId2"/>
          <a:stretch>
            <a:fillRect/>
          </a:stretch>
        </p:blipFill>
        <p:spPr>
          <a:xfrm>
            <a:off x="11353800" y="414307"/>
            <a:ext cx="412750" cy="412750"/>
          </a:xfrm>
          <a:prstGeom prst="rect">
            <a:avLst/>
          </a:prstGeom>
        </p:spPr>
      </p:pic>
    </p:spTree>
    <p:extLst>
      <p:ext uri="{BB962C8B-B14F-4D97-AF65-F5344CB8AC3E}">
        <p14:creationId xmlns:p14="http://schemas.microsoft.com/office/powerpoint/2010/main" val="241516802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901598D-6A56-351B-C656-46E8C9D73BC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EE5FD56E-E7C2-CE5A-0171-FF71154E906A}"/>
              </a:ext>
            </a:extLst>
          </p:cNvPr>
          <p:cNvSpPr>
            <a:spLocks noGrp="1"/>
          </p:cNvSpPr>
          <p:nvPr>
            <p:ph type="title" hasCustomPrompt="1"/>
          </p:nvPr>
        </p:nvSpPr>
        <p:spPr>
          <a:xfrm>
            <a:off x="268014" y="283779"/>
            <a:ext cx="9541004" cy="5352249"/>
          </a:xfrm>
        </p:spPr>
        <p:txBody>
          <a:bodyPr>
            <a:normAutofit/>
          </a:bodyPr>
          <a:lstStyle>
            <a:lvl1pPr>
              <a:defRPr sz="6600" b="0" i="0">
                <a:latin typeface="Arial" panose="020B0604020202020204" pitchFamily="34" charset="0"/>
                <a:cs typeface="Arial" panose="020B0604020202020204" pitchFamily="34" charset="0"/>
              </a:defRPr>
            </a:lvl1pPr>
          </a:lstStyle>
          <a:p>
            <a:r>
              <a:rPr lang="en-US" dirty="0"/>
              <a:t>Click to edit Separator title</a:t>
            </a:r>
          </a:p>
        </p:txBody>
      </p:sp>
      <p:pic>
        <p:nvPicPr>
          <p:cNvPr id="7" name="Picture 6">
            <a:extLst>
              <a:ext uri="{FF2B5EF4-FFF2-40B4-BE49-F238E27FC236}">
                <a16:creationId xmlns:a16="http://schemas.microsoft.com/office/drawing/2014/main" id="{C7AB8890-D8E5-1651-7A0B-0D192679ABBD}"/>
              </a:ext>
            </a:extLst>
          </p:cNvPr>
          <p:cNvPicPr>
            <a:picLocks noChangeAspect="1"/>
          </p:cNvPicPr>
          <p:nvPr userDrawn="1"/>
        </p:nvPicPr>
        <p:blipFill>
          <a:blip r:embed="rId3"/>
          <a:stretch>
            <a:fillRect/>
          </a:stretch>
        </p:blipFill>
        <p:spPr>
          <a:xfrm>
            <a:off x="11353800" y="414307"/>
            <a:ext cx="412750" cy="412750"/>
          </a:xfrm>
          <a:prstGeom prst="rect">
            <a:avLst/>
          </a:prstGeom>
        </p:spPr>
      </p:pic>
    </p:spTree>
    <p:extLst>
      <p:ext uri="{BB962C8B-B14F-4D97-AF65-F5344CB8AC3E}">
        <p14:creationId xmlns:p14="http://schemas.microsoft.com/office/powerpoint/2010/main" val="190623678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2_Title Onl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9816E3F-666E-AB9E-138B-FE0E72535EF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 y="-1"/>
            <a:ext cx="12191999" cy="6858275"/>
          </a:xfrm>
          <a:prstGeom prst="rect">
            <a:avLst/>
          </a:prstGeom>
        </p:spPr>
      </p:pic>
      <p:sp>
        <p:nvSpPr>
          <p:cNvPr id="2" name="Title 1">
            <a:extLst>
              <a:ext uri="{FF2B5EF4-FFF2-40B4-BE49-F238E27FC236}">
                <a16:creationId xmlns:a16="http://schemas.microsoft.com/office/drawing/2014/main" id="{EE5FD56E-E7C2-CE5A-0171-FF71154E906A}"/>
              </a:ext>
            </a:extLst>
          </p:cNvPr>
          <p:cNvSpPr>
            <a:spLocks noGrp="1"/>
          </p:cNvSpPr>
          <p:nvPr>
            <p:ph type="title" hasCustomPrompt="1"/>
          </p:nvPr>
        </p:nvSpPr>
        <p:spPr>
          <a:xfrm>
            <a:off x="268014" y="283779"/>
            <a:ext cx="9541004" cy="5352249"/>
          </a:xfrm>
        </p:spPr>
        <p:txBody>
          <a:bodyPr>
            <a:normAutofit/>
          </a:bodyPr>
          <a:lstStyle>
            <a:lvl1pPr>
              <a:defRPr sz="6600" b="0" i="0">
                <a:latin typeface="Arial" panose="020B0604020202020204" pitchFamily="34" charset="0"/>
                <a:cs typeface="Arial" panose="020B0604020202020204" pitchFamily="34" charset="0"/>
              </a:defRPr>
            </a:lvl1pPr>
          </a:lstStyle>
          <a:p>
            <a:r>
              <a:rPr lang="en-US" dirty="0"/>
              <a:t>Click to edit Separator title</a:t>
            </a:r>
          </a:p>
        </p:txBody>
      </p:sp>
      <p:pic>
        <p:nvPicPr>
          <p:cNvPr id="7" name="Picture 6">
            <a:extLst>
              <a:ext uri="{FF2B5EF4-FFF2-40B4-BE49-F238E27FC236}">
                <a16:creationId xmlns:a16="http://schemas.microsoft.com/office/drawing/2014/main" id="{C7AB8890-D8E5-1651-7A0B-0D192679ABBD}"/>
              </a:ext>
            </a:extLst>
          </p:cNvPr>
          <p:cNvPicPr>
            <a:picLocks noChangeAspect="1"/>
          </p:cNvPicPr>
          <p:nvPr userDrawn="1"/>
        </p:nvPicPr>
        <p:blipFill>
          <a:blip r:embed="rId3"/>
          <a:stretch>
            <a:fillRect/>
          </a:stretch>
        </p:blipFill>
        <p:spPr>
          <a:xfrm>
            <a:off x="11353800" y="414307"/>
            <a:ext cx="412750" cy="412750"/>
          </a:xfrm>
          <a:prstGeom prst="rect">
            <a:avLst/>
          </a:prstGeom>
        </p:spPr>
      </p:pic>
    </p:spTree>
    <p:extLst>
      <p:ext uri="{BB962C8B-B14F-4D97-AF65-F5344CB8AC3E}">
        <p14:creationId xmlns:p14="http://schemas.microsoft.com/office/powerpoint/2010/main" val="367276673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3_Title Only">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B6EA17C-2B13-9C1A-8382-E848EC643D8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1"/>
            <a:ext cx="12191998" cy="6858275"/>
          </a:xfrm>
          <a:prstGeom prst="rect">
            <a:avLst/>
          </a:prstGeom>
        </p:spPr>
      </p:pic>
      <p:sp>
        <p:nvSpPr>
          <p:cNvPr id="2" name="Title 1">
            <a:extLst>
              <a:ext uri="{FF2B5EF4-FFF2-40B4-BE49-F238E27FC236}">
                <a16:creationId xmlns:a16="http://schemas.microsoft.com/office/drawing/2014/main" id="{EE5FD56E-E7C2-CE5A-0171-FF71154E906A}"/>
              </a:ext>
            </a:extLst>
          </p:cNvPr>
          <p:cNvSpPr>
            <a:spLocks noGrp="1"/>
          </p:cNvSpPr>
          <p:nvPr>
            <p:ph type="title" hasCustomPrompt="1"/>
          </p:nvPr>
        </p:nvSpPr>
        <p:spPr>
          <a:xfrm>
            <a:off x="268014" y="283779"/>
            <a:ext cx="9541004" cy="5352249"/>
          </a:xfrm>
        </p:spPr>
        <p:txBody>
          <a:bodyPr>
            <a:normAutofit/>
          </a:bodyPr>
          <a:lstStyle>
            <a:lvl1pPr>
              <a:defRPr sz="6600" b="0" i="0">
                <a:solidFill>
                  <a:schemeClr val="bg1"/>
                </a:solidFill>
                <a:latin typeface="Arial" panose="020B0604020202020204" pitchFamily="34" charset="0"/>
                <a:cs typeface="Arial" panose="020B0604020202020204" pitchFamily="34" charset="0"/>
              </a:defRPr>
            </a:lvl1pPr>
          </a:lstStyle>
          <a:p>
            <a:r>
              <a:rPr lang="en-US" dirty="0"/>
              <a:t>Click to edit Separator title</a:t>
            </a:r>
          </a:p>
        </p:txBody>
      </p:sp>
      <p:pic>
        <p:nvPicPr>
          <p:cNvPr id="7" name="Picture 6">
            <a:extLst>
              <a:ext uri="{FF2B5EF4-FFF2-40B4-BE49-F238E27FC236}">
                <a16:creationId xmlns:a16="http://schemas.microsoft.com/office/drawing/2014/main" id="{C7AB8890-D8E5-1651-7A0B-0D192679ABBD}"/>
              </a:ext>
            </a:extLst>
          </p:cNvPr>
          <p:cNvPicPr>
            <a:picLocks noChangeAspect="1"/>
          </p:cNvPicPr>
          <p:nvPr userDrawn="1"/>
        </p:nvPicPr>
        <p:blipFill>
          <a:blip r:embed="rId3">
            <a:biLevel thresh="25000"/>
          </a:blip>
          <a:stretch>
            <a:fillRect/>
          </a:stretch>
        </p:blipFill>
        <p:spPr>
          <a:xfrm>
            <a:off x="11353800" y="414307"/>
            <a:ext cx="412750" cy="412750"/>
          </a:xfrm>
          <a:prstGeom prst="rect">
            <a:avLst/>
          </a:prstGeom>
        </p:spPr>
      </p:pic>
    </p:spTree>
    <p:extLst>
      <p:ext uri="{BB962C8B-B14F-4D97-AF65-F5344CB8AC3E}">
        <p14:creationId xmlns:p14="http://schemas.microsoft.com/office/powerpoint/2010/main" val="233649941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ABB5C46-AAD0-1427-3262-3E2B476FA5D9}"/>
              </a:ext>
            </a:extLst>
          </p:cNvPr>
          <p:cNvSpPr>
            <a:spLocks noGrp="1"/>
          </p:cNvSpPr>
          <p:nvPr>
            <p:ph type="sldNum" sz="quarter" idx="12"/>
          </p:nvPr>
        </p:nvSpPr>
        <p:spPr/>
        <p:txBody>
          <a:bodyPr/>
          <a:lstStyle/>
          <a:p>
            <a:fld id="{D452DC3B-A2C9-6442-AA7F-1AAE21BE909D}" type="slidenum">
              <a:rPr lang="en-US" smtClean="0"/>
              <a:t>‹#›</a:t>
            </a:fld>
            <a:endParaRPr lang="en-US"/>
          </a:p>
        </p:txBody>
      </p:sp>
      <p:pic>
        <p:nvPicPr>
          <p:cNvPr id="2" name="Picture 1">
            <a:extLst>
              <a:ext uri="{FF2B5EF4-FFF2-40B4-BE49-F238E27FC236}">
                <a16:creationId xmlns:a16="http://schemas.microsoft.com/office/drawing/2014/main" id="{1A2EECFC-8F9E-CEA0-5CAA-3FF891AFA010}"/>
              </a:ext>
            </a:extLst>
          </p:cNvPr>
          <p:cNvPicPr>
            <a:picLocks noChangeAspect="1"/>
          </p:cNvPicPr>
          <p:nvPr userDrawn="1"/>
        </p:nvPicPr>
        <p:blipFill>
          <a:blip r:embed="rId2"/>
          <a:stretch>
            <a:fillRect/>
          </a:stretch>
        </p:blipFill>
        <p:spPr>
          <a:xfrm>
            <a:off x="11353800" y="414307"/>
            <a:ext cx="412750" cy="412750"/>
          </a:xfrm>
          <a:prstGeom prst="rect">
            <a:avLst/>
          </a:prstGeom>
        </p:spPr>
      </p:pic>
    </p:spTree>
    <p:extLst>
      <p:ext uri="{BB962C8B-B14F-4D97-AF65-F5344CB8AC3E}">
        <p14:creationId xmlns:p14="http://schemas.microsoft.com/office/powerpoint/2010/main" val="269625202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3" name="Picture 2" descr="A black and blue text&#10;&#10;AI-generated content may be incorrect.">
            <a:extLst>
              <a:ext uri="{FF2B5EF4-FFF2-40B4-BE49-F238E27FC236}">
                <a16:creationId xmlns:a16="http://schemas.microsoft.com/office/drawing/2014/main" id="{5BF2A14A-5597-0C40-FE93-3252F49EFEF3}"/>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98129313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1FA367E-31DA-E37F-897D-F1197E59C019}"/>
              </a:ext>
            </a:extLst>
          </p:cNvPr>
          <p:cNvSpPr>
            <a:spLocks noGrp="1"/>
          </p:cNvSpPr>
          <p:nvPr>
            <p:ph type="title"/>
          </p:nvPr>
        </p:nvSpPr>
        <p:spPr>
          <a:xfrm>
            <a:off x="268014" y="283780"/>
            <a:ext cx="10682208" cy="73222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F136E7F7-B619-BF4E-120D-F6F55E769253}"/>
              </a:ext>
            </a:extLst>
          </p:cNvPr>
          <p:cNvSpPr>
            <a:spLocks noGrp="1"/>
          </p:cNvSpPr>
          <p:nvPr>
            <p:ph type="body" idx="1"/>
          </p:nvPr>
        </p:nvSpPr>
        <p:spPr>
          <a:xfrm>
            <a:off x="268014" y="1024114"/>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6E6A4712-6906-691E-0DE0-21CE8A23AF6B}"/>
              </a:ext>
            </a:extLst>
          </p:cNvPr>
          <p:cNvSpPr>
            <a:spLocks noGrp="1"/>
          </p:cNvSpPr>
          <p:nvPr>
            <p:ph type="sldNum" sz="quarter" idx="4"/>
          </p:nvPr>
        </p:nvSpPr>
        <p:spPr>
          <a:xfrm>
            <a:off x="9231086" y="6356350"/>
            <a:ext cx="2743200" cy="365125"/>
          </a:xfrm>
          <a:prstGeom prst="rect">
            <a:avLst/>
          </a:prstGeom>
        </p:spPr>
        <p:txBody>
          <a:bodyPr vert="horz" lIns="91440" tIns="45720" rIns="91440" bIns="45720" rtlCol="0" anchor="ctr"/>
          <a:lstStyle>
            <a:lvl1pPr algn="r">
              <a:defRPr sz="1050" b="1" i="0">
                <a:solidFill>
                  <a:schemeClr val="tx1">
                    <a:tint val="82000"/>
                  </a:schemeClr>
                </a:solidFill>
                <a:latin typeface="Arial" panose="020B0604020202020204" pitchFamily="34" charset="0"/>
                <a:cs typeface="Arial" panose="020B0604020202020204" pitchFamily="34" charset="0"/>
              </a:defRPr>
            </a:lvl1pPr>
          </a:lstStyle>
          <a:p>
            <a:fld id="{D452DC3B-A2C9-6442-AA7F-1AAE21BE909D}" type="slidenum">
              <a:rPr lang="en-US" smtClean="0"/>
              <a:pPr/>
              <a:t>‹#›</a:t>
            </a:fld>
            <a:endParaRPr lang="en-US" dirty="0"/>
          </a:p>
        </p:txBody>
      </p:sp>
      <p:pic>
        <p:nvPicPr>
          <p:cNvPr id="8" name="Picture 7">
            <a:extLst>
              <a:ext uri="{FF2B5EF4-FFF2-40B4-BE49-F238E27FC236}">
                <a16:creationId xmlns:a16="http://schemas.microsoft.com/office/drawing/2014/main" id="{58560A75-0E68-F075-15AF-9C2AE22C9DF3}"/>
              </a:ext>
            </a:extLst>
          </p:cNvPr>
          <p:cNvPicPr>
            <a:picLocks noChangeAspect="1"/>
          </p:cNvPicPr>
          <p:nvPr userDrawn="1"/>
        </p:nvPicPr>
        <p:blipFill>
          <a:blip r:embed="rId11"/>
          <a:stretch>
            <a:fillRect/>
          </a:stretch>
        </p:blipFill>
        <p:spPr>
          <a:xfrm>
            <a:off x="7700211" y="-840618"/>
            <a:ext cx="4491789" cy="548054"/>
          </a:xfrm>
          <a:prstGeom prst="rect">
            <a:avLst/>
          </a:prstGeom>
        </p:spPr>
      </p:pic>
    </p:spTree>
    <p:extLst>
      <p:ext uri="{BB962C8B-B14F-4D97-AF65-F5344CB8AC3E}">
        <p14:creationId xmlns:p14="http://schemas.microsoft.com/office/powerpoint/2010/main" val="14241266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7" r:id="rId3"/>
    <p:sldLayoutId id="2147483654" r:id="rId4"/>
    <p:sldLayoutId id="2147483658" r:id="rId5"/>
    <p:sldLayoutId id="2147483659" r:id="rId6"/>
    <p:sldLayoutId id="2147483660" r:id="rId7"/>
    <p:sldLayoutId id="2147483655" r:id="rId8"/>
    <p:sldLayoutId id="2147483656" r:id="rId9"/>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xStyles>
    <p:titleStyle>
      <a:lvl1pPr algn="l" defTabSz="914400" rtl="0" eaLnBrk="1" latinLnBrk="0" hangingPunct="1">
        <a:lnSpc>
          <a:spcPct val="90000"/>
        </a:lnSpc>
        <a:spcBef>
          <a:spcPct val="0"/>
        </a:spcBef>
        <a:buNone/>
        <a:defRPr sz="2000" b="1" i="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rgbClr val="86868B"/>
        </a:buClr>
        <a:buFont typeface="System Font Regular"/>
        <a:buChar char="⎯"/>
        <a:defRPr sz="2000" b="0" i="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86868B"/>
        </a:buClr>
        <a:buFont typeface="System Font Regular"/>
        <a:buChar char="⎯"/>
        <a:defRPr sz="1800" b="0" i="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86868B"/>
        </a:buClr>
        <a:buFont typeface="System Font Regular"/>
        <a:buChar char="⎯"/>
        <a:defRPr sz="1600" b="0" i="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86868B"/>
        </a:buClr>
        <a:buFont typeface="System Font Regular"/>
        <a:buChar char="⎯"/>
        <a:defRPr sz="1600" b="0" i="0" kern="1200">
          <a:solidFill>
            <a:srgbClr val="86868B"/>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86868B"/>
        </a:buClr>
        <a:buFont typeface="System Font Regular"/>
        <a:buChar char="⎯"/>
        <a:defRPr sz="1400" b="0" i="0" kern="1200">
          <a:solidFill>
            <a:srgbClr val="86868B"/>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5.svg"/><Relationship Id="rId3" Type="http://schemas.openxmlformats.org/officeDocument/2006/relationships/image" Target="../media/image16.png"/><Relationship Id="rId7" Type="http://schemas.openxmlformats.org/officeDocument/2006/relationships/image" Target="../media/image24.png"/><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slides/_rels/slide3.xml.rels><?xml version="1.0" encoding="UTF-8" standalone="yes"?>
<Relationships xmlns="http://schemas.openxmlformats.org/package/2006/relationships"><Relationship Id="rId3" Type="http://schemas.openxmlformats.org/officeDocument/2006/relationships/image" Target="../media/image15.png"/><Relationship Id="rId7" Type="http://schemas.openxmlformats.org/officeDocument/2006/relationships/image" Target="../media/image19.sv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svg"/><Relationship Id="rId4" Type="http://schemas.openxmlformats.org/officeDocument/2006/relationships/image" Target="../media/image16.png"/></Relationships>
</file>

<file path=ppt/slides/_rels/slide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21.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A354743-A0F4-2DE6-2817-2C4063E45B61}"/>
              </a:ext>
            </a:extLst>
          </p:cNvPr>
          <p:cNvSpPr>
            <a:spLocks noGrp="1"/>
          </p:cNvSpPr>
          <p:nvPr>
            <p:ph type="ctrTitle"/>
          </p:nvPr>
        </p:nvSpPr>
        <p:spPr>
          <a:xfrm>
            <a:off x="359229" y="4058748"/>
            <a:ext cx="10327131" cy="2530248"/>
          </a:xfrm>
        </p:spPr>
        <p:txBody>
          <a:bodyPr>
            <a:normAutofit fontScale="90000"/>
          </a:bodyPr>
          <a:lstStyle/>
          <a:p>
            <a:r>
              <a:rPr lang="en-US" b="1" dirty="0"/>
              <a:t>Brain-Computer Interfaces and Bridging the Responsibility Gap</a:t>
            </a:r>
            <a:br>
              <a:rPr lang="tr-TR" dirty="0"/>
            </a:br>
            <a:endParaRPr lang="en-US" spc="-100" dirty="0"/>
          </a:p>
        </p:txBody>
      </p:sp>
      <p:sp>
        <p:nvSpPr>
          <p:cNvPr id="8" name="TextBox 7">
            <a:extLst>
              <a:ext uri="{FF2B5EF4-FFF2-40B4-BE49-F238E27FC236}">
                <a16:creationId xmlns:a16="http://schemas.microsoft.com/office/drawing/2014/main" id="{D9D1C5E9-1093-2E4C-D205-C6335984441F}"/>
              </a:ext>
            </a:extLst>
          </p:cNvPr>
          <p:cNvSpPr txBox="1"/>
          <p:nvPr/>
        </p:nvSpPr>
        <p:spPr>
          <a:xfrm>
            <a:off x="8906969" y="415636"/>
            <a:ext cx="2925802" cy="461665"/>
          </a:xfrm>
          <a:prstGeom prst="rect">
            <a:avLst/>
          </a:prstGeom>
          <a:noFill/>
        </p:spPr>
        <p:txBody>
          <a:bodyPr wrap="none" rtlCol="0">
            <a:spAutoFit/>
          </a:bodyPr>
          <a:lstStyle/>
          <a:p>
            <a:pPr algn="r"/>
            <a:r>
              <a:rPr lang="en-US" sz="2400" dirty="0">
                <a:latin typeface="Arial" panose="020B0604020202020204" pitchFamily="34" charset="0"/>
                <a:cs typeface="Arial" panose="020B0604020202020204" pitchFamily="34" charset="0"/>
              </a:rPr>
              <a:t>18-21 January 2026</a:t>
            </a:r>
          </a:p>
        </p:txBody>
      </p:sp>
      <p:sp>
        <p:nvSpPr>
          <p:cNvPr id="2" name="Title 5">
            <a:extLst>
              <a:ext uri="{FF2B5EF4-FFF2-40B4-BE49-F238E27FC236}">
                <a16:creationId xmlns:a16="http://schemas.microsoft.com/office/drawing/2014/main" id="{8E3C64BA-1240-B7C2-043A-74AB1CA84FE6}"/>
              </a:ext>
            </a:extLst>
          </p:cNvPr>
          <p:cNvSpPr txBox="1">
            <a:spLocks/>
          </p:cNvSpPr>
          <p:nvPr/>
        </p:nvSpPr>
        <p:spPr>
          <a:xfrm>
            <a:off x="8460954" y="3429000"/>
            <a:ext cx="3371817" cy="3165312"/>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6000" b="0" i="0" kern="1200">
                <a:solidFill>
                  <a:schemeClr val="tx1"/>
                </a:solidFill>
                <a:latin typeface="HelveticaNowDisplay Medium" panose="020B0504030202020204" pitchFamily="34" charset="77"/>
                <a:ea typeface="+mj-ea"/>
                <a:cs typeface="HelveticaNowDisplay Medium" panose="020B0504030202020204" pitchFamily="34" charset="77"/>
              </a:defRPr>
            </a:lvl1pPr>
          </a:lstStyle>
          <a:p>
            <a:pPr algn="r"/>
            <a:r>
              <a:rPr lang="en-US" sz="2800" dirty="0">
                <a:solidFill>
                  <a:schemeClr val="bg1"/>
                </a:solidFill>
                <a:latin typeface="Arial" panose="020B0604020202020204" pitchFamily="34" charset="0"/>
                <a:cs typeface="Arial" panose="020B0604020202020204" pitchFamily="34" charset="0"/>
              </a:rPr>
              <a:t>Bilgesu Sumer</a:t>
            </a:r>
          </a:p>
          <a:p>
            <a:pPr algn="r"/>
            <a:r>
              <a:rPr lang="en-US" sz="2800" dirty="0">
                <a:solidFill>
                  <a:schemeClr val="bg1"/>
                </a:solidFill>
                <a:latin typeface="Arial" panose="020B0604020202020204" pitchFamily="34" charset="0"/>
                <a:cs typeface="Arial" panose="020B0604020202020204" pitchFamily="34" charset="0"/>
              </a:rPr>
              <a:t>PhD Candidate KU Leuven, CiTiP</a:t>
            </a:r>
          </a:p>
        </p:txBody>
      </p:sp>
    </p:spTree>
    <p:extLst>
      <p:ext uri="{BB962C8B-B14F-4D97-AF65-F5344CB8AC3E}">
        <p14:creationId xmlns:p14="http://schemas.microsoft.com/office/powerpoint/2010/main" val="138682738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49741A-FFD7-DD71-5150-D7BA88B9DB65}"/>
              </a:ext>
            </a:extLst>
          </p:cNvPr>
          <p:cNvSpPr>
            <a:spLocks noGrp="1"/>
          </p:cNvSpPr>
          <p:nvPr>
            <p:ph type="title"/>
          </p:nvPr>
        </p:nvSpPr>
        <p:spPr>
          <a:xfrm>
            <a:off x="268014" y="1056640"/>
            <a:ext cx="4781506" cy="4579388"/>
          </a:xfrm>
        </p:spPr>
        <p:txBody>
          <a:bodyPr anchor="t">
            <a:normAutofit/>
          </a:bodyPr>
          <a:lstStyle/>
          <a:p>
            <a:pPr lvl="0" eaLnBrk="0" fontAlgn="base" hangingPunct="0">
              <a:spcBef>
                <a:spcPct val="0"/>
              </a:spcBef>
              <a:spcAft>
                <a:spcPct val="0"/>
              </a:spcAft>
              <a:buClrTx/>
            </a:pPr>
            <a:r>
              <a:rPr lang="tr-TR" altLang="tr-TR" sz="1800" dirty="0"/>
              <a:t>A paralyzed patient using an FDA-approved motor BCI accidentally injures a </a:t>
            </a:r>
            <a:r>
              <a:rPr lang="en-US" altLang="tr-TR" sz="1800" dirty="0"/>
              <a:t>passerby</a:t>
            </a:r>
            <a:r>
              <a:rPr lang="tr-TR" altLang="tr-TR" sz="1800" dirty="0"/>
              <a:t> due to signal misinterpretation.</a:t>
            </a:r>
            <a:br>
              <a:rPr lang="en-US" altLang="tr-TR" sz="1800" dirty="0"/>
            </a:br>
            <a:endParaRPr lang="tr-TR" altLang="tr-TR" sz="1800" dirty="0"/>
          </a:p>
          <a:p>
            <a:pPr lvl="0" eaLnBrk="0" fontAlgn="base" hangingPunct="0">
              <a:spcBef>
                <a:spcPct val="0"/>
              </a:spcBef>
              <a:spcAft>
                <a:spcPct val="0"/>
              </a:spcAft>
              <a:buClrTx/>
            </a:pPr>
            <a:r>
              <a:rPr lang="tr-TR" altLang="tr-TR" sz="1800" dirty="0"/>
              <a:t>Likely outcome:</a:t>
            </a:r>
            <a:br>
              <a:rPr lang="en-US" altLang="tr-TR" sz="1800" dirty="0"/>
            </a:br>
            <a:endParaRPr lang="tr-TR" altLang="tr-TR" sz="1800" dirty="0"/>
          </a:p>
          <a:p>
            <a:r>
              <a:rPr lang="en-US" sz="1800" dirty="0"/>
              <a:t>-FDA approval might preempt the defect claims of the user or the state limitations on the product.</a:t>
            </a:r>
            <a:endParaRPr lang="tr-TR" sz="1800" dirty="0"/>
          </a:p>
        </p:txBody>
      </p:sp>
      <p:sp>
        <p:nvSpPr>
          <p:cNvPr id="4" name="TextBox 3">
            <a:extLst>
              <a:ext uri="{FF2B5EF4-FFF2-40B4-BE49-F238E27FC236}">
                <a16:creationId xmlns:a16="http://schemas.microsoft.com/office/drawing/2014/main" id="{62BAFB40-D6C7-D1C2-899C-3AC76CDFA178}"/>
              </a:ext>
            </a:extLst>
          </p:cNvPr>
          <p:cNvSpPr txBox="1"/>
          <p:nvPr/>
        </p:nvSpPr>
        <p:spPr>
          <a:xfrm>
            <a:off x="6096000" y="1016000"/>
            <a:ext cx="4444181" cy="4801314"/>
          </a:xfrm>
          <a:prstGeom prst="rect">
            <a:avLst/>
          </a:prstGeom>
          <a:noFill/>
        </p:spPr>
        <p:txBody>
          <a:bodyPr wrap="square" rtlCol="0">
            <a:spAutoFit/>
          </a:bodyPr>
          <a:lstStyle/>
          <a:p>
            <a:r>
              <a:rPr lang="en-US" dirty="0"/>
              <a:t>A non-invasive motor-enhancement BCI controlling a wearable robotic glove to augment grip strength in everyday tasks.</a:t>
            </a:r>
          </a:p>
          <a:p>
            <a:endParaRPr lang="en-US" dirty="0"/>
          </a:p>
          <a:p>
            <a:r>
              <a:rPr lang="en-US" dirty="0"/>
              <a:t>The BCI interprets neural noise as an intentional grasp command.</a:t>
            </a:r>
          </a:p>
          <a:p>
            <a:r>
              <a:rPr lang="en-US" dirty="0"/>
              <a:t>The glove closes forcefully while the user is shaking hands with a passerby. A passerby suffers a fractured finger.</a:t>
            </a:r>
          </a:p>
          <a:p>
            <a:endParaRPr lang="en-US" dirty="0"/>
          </a:p>
          <a:p>
            <a:r>
              <a:rPr lang="tr-TR" altLang="tr-TR" dirty="0"/>
              <a:t>Likely outcome:</a:t>
            </a:r>
            <a:endParaRPr lang="en-US" altLang="tr-TR" dirty="0"/>
          </a:p>
          <a:p>
            <a:endParaRPr lang="en-US" dirty="0"/>
          </a:p>
          <a:p>
            <a:pPr marL="285750" indent="-285750">
              <a:buFont typeface="Arial" panose="020B0604020202020204" pitchFamily="34" charset="0"/>
              <a:buChar char="•"/>
            </a:pPr>
            <a:r>
              <a:rPr lang="en-US" dirty="0"/>
              <a:t>No FDA governance</a:t>
            </a:r>
          </a:p>
          <a:p>
            <a:pPr marL="285750" indent="-285750">
              <a:buFont typeface="Arial" panose="020B0604020202020204" pitchFamily="34" charset="0"/>
              <a:buChar char="•"/>
            </a:pPr>
            <a:r>
              <a:rPr lang="en-US" dirty="0"/>
              <a:t>State tort laws apply</a:t>
            </a:r>
          </a:p>
          <a:p>
            <a:pPr marL="285750" indent="-285750">
              <a:buFont typeface="Arial" panose="020B0604020202020204" pitchFamily="34" charset="0"/>
              <a:buChar char="•"/>
            </a:pPr>
            <a:r>
              <a:rPr lang="en-US" dirty="0"/>
              <a:t>Plaintiff (user or third-party proves the defect)</a:t>
            </a:r>
          </a:p>
          <a:p>
            <a:endParaRPr lang="tr-TR" dirty="0"/>
          </a:p>
        </p:txBody>
      </p:sp>
      <p:sp>
        <p:nvSpPr>
          <p:cNvPr id="5" name="Title 1">
            <a:extLst>
              <a:ext uri="{FF2B5EF4-FFF2-40B4-BE49-F238E27FC236}">
                <a16:creationId xmlns:a16="http://schemas.microsoft.com/office/drawing/2014/main" id="{127D91BF-D507-7C8A-CF97-566EC9D0F112}"/>
              </a:ext>
            </a:extLst>
          </p:cNvPr>
          <p:cNvSpPr txBox="1">
            <a:spLocks/>
          </p:cNvSpPr>
          <p:nvPr/>
        </p:nvSpPr>
        <p:spPr>
          <a:xfrm>
            <a:off x="268014" y="283780"/>
            <a:ext cx="10682208" cy="73222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6600" b="0" i="0" kern="1200">
                <a:solidFill>
                  <a:schemeClr val="tx1"/>
                </a:solidFill>
                <a:latin typeface="Arial" panose="020B0604020202020204" pitchFamily="34" charset="0"/>
                <a:ea typeface="+mj-ea"/>
                <a:cs typeface="Arial" panose="020B0604020202020204" pitchFamily="34" charset="0"/>
              </a:defRPr>
            </a:lvl1pPr>
          </a:lstStyle>
          <a:p>
            <a:r>
              <a:rPr lang="en-US" sz="2400" b="1" dirty="0"/>
              <a:t>Two examples</a:t>
            </a:r>
            <a:endParaRPr lang="tr-TR" sz="6000" b="1" dirty="0"/>
          </a:p>
        </p:txBody>
      </p:sp>
      <p:pic>
        <p:nvPicPr>
          <p:cNvPr id="6" name="Graphic 5" descr="Motorcycle with solid fill">
            <a:extLst>
              <a:ext uri="{FF2B5EF4-FFF2-40B4-BE49-F238E27FC236}">
                <a16:creationId xmlns:a16="http://schemas.microsoft.com/office/drawing/2014/main" id="{BCF06481-996D-06C9-CD0B-0273D3D5C20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651819" y="5636028"/>
            <a:ext cx="971753" cy="914400"/>
          </a:xfrm>
          <a:prstGeom prst="rect">
            <a:avLst/>
          </a:prstGeom>
        </p:spPr>
      </p:pic>
      <p:pic>
        <p:nvPicPr>
          <p:cNvPr id="7" name="Graphic 6" descr="Walk with solid fill">
            <a:extLst>
              <a:ext uri="{FF2B5EF4-FFF2-40B4-BE49-F238E27FC236}">
                <a16:creationId xmlns:a16="http://schemas.microsoft.com/office/drawing/2014/main" id="{D9663328-98F3-B79A-320A-94FD2E41383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14148258">
            <a:off x="2298282" y="5996554"/>
            <a:ext cx="689630" cy="732885"/>
          </a:xfrm>
          <a:prstGeom prst="rect">
            <a:avLst/>
          </a:prstGeom>
        </p:spPr>
      </p:pic>
      <p:pic>
        <p:nvPicPr>
          <p:cNvPr id="9" name="Graphic 8" descr="Handshake with solid fill">
            <a:extLst>
              <a:ext uri="{FF2B5EF4-FFF2-40B4-BE49-F238E27FC236}">
                <a16:creationId xmlns:a16="http://schemas.microsoft.com/office/drawing/2014/main" id="{11507B6E-5283-6779-7FD5-32DFCA80117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497097" y="5718393"/>
            <a:ext cx="914400" cy="914400"/>
          </a:xfrm>
          <a:prstGeom prst="rect">
            <a:avLst/>
          </a:prstGeom>
        </p:spPr>
      </p:pic>
    </p:spTree>
    <p:extLst>
      <p:ext uri="{BB962C8B-B14F-4D97-AF65-F5344CB8AC3E}">
        <p14:creationId xmlns:p14="http://schemas.microsoft.com/office/powerpoint/2010/main" val="6494674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28623B-2C5B-AEA6-9223-B1FD7FD128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E98C0F-D9BD-F843-0D7A-B36F8E82D164}"/>
              </a:ext>
            </a:extLst>
          </p:cNvPr>
          <p:cNvSpPr>
            <a:spLocks noGrp="1"/>
          </p:cNvSpPr>
          <p:nvPr>
            <p:ph type="title"/>
          </p:nvPr>
        </p:nvSpPr>
        <p:spPr>
          <a:xfrm>
            <a:off x="268014" y="283780"/>
            <a:ext cx="10682208" cy="732220"/>
          </a:xfrm>
        </p:spPr>
        <p:txBody>
          <a:bodyPr anchor="ctr">
            <a:normAutofit/>
          </a:bodyPr>
          <a:lstStyle/>
          <a:p>
            <a:r>
              <a:rPr lang="en-US" dirty="0"/>
              <a:t>GDPR </a:t>
            </a:r>
            <a:endParaRPr lang="tr-TR" dirty="0"/>
          </a:p>
        </p:txBody>
      </p:sp>
      <p:sp>
        <p:nvSpPr>
          <p:cNvPr id="3" name="Content Placeholder 2">
            <a:extLst>
              <a:ext uri="{FF2B5EF4-FFF2-40B4-BE49-F238E27FC236}">
                <a16:creationId xmlns:a16="http://schemas.microsoft.com/office/drawing/2014/main" id="{40033F02-B9D3-2154-9373-2F737063D5FE}"/>
              </a:ext>
            </a:extLst>
          </p:cNvPr>
          <p:cNvSpPr>
            <a:spLocks noGrp="1"/>
          </p:cNvSpPr>
          <p:nvPr>
            <p:ph idx="1"/>
          </p:nvPr>
        </p:nvSpPr>
        <p:spPr>
          <a:xfrm>
            <a:off x="395833" y="1977844"/>
            <a:ext cx="5245854" cy="5193806"/>
          </a:xfrm>
        </p:spPr>
        <p:txBody>
          <a:bodyPr>
            <a:normAutofit/>
          </a:bodyPr>
          <a:lstStyle/>
          <a:p>
            <a:r>
              <a:rPr lang="en-US" sz="1800" dirty="0"/>
              <a:t>The</a:t>
            </a:r>
            <a:r>
              <a:rPr lang="tr-TR" sz="1800" dirty="0"/>
              <a:t> </a:t>
            </a:r>
            <a:r>
              <a:rPr lang="tr-TR" sz="1800" b="1" dirty="0"/>
              <a:t>burden of proof </a:t>
            </a:r>
            <a:r>
              <a:rPr lang="tr-TR" sz="1800" dirty="0"/>
              <a:t>typically remains with the </a:t>
            </a:r>
            <a:r>
              <a:rPr lang="tr-TR" sz="1800" b="1" dirty="0"/>
              <a:t>data controller</a:t>
            </a:r>
            <a:r>
              <a:rPr lang="tr-TR" sz="1800" dirty="0"/>
              <a:t>, who must demonstrate that processing complied with the principles of lawfulness, fairness, and accountability (Articles 5(2) and 24 GDPR).</a:t>
            </a:r>
          </a:p>
          <a:p>
            <a:r>
              <a:rPr lang="en-US" sz="1800" dirty="0"/>
              <a:t>When the algorithm fails, BCIs' data controllers should </a:t>
            </a:r>
            <a:r>
              <a:rPr lang="en-US" sz="1800" b="1" dirty="0"/>
              <a:t>be held responsible </a:t>
            </a:r>
            <a:r>
              <a:rPr lang="en-US" sz="1800" dirty="0"/>
              <a:t>for ensuring </a:t>
            </a:r>
            <a:r>
              <a:rPr lang="en-US" sz="1800" b="1" dirty="0"/>
              <a:t>data accuracy </a:t>
            </a:r>
            <a:r>
              <a:rPr lang="en-US" sz="1800" dirty="0"/>
              <a:t>and for fulfilling their overall obligations under the GDPR. </a:t>
            </a:r>
            <a:endParaRPr lang="tr-TR" sz="1800" dirty="0"/>
          </a:p>
          <a:p>
            <a:pPr lvl="1"/>
            <a:endParaRPr lang="en-US" sz="2000" dirty="0"/>
          </a:p>
        </p:txBody>
      </p:sp>
      <p:sp>
        <p:nvSpPr>
          <p:cNvPr id="4" name="TextBox 3">
            <a:extLst>
              <a:ext uri="{FF2B5EF4-FFF2-40B4-BE49-F238E27FC236}">
                <a16:creationId xmlns:a16="http://schemas.microsoft.com/office/drawing/2014/main" id="{27B481DF-3394-F660-AB15-11F91E6C5D7C}"/>
              </a:ext>
            </a:extLst>
          </p:cNvPr>
          <p:cNvSpPr txBox="1"/>
          <p:nvPr/>
        </p:nvSpPr>
        <p:spPr>
          <a:xfrm>
            <a:off x="5832187" y="1977844"/>
            <a:ext cx="5245854" cy="5193806"/>
          </a:xfrm>
          <a:prstGeom prst="rect">
            <a:avLst/>
          </a:prstGeom>
        </p:spPr>
        <p:txBody>
          <a:bodyPr rtlCol="0">
            <a:normAutofit/>
          </a:bodyPr>
          <a:lstStyle/>
          <a:p>
            <a:pPr marL="342900" indent="-342900">
              <a:spcAft>
                <a:spcPts val="600"/>
              </a:spcAft>
              <a:buFontTx/>
              <a:buChar char="-"/>
            </a:pPr>
            <a:r>
              <a:rPr lang="en-US" dirty="0"/>
              <a:t>If</a:t>
            </a:r>
            <a:r>
              <a:rPr lang="en-US" kern="1200" dirty="0"/>
              <a:t> the signal acquisition errs, data controllers shall be </a:t>
            </a:r>
            <a:r>
              <a:rPr lang="en-US" b="1" kern="1200" dirty="0"/>
              <a:t>accountable for the damaging action </a:t>
            </a:r>
            <a:r>
              <a:rPr lang="en-US" kern="1200" dirty="0"/>
              <a:t>(outcome), as they are, in principle, responsible for the accuracy of data processing. </a:t>
            </a:r>
          </a:p>
          <a:p>
            <a:pPr marL="342900" indent="-342900">
              <a:spcAft>
                <a:spcPts val="600"/>
              </a:spcAft>
              <a:buFontTx/>
              <a:buChar char="-"/>
            </a:pPr>
            <a:r>
              <a:rPr lang="en-US" dirty="0"/>
              <a:t>Joint controllership doctrine:</a:t>
            </a:r>
            <a:r>
              <a:rPr lang="de-DE" i="1" dirty="0"/>
              <a:t> Wirtschaftsakademie Schleswig-Holstein </a:t>
            </a:r>
            <a:r>
              <a:rPr lang="de-DE" dirty="0"/>
              <a:t>(C-210/16), </a:t>
            </a:r>
            <a:r>
              <a:rPr lang="de-DE" i="1" dirty="0"/>
              <a:t>Fashion ID </a:t>
            </a:r>
            <a:r>
              <a:rPr lang="de-DE" dirty="0"/>
              <a:t>(C-40/17), and </a:t>
            </a:r>
            <a:r>
              <a:rPr lang="de-DE" i="1" dirty="0" err="1"/>
              <a:t>Meta</a:t>
            </a:r>
            <a:r>
              <a:rPr lang="de-DE" i="1" dirty="0"/>
              <a:t> </a:t>
            </a:r>
            <a:r>
              <a:rPr lang="de-DE" i="1" dirty="0" err="1"/>
              <a:t>Platforms</a:t>
            </a:r>
            <a:r>
              <a:rPr lang="de-DE" i="1" dirty="0"/>
              <a:t> </a:t>
            </a:r>
            <a:r>
              <a:rPr lang="de-DE" i="1" dirty="0" err="1"/>
              <a:t>Ireland</a:t>
            </a:r>
            <a:r>
              <a:rPr lang="de-DE" i="1" dirty="0"/>
              <a:t> </a:t>
            </a:r>
            <a:r>
              <a:rPr lang="de-DE" dirty="0"/>
              <a:t>(C-319/20)</a:t>
            </a:r>
            <a:endParaRPr lang="en-US" kern="1200" dirty="0"/>
          </a:p>
          <a:p>
            <a:pPr>
              <a:spcAft>
                <a:spcPts val="600"/>
              </a:spcAft>
            </a:pPr>
            <a:endParaRPr lang="en-US" sz="2000" kern="1200" dirty="0"/>
          </a:p>
        </p:txBody>
      </p:sp>
    </p:spTree>
    <p:extLst>
      <p:ext uri="{BB962C8B-B14F-4D97-AF65-F5344CB8AC3E}">
        <p14:creationId xmlns:p14="http://schemas.microsoft.com/office/powerpoint/2010/main" val="274163668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71299D-B424-2119-62A3-4F117B24FE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367D65-D783-32E3-6E72-BD6FF7B7758F}"/>
              </a:ext>
            </a:extLst>
          </p:cNvPr>
          <p:cNvSpPr>
            <a:spLocks noGrp="1"/>
          </p:cNvSpPr>
          <p:nvPr>
            <p:ph type="title"/>
          </p:nvPr>
        </p:nvSpPr>
        <p:spPr>
          <a:xfrm>
            <a:off x="268014" y="283780"/>
            <a:ext cx="10682208" cy="732220"/>
          </a:xfrm>
        </p:spPr>
        <p:txBody>
          <a:bodyPr anchor="ctr">
            <a:normAutofit/>
          </a:bodyPr>
          <a:lstStyle/>
          <a:p>
            <a:r>
              <a:rPr lang="en-US" dirty="0"/>
              <a:t>Analysis: Between fault and accountability</a:t>
            </a:r>
          </a:p>
        </p:txBody>
      </p:sp>
      <p:sp>
        <p:nvSpPr>
          <p:cNvPr id="5" name="Content Placeholder 2">
            <a:extLst>
              <a:ext uri="{FF2B5EF4-FFF2-40B4-BE49-F238E27FC236}">
                <a16:creationId xmlns:a16="http://schemas.microsoft.com/office/drawing/2014/main" id="{F3007CDA-8624-2332-56CB-D6780582C273}"/>
              </a:ext>
            </a:extLst>
          </p:cNvPr>
          <p:cNvSpPr txBox="1">
            <a:spLocks/>
          </p:cNvSpPr>
          <p:nvPr/>
        </p:nvSpPr>
        <p:spPr>
          <a:xfrm>
            <a:off x="621091" y="1664194"/>
            <a:ext cx="4904638" cy="3124116"/>
          </a:xfrm>
          <a:prstGeom prst="rect">
            <a:avLst/>
          </a:prstGeom>
        </p:spPr>
        <p:txBody>
          <a:bodyPr vert="horz" lIns="91440" tIns="45720" rIns="91440" bIns="45720" rtlCol="0">
            <a:normAutofit fontScale="85000" lnSpcReduction="20000"/>
          </a:bodyPr>
          <a:lstStyle>
            <a:lvl1pPr marL="0" indent="0" algn="l" defTabSz="914400" rtl="0" eaLnBrk="1" latinLnBrk="0" hangingPunct="1">
              <a:lnSpc>
                <a:spcPct val="90000"/>
              </a:lnSpc>
              <a:spcBef>
                <a:spcPts val="1000"/>
              </a:spcBef>
              <a:buClr>
                <a:srgbClr val="86868B"/>
              </a:buClr>
              <a:buFont typeface="System Font Regular"/>
              <a:buNone/>
              <a:defRPr sz="2000" b="0" i="0" kern="1200">
                <a:solidFill>
                  <a:schemeClr val="tx1"/>
                </a:solidFill>
                <a:latin typeface="HelveticaNowDisplay Regular" panose="020B0504030202020204" pitchFamily="34" charset="77"/>
                <a:ea typeface="+mn-ea"/>
                <a:cs typeface="HelveticaNowDisplay Regular" panose="020B0504030202020204" pitchFamily="34" charset="77"/>
              </a:defRPr>
            </a:lvl1pPr>
            <a:lvl2pPr marL="457200" indent="0" algn="l" defTabSz="914400" rtl="0" eaLnBrk="1" latinLnBrk="0" hangingPunct="1">
              <a:lnSpc>
                <a:spcPct val="90000"/>
              </a:lnSpc>
              <a:spcBef>
                <a:spcPts val="500"/>
              </a:spcBef>
              <a:buClr>
                <a:srgbClr val="86868B"/>
              </a:buClr>
              <a:buFont typeface="System Font Regular"/>
              <a:buNone/>
              <a:defRPr sz="1800" b="0" i="0" kern="1200">
                <a:solidFill>
                  <a:schemeClr val="tx1"/>
                </a:solidFill>
                <a:latin typeface="HelveticaNowDisplay Regular" panose="020B0504030202020204" pitchFamily="34" charset="77"/>
                <a:ea typeface="+mn-ea"/>
                <a:cs typeface="HelveticaNowDisplay Regular" panose="020B0504030202020204" pitchFamily="34" charset="77"/>
              </a:defRPr>
            </a:lvl2pPr>
            <a:lvl3pPr marL="914400" indent="0" algn="l" defTabSz="914400" rtl="0" eaLnBrk="1" latinLnBrk="0" hangingPunct="1">
              <a:lnSpc>
                <a:spcPct val="90000"/>
              </a:lnSpc>
              <a:spcBef>
                <a:spcPts val="500"/>
              </a:spcBef>
              <a:buClr>
                <a:srgbClr val="86868B"/>
              </a:buClr>
              <a:buFont typeface="System Font Regular"/>
              <a:buNone/>
              <a:defRPr sz="1600" b="0" i="0" kern="1200">
                <a:solidFill>
                  <a:schemeClr val="tx1"/>
                </a:solidFill>
                <a:latin typeface="HelveticaNowDisplay Regular" panose="020B0504030202020204" pitchFamily="34" charset="77"/>
                <a:ea typeface="+mn-ea"/>
                <a:cs typeface="HelveticaNowDisplay Regular" panose="020B0504030202020204" pitchFamily="34" charset="77"/>
              </a:defRPr>
            </a:lvl3pPr>
            <a:lvl4pPr marL="1371600" indent="0" algn="l" defTabSz="914400" rtl="0" eaLnBrk="1" latinLnBrk="0" hangingPunct="1">
              <a:lnSpc>
                <a:spcPct val="90000"/>
              </a:lnSpc>
              <a:spcBef>
                <a:spcPts val="500"/>
              </a:spcBef>
              <a:buClr>
                <a:srgbClr val="86868B"/>
              </a:buClr>
              <a:buFont typeface="System Font Regular"/>
              <a:buNone/>
              <a:defRPr sz="1600" b="0" i="0" kern="1200">
                <a:solidFill>
                  <a:srgbClr val="86868B"/>
                </a:solidFill>
                <a:latin typeface="HelveticaNowDisplay Regular" panose="020B0504030202020204" pitchFamily="34" charset="77"/>
                <a:ea typeface="+mn-ea"/>
                <a:cs typeface="HelveticaNowDisplay Regular" panose="020B0504030202020204" pitchFamily="34" charset="77"/>
              </a:defRPr>
            </a:lvl4pPr>
            <a:lvl5pPr marL="1828800" indent="0" algn="l" defTabSz="914400" rtl="0" eaLnBrk="1" latinLnBrk="0" hangingPunct="1">
              <a:lnSpc>
                <a:spcPct val="90000"/>
              </a:lnSpc>
              <a:spcBef>
                <a:spcPts val="500"/>
              </a:spcBef>
              <a:buClr>
                <a:srgbClr val="86868B"/>
              </a:buClr>
              <a:buFont typeface="System Font Regular"/>
              <a:buNone/>
              <a:defRPr sz="1400" b="0" i="0" kern="1200">
                <a:solidFill>
                  <a:srgbClr val="86868B"/>
                </a:solidFill>
                <a:latin typeface="HelveticaNowDisplay Regular" panose="020B0504030202020204" pitchFamily="34" charset="77"/>
                <a:ea typeface="+mn-ea"/>
                <a:cs typeface="HelveticaNowDisplay Regular" panose="020B0504030202020204" pitchFamily="34"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sz="1900" dirty="0">
                <a:latin typeface="+mn-lt"/>
                <a:cs typeface="+mn-cs"/>
              </a:rPr>
              <a:t>In general:</a:t>
            </a:r>
          </a:p>
          <a:p>
            <a:pPr indent="-285750">
              <a:lnSpc>
                <a:spcPct val="100000"/>
              </a:lnSpc>
              <a:buFont typeface="Arial" panose="020B0604020202020204" pitchFamily="34" charset="0"/>
              <a:buChar char="•"/>
            </a:pPr>
            <a:r>
              <a:rPr lang="en-US" sz="1900" dirty="0">
                <a:latin typeface="+mn-lt"/>
                <a:cs typeface="+mn-cs"/>
              </a:rPr>
              <a:t>Legal frameworks focus on autonomous AI systems; none is tailored to address the unique nature of the responsibility gaps in BCIs. </a:t>
            </a:r>
          </a:p>
          <a:p>
            <a:pPr marL="457200" lvl="2" indent="-285750">
              <a:buFont typeface="Arial" panose="020B0604020202020204" pitchFamily="34" charset="0"/>
              <a:buChar char="•"/>
            </a:pPr>
            <a:r>
              <a:rPr lang="en-US" sz="1900" dirty="0">
                <a:latin typeface="+mn-lt"/>
                <a:cs typeface="+mn-cs"/>
              </a:rPr>
              <a:t>Seamless interaction- thoughts become action, and input is not transparent in BCI: semi-autonomous</a:t>
            </a:r>
          </a:p>
          <a:p>
            <a:pPr marL="457200" lvl="2" indent="-285750">
              <a:buFont typeface="Arial" panose="020B0604020202020204" pitchFamily="34" charset="0"/>
              <a:buChar char="•"/>
            </a:pPr>
            <a:endParaRPr lang="en-US" sz="1900" dirty="0">
              <a:latin typeface="+mn-lt"/>
              <a:cs typeface="+mn-cs"/>
            </a:endParaRPr>
          </a:p>
          <a:p>
            <a:pPr marL="0" lvl="1" indent="-285750">
              <a:buFont typeface="Arial" panose="020B0604020202020204" pitchFamily="34" charset="0"/>
              <a:buChar char="•"/>
            </a:pPr>
            <a:r>
              <a:rPr lang="en-US" sz="1900" dirty="0">
                <a:latin typeface="+mn-lt"/>
                <a:cs typeface="+mn-cs"/>
              </a:rPr>
              <a:t>Ex-ante regulation cannot entirely eliminate harm, especially in the BCI domain: does not answer the question of responsibility- causality</a:t>
            </a:r>
          </a:p>
          <a:p>
            <a:pPr marL="0" lvl="1" indent="-285750">
              <a:buFont typeface="Arial" panose="020B0604020202020204" pitchFamily="34" charset="0"/>
              <a:buChar char="•"/>
            </a:pPr>
            <a:endParaRPr lang="en-US" sz="1900" dirty="0">
              <a:latin typeface="+mn-lt"/>
              <a:cs typeface="+mn-cs"/>
            </a:endParaRPr>
          </a:p>
          <a:p>
            <a:pPr marL="0" lvl="1" indent="-285750">
              <a:buFont typeface="Arial" panose="020B0604020202020204" pitchFamily="34" charset="0"/>
              <a:buChar char="•"/>
            </a:pPr>
            <a:r>
              <a:rPr lang="en-US" sz="1900" dirty="0">
                <a:latin typeface="+mn-lt"/>
                <a:cs typeface="+mn-cs"/>
              </a:rPr>
              <a:t>Challenge: The opacity of the mind </a:t>
            </a:r>
            <a:r>
              <a:rPr lang="en-US" sz="1900" dirty="0">
                <a:latin typeface="+mn-lt"/>
                <a:cs typeface="+mn-cs"/>
                <a:sym typeface="Wingdings" panose="05000000000000000000" pitchFamily="2" charset="2"/>
              </a:rPr>
              <a:t></a:t>
            </a:r>
            <a:r>
              <a:rPr lang="en-US" sz="1900" dirty="0">
                <a:latin typeface="+mn-lt"/>
                <a:cs typeface="+mn-cs"/>
              </a:rPr>
              <a:t> regulations concerns behavior, not thought. </a:t>
            </a:r>
          </a:p>
          <a:p>
            <a:endParaRPr lang="en-US" sz="1600" kern="1200" dirty="0"/>
          </a:p>
          <a:p>
            <a:endParaRPr lang="en-US" sz="1600" kern="1200" dirty="0"/>
          </a:p>
        </p:txBody>
      </p:sp>
      <p:sp>
        <p:nvSpPr>
          <p:cNvPr id="6" name="Slide Number Placeholder 5" hidden="1">
            <a:extLst>
              <a:ext uri="{FF2B5EF4-FFF2-40B4-BE49-F238E27FC236}">
                <a16:creationId xmlns:a16="http://schemas.microsoft.com/office/drawing/2014/main" id="{1B7BD216-C7E5-76A9-3340-B1294512D63D}"/>
              </a:ext>
            </a:extLst>
          </p:cNvPr>
          <p:cNvSpPr>
            <a:spLocks noGrp="1"/>
          </p:cNvSpPr>
          <p:nvPr>
            <p:ph type="sldNum" sz="quarter" idx="12"/>
          </p:nvPr>
        </p:nvSpPr>
        <p:spPr>
          <a:xfrm>
            <a:off x="9231086" y="6356350"/>
            <a:ext cx="2743200" cy="365125"/>
          </a:xfrm>
        </p:spPr>
        <p:txBody>
          <a:bodyPr/>
          <a:lstStyle/>
          <a:p>
            <a:pPr>
              <a:spcAft>
                <a:spcPts val="600"/>
              </a:spcAft>
            </a:pPr>
            <a:fld id="{D452DC3B-A2C9-6442-AA7F-1AAE21BE909D}" type="slidenum">
              <a:rPr lang="en-US" smtClean="0"/>
              <a:pPr>
                <a:spcAft>
                  <a:spcPts val="600"/>
                </a:spcAft>
              </a:pPr>
              <a:t>13</a:t>
            </a:fld>
            <a:endParaRPr lang="en-US"/>
          </a:p>
        </p:txBody>
      </p:sp>
      <p:sp>
        <p:nvSpPr>
          <p:cNvPr id="7" name="TextBox 6">
            <a:extLst>
              <a:ext uri="{FF2B5EF4-FFF2-40B4-BE49-F238E27FC236}">
                <a16:creationId xmlns:a16="http://schemas.microsoft.com/office/drawing/2014/main" id="{DB1089BC-F113-4F80-3AEC-1AFB17683B28}"/>
              </a:ext>
            </a:extLst>
          </p:cNvPr>
          <p:cNvSpPr txBox="1"/>
          <p:nvPr/>
        </p:nvSpPr>
        <p:spPr>
          <a:xfrm>
            <a:off x="5866945" y="1664194"/>
            <a:ext cx="5703964" cy="2970044"/>
          </a:xfrm>
          <a:prstGeom prst="rect">
            <a:avLst/>
          </a:prstGeom>
          <a:noFill/>
        </p:spPr>
        <p:txBody>
          <a:bodyPr wrap="square">
            <a:spAutoFit/>
          </a:bodyPr>
          <a:lstStyle/>
          <a:p>
            <a:pPr>
              <a:spcBef>
                <a:spcPts val="1000"/>
              </a:spcBef>
            </a:pPr>
            <a:r>
              <a:rPr lang="en-US" dirty="0"/>
              <a:t>Liability:</a:t>
            </a:r>
          </a:p>
          <a:p>
            <a:pPr marL="342900" indent="-342900">
              <a:spcBef>
                <a:spcPts val="1000"/>
              </a:spcBef>
              <a:buClr>
                <a:srgbClr val="86868B"/>
              </a:buClr>
              <a:buFont typeface="Arial" panose="020B0604020202020204" pitchFamily="34" charset="0"/>
              <a:buChar char="•"/>
            </a:pPr>
            <a:r>
              <a:rPr lang="en-US" dirty="0"/>
              <a:t>Strict liability regimes are important for ensuring compensation, but BCIs are too complex</a:t>
            </a:r>
          </a:p>
          <a:p>
            <a:pPr marL="742950" lvl="1" indent="-285750">
              <a:spcBef>
                <a:spcPts val="1000"/>
              </a:spcBef>
              <a:buClr>
                <a:srgbClr val="86868B"/>
              </a:buClr>
              <a:buFont typeface="Arial" panose="020B0604020202020204" pitchFamily="34" charset="0"/>
              <a:buChar char="•"/>
            </a:pPr>
            <a:r>
              <a:rPr lang="en-US" dirty="0"/>
              <a:t>Manufacturers? </a:t>
            </a:r>
            <a:r>
              <a:rPr lang="en-US" dirty="0">
                <a:sym typeface="Wingdings" panose="05000000000000000000" pitchFamily="2" charset="2"/>
              </a:rPr>
              <a:t> </a:t>
            </a:r>
            <a:r>
              <a:rPr lang="en-US" dirty="0"/>
              <a:t>Tesla’s autopilot where reliance on strict liability has raised concerns about over-assigning responsibility to manufacturers, even in situations where user inattention or misuse contributed to the harm* </a:t>
            </a:r>
          </a:p>
          <a:p>
            <a:pPr marL="285750" indent="-285750">
              <a:spcBef>
                <a:spcPts val="1000"/>
              </a:spcBef>
              <a:buClr>
                <a:srgbClr val="86868B"/>
              </a:buClr>
              <a:buFont typeface="Arial" panose="020B0604020202020204" pitchFamily="34" charset="0"/>
              <a:buChar char="•"/>
            </a:pPr>
            <a:r>
              <a:rPr lang="en-US" dirty="0"/>
              <a:t>Strict liability on users? (Bublitz et al 2019)</a:t>
            </a:r>
          </a:p>
        </p:txBody>
      </p:sp>
      <p:sp>
        <p:nvSpPr>
          <p:cNvPr id="11" name="TextBox 10">
            <a:extLst>
              <a:ext uri="{FF2B5EF4-FFF2-40B4-BE49-F238E27FC236}">
                <a16:creationId xmlns:a16="http://schemas.microsoft.com/office/drawing/2014/main" id="{2ABC088B-A37E-9C39-C8E9-F5E4FDE28D97}"/>
              </a:ext>
            </a:extLst>
          </p:cNvPr>
          <p:cNvSpPr txBox="1"/>
          <p:nvPr/>
        </p:nvSpPr>
        <p:spPr>
          <a:xfrm>
            <a:off x="0" y="6312610"/>
            <a:ext cx="11956026" cy="523220"/>
          </a:xfrm>
          <a:prstGeom prst="rect">
            <a:avLst/>
          </a:prstGeom>
          <a:noFill/>
        </p:spPr>
        <p:txBody>
          <a:bodyPr wrap="square">
            <a:spAutoFit/>
          </a:bodyPr>
          <a:lstStyle/>
          <a:p>
            <a:r>
              <a:rPr lang="en-US" sz="1400" dirty="0"/>
              <a:t>*(Musumeci N, ‘Tesla Must Pay over $242M in Damages after Being Found Partly at Fault for Deadly Autopilot Crash’ (Business Insider) &lt;https://www.businessinsider.com/tesla-federal-trial-verdict-deadly-autopilot-crash-florida-2025-8&gt;)</a:t>
            </a:r>
          </a:p>
        </p:txBody>
      </p:sp>
    </p:spTree>
    <p:extLst>
      <p:ext uri="{BB962C8B-B14F-4D97-AF65-F5344CB8AC3E}">
        <p14:creationId xmlns:p14="http://schemas.microsoft.com/office/powerpoint/2010/main" val="19207367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774DA-034D-83D5-3615-B8AA1B5FB1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0AE36F-F3A7-0FC9-5958-670AD516CEA2}"/>
              </a:ext>
            </a:extLst>
          </p:cNvPr>
          <p:cNvSpPr>
            <a:spLocks noGrp="1"/>
          </p:cNvSpPr>
          <p:nvPr>
            <p:ph type="title"/>
          </p:nvPr>
        </p:nvSpPr>
        <p:spPr>
          <a:xfrm>
            <a:off x="418723" y="1297857"/>
            <a:ext cx="10416425" cy="2220531"/>
          </a:xfrm>
        </p:spPr>
        <p:txBody>
          <a:bodyPr>
            <a:normAutofit/>
          </a:bodyPr>
          <a:lstStyle/>
          <a:p>
            <a:r>
              <a:rPr lang="en-US" sz="1800" b="0" dirty="0"/>
              <a:t>Strong and detailed data protection frameworks, e.g., the GDPR, can </a:t>
            </a:r>
            <a:r>
              <a:rPr lang="en-US" sz="1800" dirty="0"/>
              <a:t>partially</a:t>
            </a:r>
            <a:r>
              <a:rPr lang="en-US" sz="1800" b="0" dirty="0"/>
              <a:t> address gaps through </a:t>
            </a:r>
            <a:r>
              <a:rPr lang="en-US" sz="1800" dirty="0"/>
              <a:t>transparency</a:t>
            </a:r>
            <a:r>
              <a:rPr lang="en-US" sz="1800" b="0" dirty="0"/>
              <a:t> mechanisms.</a:t>
            </a:r>
            <a:br>
              <a:rPr lang="en-US" sz="1800" dirty="0"/>
            </a:br>
            <a:br>
              <a:rPr lang="en-US" sz="1800" dirty="0"/>
            </a:br>
            <a:r>
              <a:rPr lang="en-US" sz="1800" b="0" dirty="0"/>
              <a:t>The data controller’s responsibility is </a:t>
            </a:r>
            <a:r>
              <a:rPr lang="en-US" sz="1800" dirty="0"/>
              <a:t>broader</a:t>
            </a:r>
            <a:r>
              <a:rPr lang="en-US" sz="1800" b="0" dirty="0"/>
              <a:t> than traditional manufacturer liability </a:t>
            </a:r>
            <a:r>
              <a:rPr lang="en-US" sz="1800" b="0" dirty="0">
                <a:sym typeface="Wingdings" panose="05000000000000000000" pitchFamily="2" charset="2"/>
              </a:rPr>
              <a:t> but it is </a:t>
            </a:r>
            <a:r>
              <a:rPr lang="en-US" sz="1800" b="0" u="sng" dirty="0">
                <a:sym typeface="Wingdings" panose="05000000000000000000" pitchFamily="2" charset="2"/>
              </a:rPr>
              <a:t>not</a:t>
            </a:r>
            <a:r>
              <a:rPr lang="en-US" sz="1800" b="0" dirty="0">
                <a:sym typeface="Wingdings" panose="05000000000000000000" pitchFamily="2" charset="2"/>
              </a:rPr>
              <a:t> strict liability</a:t>
            </a:r>
            <a:r>
              <a:rPr lang="en-US" sz="1800" b="0" dirty="0"/>
              <a:t> </a:t>
            </a:r>
          </a:p>
        </p:txBody>
      </p:sp>
      <p:sp>
        <p:nvSpPr>
          <p:cNvPr id="3" name="Content Placeholder 2">
            <a:extLst>
              <a:ext uri="{FF2B5EF4-FFF2-40B4-BE49-F238E27FC236}">
                <a16:creationId xmlns:a16="http://schemas.microsoft.com/office/drawing/2014/main" id="{ABB7DCC7-EA09-8E1F-3206-5ED311CFAA2B}"/>
              </a:ext>
            </a:extLst>
          </p:cNvPr>
          <p:cNvSpPr>
            <a:spLocks noGrp="1"/>
          </p:cNvSpPr>
          <p:nvPr>
            <p:ph idx="1"/>
          </p:nvPr>
        </p:nvSpPr>
        <p:spPr>
          <a:xfrm>
            <a:off x="258182" y="257198"/>
            <a:ext cx="6211444" cy="460557"/>
          </a:xfrm>
        </p:spPr>
        <p:txBody>
          <a:bodyPr>
            <a:noAutofit/>
          </a:bodyPr>
          <a:lstStyle/>
          <a:p>
            <a:r>
              <a:rPr lang="en-US" b="1" dirty="0"/>
              <a:t>Leveraging transparency modalities</a:t>
            </a:r>
          </a:p>
        </p:txBody>
      </p:sp>
      <p:sp>
        <p:nvSpPr>
          <p:cNvPr id="6" name="Slide Number Placeholder 5">
            <a:extLst>
              <a:ext uri="{FF2B5EF4-FFF2-40B4-BE49-F238E27FC236}">
                <a16:creationId xmlns:a16="http://schemas.microsoft.com/office/drawing/2014/main" id="{B622848A-70DF-2B05-F7A6-AD3B7074DA3E}"/>
              </a:ext>
            </a:extLst>
          </p:cNvPr>
          <p:cNvSpPr>
            <a:spLocks noGrp="1"/>
          </p:cNvSpPr>
          <p:nvPr>
            <p:ph type="sldNum" sz="quarter" idx="12"/>
          </p:nvPr>
        </p:nvSpPr>
        <p:spPr>
          <a:xfrm>
            <a:off x="9231086" y="6356350"/>
            <a:ext cx="2743200" cy="365125"/>
          </a:xfrm>
        </p:spPr>
        <p:txBody>
          <a:bodyPr/>
          <a:lstStyle/>
          <a:p>
            <a:fld id="{D452DC3B-A2C9-6442-AA7F-1AAE21BE909D}" type="slidenum">
              <a:rPr lang="en-US" smtClean="0"/>
              <a:pPr/>
              <a:t>14</a:t>
            </a:fld>
            <a:endParaRPr lang="en-US" dirty="0"/>
          </a:p>
        </p:txBody>
      </p:sp>
      <p:sp>
        <p:nvSpPr>
          <p:cNvPr id="5" name="Content Placeholder 2">
            <a:extLst>
              <a:ext uri="{FF2B5EF4-FFF2-40B4-BE49-F238E27FC236}">
                <a16:creationId xmlns:a16="http://schemas.microsoft.com/office/drawing/2014/main" id="{FD776304-E743-6ABC-4FD6-3BD0F7AE3011}"/>
              </a:ext>
            </a:extLst>
          </p:cNvPr>
          <p:cNvSpPr txBox="1">
            <a:spLocks/>
          </p:cNvSpPr>
          <p:nvPr/>
        </p:nvSpPr>
        <p:spPr>
          <a:xfrm>
            <a:off x="320399" y="3234812"/>
            <a:ext cx="10613071" cy="3706762"/>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Clr>
                <a:srgbClr val="86868B"/>
              </a:buClr>
              <a:buFont typeface="System Font Regular"/>
              <a:buNone/>
              <a:defRPr sz="2000" b="0" i="0" kern="1200">
                <a:solidFill>
                  <a:schemeClr val="tx1"/>
                </a:solidFill>
                <a:latin typeface="HelveticaNowDisplay Regular" panose="020B0504030202020204" pitchFamily="34" charset="77"/>
                <a:ea typeface="+mn-ea"/>
                <a:cs typeface="HelveticaNowDisplay Regular" panose="020B0504030202020204" pitchFamily="34" charset="77"/>
              </a:defRPr>
            </a:lvl1pPr>
            <a:lvl2pPr marL="457200" indent="0" algn="l" defTabSz="914400" rtl="0" eaLnBrk="1" latinLnBrk="0" hangingPunct="1">
              <a:lnSpc>
                <a:spcPct val="90000"/>
              </a:lnSpc>
              <a:spcBef>
                <a:spcPts val="500"/>
              </a:spcBef>
              <a:buClr>
                <a:srgbClr val="86868B"/>
              </a:buClr>
              <a:buFont typeface="System Font Regular"/>
              <a:buNone/>
              <a:defRPr sz="1800" b="0" i="0" kern="1200">
                <a:solidFill>
                  <a:schemeClr val="tx1"/>
                </a:solidFill>
                <a:latin typeface="HelveticaNowDisplay Regular" panose="020B0504030202020204" pitchFamily="34" charset="77"/>
                <a:ea typeface="+mn-ea"/>
                <a:cs typeface="HelveticaNowDisplay Regular" panose="020B0504030202020204" pitchFamily="34" charset="77"/>
              </a:defRPr>
            </a:lvl2pPr>
            <a:lvl3pPr marL="914400" indent="0" algn="l" defTabSz="914400" rtl="0" eaLnBrk="1" latinLnBrk="0" hangingPunct="1">
              <a:lnSpc>
                <a:spcPct val="90000"/>
              </a:lnSpc>
              <a:spcBef>
                <a:spcPts val="500"/>
              </a:spcBef>
              <a:buClr>
                <a:srgbClr val="86868B"/>
              </a:buClr>
              <a:buFont typeface="System Font Regular"/>
              <a:buNone/>
              <a:defRPr sz="1600" b="0" i="0" kern="1200">
                <a:solidFill>
                  <a:schemeClr val="tx1"/>
                </a:solidFill>
                <a:latin typeface="HelveticaNowDisplay Regular" panose="020B0504030202020204" pitchFamily="34" charset="77"/>
                <a:ea typeface="+mn-ea"/>
                <a:cs typeface="HelveticaNowDisplay Regular" panose="020B0504030202020204" pitchFamily="34" charset="77"/>
              </a:defRPr>
            </a:lvl3pPr>
            <a:lvl4pPr marL="1371600" indent="0" algn="l" defTabSz="914400" rtl="0" eaLnBrk="1" latinLnBrk="0" hangingPunct="1">
              <a:lnSpc>
                <a:spcPct val="90000"/>
              </a:lnSpc>
              <a:spcBef>
                <a:spcPts val="500"/>
              </a:spcBef>
              <a:buClr>
                <a:srgbClr val="86868B"/>
              </a:buClr>
              <a:buFont typeface="System Font Regular"/>
              <a:buNone/>
              <a:defRPr sz="1600" b="0" i="0" kern="1200">
                <a:solidFill>
                  <a:srgbClr val="86868B"/>
                </a:solidFill>
                <a:latin typeface="HelveticaNowDisplay Regular" panose="020B0504030202020204" pitchFamily="34" charset="77"/>
                <a:ea typeface="+mn-ea"/>
                <a:cs typeface="HelveticaNowDisplay Regular" panose="020B0504030202020204" pitchFamily="34" charset="77"/>
              </a:defRPr>
            </a:lvl4pPr>
            <a:lvl5pPr marL="1828800" indent="0" algn="l" defTabSz="914400" rtl="0" eaLnBrk="1" latinLnBrk="0" hangingPunct="1">
              <a:lnSpc>
                <a:spcPct val="90000"/>
              </a:lnSpc>
              <a:spcBef>
                <a:spcPts val="500"/>
              </a:spcBef>
              <a:buClr>
                <a:srgbClr val="86868B"/>
              </a:buClr>
              <a:buFont typeface="System Font Regular"/>
              <a:buNone/>
              <a:defRPr sz="1400" b="0" i="0" kern="1200">
                <a:solidFill>
                  <a:srgbClr val="86868B"/>
                </a:solidFill>
                <a:latin typeface="HelveticaNowDisplay Regular" panose="020B0504030202020204" pitchFamily="34" charset="77"/>
                <a:ea typeface="+mn-ea"/>
                <a:cs typeface="HelveticaNowDisplay Regular" panose="020B0504030202020204" pitchFamily="34"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dirty="0">
                <a:latin typeface="Arial" panose="020B0604020202020204" pitchFamily="34" charset="0"/>
                <a:cs typeface="Arial" panose="020B0604020202020204" pitchFamily="34" charset="0"/>
              </a:rPr>
              <a:t>Transparency by design:</a:t>
            </a:r>
          </a:p>
          <a:p>
            <a:pPr marL="800100" lvl="1" indent="-342900">
              <a:buAutoNum type="alphaLcPeriod"/>
            </a:pPr>
            <a:r>
              <a:rPr lang="en-US" dirty="0">
                <a:latin typeface="Arial" panose="020B0604020202020204" pitchFamily="34" charset="0"/>
                <a:cs typeface="Arial" panose="020B0604020202020204" pitchFamily="34" charset="0"/>
              </a:rPr>
              <a:t>Actionable transparency</a:t>
            </a:r>
          </a:p>
          <a:p>
            <a:pPr marL="800100" lvl="1" indent="-342900">
              <a:buAutoNum type="alphaLcPeriod"/>
            </a:pPr>
            <a:r>
              <a:rPr lang="en-US" dirty="0">
                <a:latin typeface="Arial" panose="020B0604020202020204" pitchFamily="34" charset="0"/>
                <a:cs typeface="Arial" panose="020B0604020202020204" pitchFamily="34" charset="0"/>
              </a:rPr>
              <a:t>Algorithmic explainability </a:t>
            </a:r>
            <a:r>
              <a:rPr lang="en-US" dirty="0">
                <a:latin typeface="Arial" panose="020B0604020202020204" pitchFamily="34" charset="0"/>
                <a:cs typeface="Arial" panose="020B0604020202020204" pitchFamily="34" charset="0"/>
                <a:sym typeface="Wingdings" panose="05000000000000000000" pitchFamily="2" charset="2"/>
              </a:rPr>
              <a:t> black box cycle?</a:t>
            </a:r>
            <a:endParaRPr lang="en-US" dirty="0">
              <a:latin typeface="Arial" panose="020B0604020202020204" pitchFamily="34" charset="0"/>
              <a:cs typeface="Arial" panose="020B0604020202020204" pitchFamily="34" charset="0"/>
            </a:endParaRPr>
          </a:p>
          <a:p>
            <a:pPr marL="800100" lvl="1" indent="-342900">
              <a:buAutoNum type="alphaLcPeriod"/>
            </a:pPr>
            <a:r>
              <a:rPr lang="en-US" dirty="0">
                <a:latin typeface="Arial" panose="020B0604020202020204" pitchFamily="34" charset="0"/>
                <a:cs typeface="Arial" panose="020B0604020202020204" pitchFamily="34" charset="0"/>
              </a:rPr>
              <a:t>Other technical tools</a:t>
            </a:r>
          </a:p>
          <a:p>
            <a:pPr marL="800100" lvl="1" indent="-342900">
              <a:buAutoNum type="alphaLcPeriod"/>
            </a:pPr>
            <a:endParaRPr lang="en-US" dirty="0">
              <a:latin typeface="Arial" panose="020B0604020202020204" pitchFamily="34" charset="0"/>
              <a:cs typeface="Arial" panose="020B0604020202020204" pitchFamily="34" charset="0"/>
            </a:endParaRPr>
          </a:p>
          <a:p>
            <a:pPr marL="800100" lvl="1" indent="-342900">
              <a:buAutoNum type="alphaLcPeriod"/>
            </a:pPr>
            <a:endParaRPr lang="en-US" dirty="0">
              <a:latin typeface="Arial" panose="020B0604020202020204" pitchFamily="34" charset="0"/>
              <a:cs typeface="Arial" panose="020B0604020202020204" pitchFamily="34" charset="0"/>
            </a:endParaRPr>
          </a:p>
          <a:p>
            <a:pPr lvl="1"/>
            <a:r>
              <a:rPr lang="en-US" b="1" dirty="0">
                <a:latin typeface="Arial" panose="020B0604020202020204" pitchFamily="34" charset="0"/>
                <a:cs typeface="Arial" panose="020B0604020202020204" pitchFamily="34" charset="0"/>
              </a:rPr>
              <a:t>Limitations</a:t>
            </a:r>
            <a:r>
              <a:rPr lang="en-US" dirty="0">
                <a:latin typeface="Arial" panose="020B0604020202020204" pitchFamily="34" charset="0"/>
                <a:cs typeface="Arial" panose="020B0604020202020204" pitchFamily="34" charset="0"/>
              </a:rPr>
              <a:t>: </a:t>
            </a:r>
          </a:p>
          <a:p>
            <a:pPr marL="742950" lvl="1" indent="-285750">
              <a:buFontTx/>
              <a:buChar char="-"/>
            </a:pPr>
            <a:r>
              <a:rPr lang="en-US" dirty="0">
                <a:latin typeface="Arial" panose="020B0604020202020204" pitchFamily="34" charset="0"/>
                <a:cs typeface="Arial" panose="020B0604020202020204" pitchFamily="34" charset="0"/>
              </a:rPr>
              <a:t>Information asymmetry between the manufacturer (data controller or business) and the user. </a:t>
            </a:r>
          </a:p>
          <a:p>
            <a:pPr marL="742950" lvl="1" indent="-285750">
              <a:buFontTx/>
              <a:buChar char="-"/>
            </a:pPr>
            <a:r>
              <a:rPr lang="en-US" dirty="0">
                <a:latin typeface="Arial" panose="020B0604020202020204" pitchFamily="34" charset="0"/>
                <a:cs typeface="Arial" panose="020B0604020202020204" pitchFamily="34" charset="0"/>
              </a:rPr>
              <a:t>The accuracy and inaccuracy of the data are hard to prove</a:t>
            </a:r>
          </a:p>
        </p:txBody>
      </p:sp>
    </p:spTree>
    <p:extLst>
      <p:ext uri="{BB962C8B-B14F-4D97-AF65-F5344CB8AC3E}">
        <p14:creationId xmlns:p14="http://schemas.microsoft.com/office/powerpoint/2010/main" val="295969205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3970E2-7D4A-4F91-4E7E-7BB4B96683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2FDD1E-B684-FEBB-4CC2-000376825DBE}"/>
              </a:ext>
            </a:extLst>
          </p:cNvPr>
          <p:cNvSpPr>
            <a:spLocks noGrp="1"/>
          </p:cNvSpPr>
          <p:nvPr>
            <p:ph type="title"/>
          </p:nvPr>
        </p:nvSpPr>
        <p:spPr>
          <a:xfrm>
            <a:off x="268014" y="283780"/>
            <a:ext cx="10682208" cy="732220"/>
          </a:xfrm>
        </p:spPr>
        <p:txBody>
          <a:bodyPr/>
          <a:lstStyle/>
          <a:p>
            <a:r>
              <a:rPr lang="en-US"/>
              <a:t>Concluding Remarks and Policy Recommendations</a:t>
            </a:r>
            <a:endParaRPr lang="en-US" dirty="0"/>
          </a:p>
        </p:txBody>
      </p:sp>
      <p:sp>
        <p:nvSpPr>
          <p:cNvPr id="3" name="Content Placeholder 2">
            <a:extLst>
              <a:ext uri="{FF2B5EF4-FFF2-40B4-BE49-F238E27FC236}">
                <a16:creationId xmlns:a16="http://schemas.microsoft.com/office/drawing/2014/main" id="{567C741B-B3CD-6109-C690-6CDBE4A48FA6}"/>
              </a:ext>
            </a:extLst>
          </p:cNvPr>
          <p:cNvSpPr>
            <a:spLocks noGrp="1"/>
          </p:cNvSpPr>
          <p:nvPr>
            <p:ph idx="1"/>
          </p:nvPr>
        </p:nvSpPr>
        <p:spPr>
          <a:xfrm>
            <a:off x="6371303" y="1386348"/>
            <a:ext cx="4578919" cy="4684088"/>
          </a:xfrm>
        </p:spPr>
        <p:txBody>
          <a:bodyPr>
            <a:noAutofit/>
          </a:bodyPr>
          <a:lstStyle/>
          <a:p>
            <a:endParaRPr lang="en-US" dirty="0"/>
          </a:p>
          <a:p>
            <a:endParaRPr lang="en-US" dirty="0"/>
          </a:p>
          <a:p>
            <a:pPr lvl="1"/>
            <a:r>
              <a:rPr lang="en-US" b="1" dirty="0"/>
              <a:t>General recommendations: </a:t>
            </a:r>
          </a:p>
          <a:p>
            <a:pPr lvl="1"/>
            <a:r>
              <a:rPr lang="en-US" dirty="0"/>
              <a:t>Novel approach to responsibility and liability: Combined model of strict liability and fault-based responsibility: supported by transparency layers embedded in the code and procedures</a:t>
            </a:r>
          </a:p>
          <a:p>
            <a:pPr lvl="1"/>
            <a:endParaRPr lang="en-US" dirty="0"/>
          </a:p>
          <a:p>
            <a:pPr marL="800100" lvl="1" indent="-342900">
              <a:buFontTx/>
              <a:buChar char="-"/>
            </a:pPr>
            <a:r>
              <a:rPr lang="en-US" dirty="0"/>
              <a:t>Legal procedures should include: independent experts, interdisciplinary decision-making </a:t>
            </a:r>
          </a:p>
          <a:p>
            <a:pPr marL="800100" lvl="1" indent="-342900">
              <a:buFontTx/>
              <a:buChar char="-"/>
            </a:pPr>
            <a:r>
              <a:rPr lang="en-US" dirty="0"/>
              <a:t>For now: limitations on human enhancement-purposed BCIs</a:t>
            </a:r>
          </a:p>
          <a:p>
            <a:pPr marL="800100" lvl="1" indent="-342900">
              <a:buFontTx/>
              <a:buChar char="-"/>
            </a:pPr>
            <a:endParaRPr lang="en-US" dirty="0"/>
          </a:p>
          <a:p>
            <a:endParaRPr lang="en-US" dirty="0">
              <a:solidFill>
                <a:srgbClr val="86868B"/>
              </a:solidFill>
            </a:endParaRPr>
          </a:p>
          <a:p>
            <a:endParaRPr lang="en-US" dirty="0"/>
          </a:p>
        </p:txBody>
      </p:sp>
      <p:sp>
        <p:nvSpPr>
          <p:cNvPr id="6" name="Slide Number Placeholder 5">
            <a:extLst>
              <a:ext uri="{FF2B5EF4-FFF2-40B4-BE49-F238E27FC236}">
                <a16:creationId xmlns:a16="http://schemas.microsoft.com/office/drawing/2014/main" id="{9A194F94-542B-2DC1-0258-17A271F17812}"/>
              </a:ext>
            </a:extLst>
          </p:cNvPr>
          <p:cNvSpPr>
            <a:spLocks noGrp="1"/>
          </p:cNvSpPr>
          <p:nvPr>
            <p:ph type="sldNum" sz="quarter" idx="12"/>
          </p:nvPr>
        </p:nvSpPr>
        <p:spPr>
          <a:xfrm>
            <a:off x="9231086" y="6356350"/>
            <a:ext cx="2743200" cy="365125"/>
          </a:xfrm>
        </p:spPr>
        <p:txBody>
          <a:bodyPr/>
          <a:lstStyle/>
          <a:p>
            <a:fld id="{D452DC3B-A2C9-6442-AA7F-1AAE21BE909D}" type="slidenum">
              <a:rPr lang="en-US" smtClean="0"/>
              <a:pPr/>
              <a:t>15</a:t>
            </a:fld>
            <a:endParaRPr lang="en-US" dirty="0"/>
          </a:p>
        </p:txBody>
      </p:sp>
      <p:sp>
        <p:nvSpPr>
          <p:cNvPr id="5" name="Content Placeholder 2">
            <a:extLst>
              <a:ext uri="{FF2B5EF4-FFF2-40B4-BE49-F238E27FC236}">
                <a16:creationId xmlns:a16="http://schemas.microsoft.com/office/drawing/2014/main" id="{6665432C-101D-3EDA-F64C-9A4109E0B0EC}"/>
              </a:ext>
            </a:extLst>
          </p:cNvPr>
          <p:cNvSpPr txBox="1">
            <a:spLocks/>
          </p:cNvSpPr>
          <p:nvPr/>
        </p:nvSpPr>
        <p:spPr>
          <a:xfrm>
            <a:off x="410142" y="1016000"/>
            <a:ext cx="4653471" cy="5842000"/>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Clr>
                <a:srgbClr val="86868B"/>
              </a:buClr>
              <a:buFont typeface="System Font Regular"/>
              <a:buNone/>
              <a:defRPr sz="2000" b="0" i="0" kern="1200">
                <a:solidFill>
                  <a:schemeClr val="tx1"/>
                </a:solidFill>
                <a:latin typeface="HelveticaNowDisplay Regular" panose="020B0504030202020204" pitchFamily="34" charset="77"/>
                <a:ea typeface="+mn-ea"/>
                <a:cs typeface="HelveticaNowDisplay Regular" panose="020B0504030202020204" pitchFamily="34" charset="77"/>
              </a:defRPr>
            </a:lvl1pPr>
            <a:lvl2pPr marL="457200" indent="0" algn="l" defTabSz="914400" rtl="0" eaLnBrk="1" latinLnBrk="0" hangingPunct="1">
              <a:lnSpc>
                <a:spcPct val="90000"/>
              </a:lnSpc>
              <a:spcBef>
                <a:spcPts val="500"/>
              </a:spcBef>
              <a:buClr>
                <a:srgbClr val="86868B"/>
              </a:buClr>
              <a:buFont typeface="System Font Regular"/>
              <a:buNone/>
              <a:defRPr sz="1800" b="0" i="0" kern="1200">
                <a:solidFill>
                  <a:schemeClr val="tx1"/>
                </a:solidFill>
                <a:latin typeface="HelveticaNowDisplay Regular" panose="020B0504030202020204" pitchFamily="34" charset="77"/>
                <a:ea typeface="+mn-ea"/>
                <a:cs typeface="HelveticaNowDisplay Regular" panose="020B0504030202020204" pitchFamily="34" charset="77"/>
              </a:defRPr>
            </a:lvl2pPr>
            <a:lvl3pPr marL="914400" indent="0" algn="l" defTabSz="914400" rtl="0" eaLnBrk="1" latinLnBrk="0" hangingPunct="1">
              <a:lnSpc>
                <a:spcPct val="90000"/>
              </a:lnSpc>
              <a:spcBef>
                <a:spcPts val="500"/>
              </a:spcBef>
              <a:buClr>
                <a:srgbClr val="86868B"/>
              </a:buClr>
              <a:buFont typeface="System Font Regular"/>
              <a:buNone/>
              <a:defRPr sz="1600" b="0" i="0" kern="1200">
                <a:solidFill>
                  <a:schemeClr val="tx1"/>
                </a:solidFill>
                <a:latin typeface="HelveticaNowDisplay Regular" panose="020B0504030202020204" pitchFamily="34" charset="77"/>
                <a:ea typeface="+mn-ea"/>
                <a:cs typeface="HelveticaNowDisplay Regular" panose="020B0504030202020204" pitchFamily="34" charset="77"/>
              </a:defRPr>
            </a:lvl3pPr>
            <a:lvl4pPr marL="1371600" indent="0" algn="l" defTabSz="914400" rtl="0" eaLnBrk="1" latinLnBrk="0" hangingPunct="1">
              <a:lnSpc>
                <a:spcPct val="90000"/>
              </a:lnSpc>
              <a:spcBef>
                <a:spcPts val="500"/>
              </a:spcBef>
              <a:buClr>
                <a:srgbClr val="86868B"/>
              </a:buClr>
              <a:buFont typeface="System Font Regular"/>
              <a:buNone/>
              <a:defRPr sz="1600" b="0" i="0" kern="1200">
                <a:solidFill>
                  <a:srgbClr val="86868B"/>
                </a:solidFill>
                <a:latin typeface="HelveticaNowDisplay Regular" panose="020B0504030202020204" pitchFamily="34" charset="77"/>
                <a:ea typeface="+mn-ea"/>
                <a:cs typeface="HelveticaNowDisplay Regular" panose="020B0504030202020204" pitchFamily="34" charset="77"/>
              </a:defRPr>
            </a:lvl4pPr>
            <a:lvl5pPr marL="1828800" indent="0" algn="l" defTabSz="914400" rtl="0" eaLnBrk="1" latinLnBrk="0" hangingPunct="1">
              <a:lnSpc>
                <a:spcPct val="90000"/>
              </a:lnSpc>
              <a:spcBef>
                <a:spcPts val="500"/>
              </a:spcBef>
              <a:buClr>
                <a:srgbClr val="86868B"/>
              </a:buClr>
              <a:buFont typeface="System Font Regular"/>
              <a:buNone/>
              <a:defRPr sz="1400" b="0" i="0" kern="1200">
                <a:solidFill>
                  <a:srgbClr val="86868B"/>
                </a:solidFill>
                <a:latin typeface="HelveticaNowDisplay Regular" panose="020B0504030202020204" pitchFamily="34" charset="77"/>
                <a:ea typeface="+mn-ea"/>
                <a:cs typeface="HelveticaNowDisplay Regular" panose="020B0504030202020204" pitchFamily="34"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endParaRPr lang="en-US" dirty="0"/>
          </a:p>
          <a:p>
            <a:pPr lvl="1"/>
            <a:r>
              <a:rPr lang="en-US" b="1" dirty="0"/>
              <a:t>EU:</a:t>
            </a:r>
          </a:p>
          <a:p>
            <a:pPr lvl="1"/>
            <a:r>
              <a:rPr lang="en-US" dirty="0"/>
              <a:t>-The US model of premarket approval </a:t>
            </a:r>
            <a:r>
              <a:rPr lang="en-US" dirty="0">
                <a:sym typeface="Wingdings" panose="05000000000000000000" pitchFamily="2" charset="2"/>
              </a:rPr>
              <a:t> </a:t>
            </a:r>
            <a:r>
              <a:rPr lang="en-US" dirty="0"/>
              <a:t>should include human enhancement for</a:t>
            </a:r>
            <a:r>
              <a:rPr lang="en-US" dirty="0">
                <a:sym typeface="Wingdings" panose="05000000000000000000" pitchFamily="2" charset="2"/>
              </a:rPr>
              <a:t> non-medical purposes.</a:t>
            </a:r>
            <a:r>
              <a:rPr lang="en-US" dirty="0"/>
              <a:t> </a:t>
            </a:r>
          </a:p>
          <a:p>
            <a:pPr lvl="1"/>
            <a:endParaRPr lang="en-US" dirty="0"/>
          </a:p>
          <a:p>
            <a:pPr lvl="1"/>
            <a:r>
              <a:rPr lang="en-US" dirty="0"/>
              <a:t>- Specific AI regulations (e.g., AIA) should be expanded to include BCIs and address their unique risks. An update on MDR is also needed to cover beyond </a:t>
            </a:r>
            <a:r>
              <a:rPr lang="en-US" dirty="0" err="1"/>
              <a:t>neuromodifying</a:t>
            </a:r>
            <a:r>
              <a:rPr lang="en-US" dirty="0"/>
              <a:t> BCI.</a:t>
            </a:r>
            <a:endParaRPr lang="tr-TR" dirty="0"/>
          </a:p>
          <a:p>
            <a:pPr lvl="1"/>
            <a:endParaRPr lang="en-US" dirty="0"/>
          </a:p>
          <a:p>
            <a:pPr lvl="1"/>
            <a:r>
              <a:rPr lang="en-US" b="1" dirty="0"/>
              <a:t>USA:</a:t>
            </a:r>
          </a:p>
          <a:p>
            <a:pPr lvl="1"/>
            <a:r>
              <a:rPr lang="en-US" dirty="0"/>
              <a:t>- EU regulatory transparency mechanisms and best practices </a:t>
            </a:r>
            <a:r>
              <a:rPr lang="en-US" dirty="0">
                <a:sym typeface="Wingdings" panose="05000000000000000000" pitchFamily="2" charset="2"/>
              </a:rPr>
              <a:t> </a:t>
            </a:r>
            <a:r>
              <a:rPr lang="en-US" dirty="0"/>
              <a:t>The power imbalance between parties should not be neglected, particularly in terms of their ability to manipulate the information they possess </a:t>
            </a:r>
            <a:r>
              <a:rPr lang="en-US" dirty="0">
                <a:sym typeface="Wingdings" panose="05000000000000000000" pitchFamily="2" charset="2"/>
              </a:rPr>
              <a:t></a:t>
            </a:r>
            <a:r>
              <a:rPr lang="en-US" dirty="0"/>
              <a:t> decentralization of the brain data.</a:t>
            </a:r>
          </a:p>
          <a:p>
            <a:pPr lvl="1"/>
            <a:endParaRPr lang="en-US" dirty="0">
              <a:solidFill>
                <a:srgbClr val="86868B"/>
              </a:solidFill>
              <a:latin typeface="Arial" panose="020B0604020202020204" pitchFamily="34" charset="0"/>
              <a:cs typeface="Arial" panose="020B0604020202020204" pitchFamily="34" charset="0"/>
            </a:endParaRPr>
          </a:p>
          <a:p>
            <a:endParaRPr lang="en-US" dirty="0">
              <a:solidFill>
                <a:srgbClr val="86868B"/>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6258231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916E2A-5E72-0A9E-0CF1-46BC12B2C7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1E8FBA-A58D-3E60-8A27-62FEFF828839}"/>
              </a:ext>
            </a:extLst>
          </p:cNvPr>
          <p:cNvSpPr>
            <a:spLocks noGrp="1"/>
          </p:cNvSpPr>
          <p:nvPr>
            <p:ph type="title"/>
          </p:nvPr>
        </p:nvSpPr>
        <p:spPr>
          <a:xfrm>
            <a:off x="268014" y="283780"/>
            <a:ext cx="10682208" cy="732220"/>
          </a:xfrm>
        </p:spPr>
        <p:txBody>
          <a:bodyPr/>
          <a:lstStyle/>
          <a:p>
            <a:r>
              <a:rPr lang="en-US"/>
              <a:t>Brain Computer Interfaces (BCI)?</a:t>
            </a:r>
            <a:endParaRPr lang="en-US" dirty="0"/>
          </a:p>
        </p:txBody>
      </p:sp>
      <p:sp>
        <p:nvSpPr>
          <p:cNvPr id="6" name="Slide Number Placeholder 5">
            <a:extLst>
              <a:ext uri="{FF2B5EF4-FFF2-40B4-BE49-F238E27FC236}">
                <a16:creationId xmlns:a16="http://schemas.microsoft.com/office/drawing/2014/main" id="{01D6F209-CF13-64F0-F1AA-61DFB7723CC8}"/>
              </a:ext>
            </a:extLst>
          </p:cNvPr>
          <p:cNvSpPr>
            <a:spLocks noGrp="1"/>
          </p:cNvSpPr>
          <p:nvPr>
            <p:ph type="sldNum" sz="quarter" idx="12"/>
          </p:nvPr>
        </p:nvSpPr>
        <p:spPr>
          <a:xfrm>
            <a:off x="11560628" y="6356350"/>
            <a:ext cx="413657" cy="387350"/>
          </a:xfrm>
        </p:spPr>
        <p:txBody>
          <a:bodyPr/>
          <a:lstStyle/>
          <a:p>
            <a:fld id="{D452DC3B-A2C9-6442-AA7F-1AAE21BE909D}" type="slidenum">
              <a:rPr lang="en-US" smtClean="0"/>
              <a:t>3</a:t>
            </a:fld>
            <a:endParaRPr lang="en-US" dirty="0"/>
          </a:p>
        </p:txBody>
      </p:sp>
      <p:sp>
        <p:nvSpPr>
          <p:cNvPr id="10" name="TextBox 9">
            <a:extLst>
              <a:ext uri="{FF2B5EF4-FFF2-40B4-BE49-F238E27FC236}">
                <a16:creationId xmlns:a16="http://schemas.microsoft.com/office/drawing/2014/main" id="{B2F7C3A6-E1C1-F4B2-2F61-D1E68C62EEDD}"/>
              </a:ext>
            </a:extLst>
          </p:cNvPr>
          <p:cNvSpPr txBox="1"/>
          <p:nvPr/>
        </p:nvSpPr>
        <p:spPr>
          <a:xfrm>
            <a:off x="249004" y="824271"/>
            <a:ext cx="11559538" cy="2585323"/>
          </a:xfrm>
          <a:prstGeom prst="rect">
            <a:avLst/>
          </a:prstGeom>
          <a:noFill/>
        </p:spPr>
        <p:txBody>
          <a:bodyPr wrap="square" rtlCol="0">
            <a:spAutoFit/>
          </a:bodyPr>
          <a:lstStyle/>
          <a:p>
            <a:r>
              <a:rPr lang="en-US" b="1" dirty="0"/>
              <a:t>What</a:t>
            </a:r>
          </a:p>
          <a:p>
            <a:endParaRPr lang="en-US" b="1" dirty="0"/>
          </a:p>
          <a:p>
            <a:r>
              <a:rPr lang="en-US" dirty="0"/>
              <a:t>Typical data cycle: Computer measures/predicts central nervous system activity and translates it into artificial outputs </a:t>
            </a:r>
          </a:p>
          <a:p>
            <a:endParaRPr lang="en-US" dirty="0">
              <a:highlight>
                <a:srgbClr val="FFFF00"/>
              </a:highlight>
            </a:endParaRPr>
          </a:p>
          <a:p>
            <a:r>
              <a:rPr lang="en-US" b="1" dirty="0"/>
              <a:t>How</a:t>
            </a:r>
          </a:p>
          <a:p>
            <a:endParaRPr lang="en-US" b="1" dirty="0"/>
          </a:p>
          <a:p>
            <a:r>
              <a:rPr lang="en-US" dirty="0"/>
              <a:t>Mental task</a:t>
            </a:r>
            <a:r>
              <a:rPr lang="en-US" dirty="0">
                <a:sym typeface="Wingdings" panose="05000000000000000000" pitchFamily="2" charset="2"/>
              </a:rPr>
              <a:t> </a:t>
            </a:r>
            <a:r>
              <a:rPr lang="en-US" dirty="0"/>
              <a:t>signal generation </a:t>
            </a:r>
            <a:r>
              <a:rPr lang="en-US" dirty="0">
                <a:sym typeface="Wingdings" panose="05000000000000000000" pitchFamily="2" charset="2"/>
              </a:rPr>
              <a:t></a:t>
            </a:r>
            <a:r>
              <a:rPr lang="en-US" dirty="0"/>
              <a:t>signal acquisition</a:t>
            </a:r>
            <a:r>
              <a:rPr lang="en-US" dirty="0">
                <a:sym typeface="Wingdings" panose="05000000000000000000" pitchFamily="2" charset="2"/>
              </a:rPr>
              <a:t> </a:t>
            </a:r>
            <a:r>
              <a:rPr lang="en-US" dirty="0"/>
              <a:t>classification by  ML algorithms</a:t>
            </a:r>
            <a:r>
              <a:rPr lang="en-US" dirty="0">
                <a:sym typeface="Wingdings" panose="05000000000000000000" pitchFamily="2" charset="2"/>
              </a:rPr>
              <a:t></a:t>
            </a:r>
            <a:r>
              <a:rPr lang="en-US" dirty="0"/>
              <a:t> translation into control commands </a:t>
            </a:r>
            <a:r>
              <a:rPr lang="en-US" dirty="0">
                <a:sym typeface="Wingdings" panose="05000000000000000000" pitchFamily="2" charset="2"/>
              </a:rPr>
              <a:t> action</a:t>
            </a:r>
            <a:endParaRPr lang="tr-TR" dirty="0"/>
          </a:p>
        </p:txBody>
      </p:sp>
      <p:pic>
        <p:nvPicPr>
          <p:cNvPr id="13" name="Graphic 12" descr="Right And Left Brain with solid fill">
            <a:extLst>
              <a:ext uri="{FF2B5EF4-FFF2-40B4-BE49-F238E27FC236}">
                <a16:creationId xmlns:a16="http://schemas.microsoft.com/office/drawing/2014/main" id="{DE595E3E-4E37-C5AB-A108-D86117B7961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35667" y="4657446"/>
            <a:ext cx="914400" cy="914400"/>
          </a:xfrm>
          <a:prstGeom prst="rect">
            <a:avLst/>
          </a:prstGeom>
        </p:spPr>
      </p:pic>
      <p:pic>
        <p:nvPicPr>
          <p:cNvPr id="17" name="Graphic 16" descr="Juggler with solid fill">
            <a:extLst>
              <a:ext uri="{FF2B5EF4-FFF2-40B4-BE49-F238E27FC236}">
                <a16:creationId xmlns:a16="http://schemas.microsoft.com/office/drawing/2014/main" id="{E7394752-84CD-2119-41C8-D8940235F6C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146339" y="4192112"/>
            <a:ext cx="914400" cy="914400"/>
          </a:xfrm>
          <a:prstGeom prst="rect">
            <a:avLst/>
          </a:prstGeom>
        </p:spPr>
      </p:pic>
      <p:cxnSp>
        <p:nvCxnSpPr>
          <p:cNvPr id="21" name="Straight Arrow Connector 20">
            <a:extLst>
              <a:ext uri="{FF2B5EF4-FFF2-40B4-BE49-F238E27FC236}">
                <a16:creationId xmlns:a16="http://schemas.microsoft.com/office/drawing/2014/main" id="{E319E268-7778-324A-CF21-FDE0789F0062}"/>
              </a:ext>
            </a:extLst>
          </p:cNvPr>
          <p:cNvCxnSpPr>
            <a:cxnSpLocks/>
          </p:cNvCxnSpPr>
          <p:nvPr/>
        </p:nvCxnSpPr>
        <p:spPr>
          <a:xfrm flipV="1">
            <a:off x="1614631" y="4267884"/>
            <a:ext cx="1226892" cy="611629"/>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22" name="Rectangle: Rounded Corners 21">
            <a:extLst>
              <a:ext uri="{FF2B5EF4-FFF2-40B4-BE49-F238E27FC236}">
                <a16:creationId xmlns:a16="http://schemas.microsoft.com/office/drawing/2014/main" id="{D8C9EEBC-F6C1-8276-D430-70F3E4D2753F}"/>
              </a:ext>
            </a:extLst>
          </p:cNvPr>
          <p:cNvSpPr/>
          <p:nvPr/>
        </p:nvSpPr>
        <p:spPr>
          <a:xfrm>
            <a:off x="3045661" y="4573699"/>
            <a:ext cx="1302084" cy="611628"/>
          </a:xfrm>
          <a:prstGeom prst="roundRect">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Signal input</a:t>
            </a:r>
            <a:endParaRPr lang="tr-TR" dirty="0"/>
          </a:p>
        </p:txBody>
      </p:sp>
      <p:sp>
        <p:nvSpPr>
          <p:cNvPr id="23" name="Rectangle: Rounded Corners 22">
            <a:extLst>
              <a:ext uri="{FF2B5EF4-FFF2-40B4-BE49-F238E27FC236}">
                <a16:creationId xmlns:a16="http://schemas.microsoft.com/office/drawing/2014/main" id="{95B6F321-9418-5588-8946-E8D021223E70}"/>
              </a:ext>
            </a:extLst>
          </p:cNvPr>
          <p:cNvSpPr/>
          <p:nvPr/>
        </p:nvSpPr>
        <p:spPr>
          <a:xfrm>
            <a:off x="5444958" y="4573699"/>
            <a:ext cx="1302084" cy="611628"/>
          </a:xfrm>
          <a:prstGeom prst="roundRect">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Machine Learning</a:t>
            </a:r>
            <a:endParaRPr lang="tr-TR" dirty="0"/>
          </a:p>
        </p:txBody>
      </p:sp>
      <p:pic>
        <p:nvPicPr>
          <p:cNvPr id="25" name="Graphic 24" descr="Download from cloud outline">
            <a:extLst>
              <a:ext uri="{FF2B5EF4-FFF2-40B4-BE49-F238E27FC236}">
                <a16:creationId xmlns:a16="http://schemas.microsoft.com/office/drawing/2014/main" id="{21FEA4F1-898C-A77B-6FBD-19B0837DD6D6}"/>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048943" y="3589683"/>
            <a:ext cx="914400" cy="914400"/>
          </a:xfrm>
          <a:prstGeom prst="rect">
            <a:avLst/>
          </a:prstGeom>
        </p:spPr>
      </p:pic>
      <p:cxnSp>
        <p:nvCxnSpPr>
          <p:cNvPr id="27" name="Straight Arrow Connector 26">
            <a:extLst>
              <a:ext uri="{FF2B5EF4-FFF2-40B4-BE49-F238E27FC236}">
                <a16:creationId xmlns:a16="http://schemas.microsoft.com/office/drawing/2014/main" id="{C886F40A-1F0C-F8B1-3175-F3C948F7BF01}"/>
              </a:ext>
            </a:extLst>
          </p:cNvPr>
          <p:cNvCxnSpPr>
            <a:stCxn id="22" idx="3"/>
            <a:endCxn id="23" idx="1"/>
          </p:cNvCxnSpPr>
          <p:nvPr/>
        </p:nvCxnSpPr>
        <p:spPr>
          <a:xfrm>
            <a:off x="4347745" y="4879513"/>
            <a:ext cx="1097213"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8" name="Oval 27">
            <a:extLst>
              <a:ext uri="{FF2B5EF4-FFF2-40B4-BE49-F238E27FC236}">
                <a16:creationId xmlns:a16="http://schemas.microsoft.com/office/drawing/2014/main" id="{95735C26-791E-560F-6640-3D5AC139BF6B}"/>
              </a:ext>
            </a:extLst>
          </p:cNvPr>
          <p:cNvSpPr/>
          <p:nvPr/>
        </p:nvSpPr>
        <p:spPr>
          <a:xfrm>
            <a:off x="5191430" y="5795434"/>
            <a:ext cx="1825531" cy="732220"/>
          </a:xfrm>
          <a:prstGeom prst="ellipse">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a:t>Prediction</a:t>
            </a:r>
            <a:endParaRPr lang="tr-TR" dirty="0"/>
          </a:p>
        </p:txBody>
      </p:sp>
      <p:sp>
        <p:nvSpPr>
          <p:cNvPr id="29" name="Oval 28">
            <a:extLst>
              <a:ext uri="{FF2B5EF4-FFF2-40B4-BE49-F238E27FC236}">
                <a16:creationId xmlns:a16="http://schemas.microsoft.com/office/drawing/2014/main" id="{F4361F4A-911D-FCE6-4ED6-6D4642E35D4A}"/>
              </a:ext>
            </a:extLst>
          </p:cNvPr>
          <p:cNvSpPr/>
          <p:nvPr/>
        </p:nvSpPr>
        <p:spPr>
          <a:xfrm>
            <a:off x="7533141" y="5795434"/>
            <a:ext cx="1825531" cy="732220"/>
          </a:xfrm>
          <a:prstGeom prst="ellipse">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a:t>Action / Motion</a:t>
            </a:r>
            <a:endParaRPr lang="tr-TR" dirty="0"/>
          </a:p>
        </p:txBody>
      </p:sp>
      <p:cxnSp>
        <p:nvCxnSpPr>
          <p:cNvPr id="36" name="Straight Arrow Connector 35">
            <a:extLst>
              <a:ext uri="{FF2B5EF4-FFF2-40B4-BE49-F238E27FC236}">
                <a16:creationId xmlns:a16="http://schemas.microsoft.com/office/drawing/2014/main" id="{223E0A0E-7E7F-4A2D-0B60-3B93DDC1F064}"/>
              </a:ext>
            </a:extLst>
          </p:cNvPr>
          <p:cNvCxnSpPr>
            <a:stCxn id="23" idx="2"/>
            <a:endCxn id="28" idx="0"/>
          </p:cNvCxnSpPr>
          <p:nvPr/>
        </p:nvCxnSpPr>
        <p:spPr>
          <a:xfrm>
            <a:off x="6096000" y="5185327"/>
            <a:ext cx="8196" cy="61010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8" name="Straight Arrow Connector 37">
            <a:extLst>
              <a:ext uri="{FF2B5EF4-FFF2-40B4-BE49-F238E27FC236}">
                <a16:creationId xmlns:a16="http://schemas.microsoft.com/office/drawing/2014/main" id="{DFF67213-6A7D-8B53-0582-0F90CDE3BDE8}"/>
              </a:ext>
            </a:extLst>
          </p:cNvPr>
          <p:cNvCxnSpPr>
            <a:stCxn id="28" idx="6"/>
            <a:endCxn id="29" idx="2"/>
          </p:cNvCxnSpPr>
          <p:nvPr/>
        </p:nvCxnSpPr>
        <p:spPr>
          <a:xfrm>
            <a:off x="7016961" y="6161544"/>
            <a:ext cx="51618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9" name="Rectangle: Single Corner Snipped 38">
            <a:extLst>
              <a:ext uri="{FF2B5EF4-FFF2-40B4-BE49-F238E27FC236}">
                <a16:creationId xmlns:a16="http://schemas.microsoft.com/office/drawing/2014/main" id="{5E302640-55BE-DD28-AF4B-23E598AFDC9E}"/>
              </a:ext>
            </a:extLst>
          </p:cNvPr>
          <p:cNvSpPr/>
          <p:nvPr/>
        </p:nvSpPr>
        <p:spPr>
          <a:xfrm>
            <a:off x="7300942" y="4573698"/>
            <a:ext cx="2095430" cy="610106"/>
          </a:xfrm>
          <a:prstGeom prst="snip1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Perception by user</a:t>
            </a:r>
            <a:endParaRPr lang="tr-TR" dirty="0"/>
          </a:p>
        </p:txBody>
      </p:sp>
      <p:cxnSp>
        <p:nvCxnSpPr>
          <p:cNvPr id="41" name="Straight Arrow Connector 40">
            <a:extLst>
              <a:ext uri="{FF2B5EF4-FFF2-40B4-BE49-F238E27FC236}">
                <a16:creationId xmlns:a16="http://schemas.microsoft.com/office/drawing/2014/main" id="{A753958E-AC26-62F0-6DE7-BA3072021DE2}"/>
              </a:ext>
            </a:extLst>
          </p:cNvPr>
          <p:cNvCxnSpPr>
            <a:stCxn id="29" idx="0"/>
            <a:endCxn id="39" idx="1"/>
          </p:cNvCxnSpPr>
          <p:nvPr/>
        </p:nvCxnSpPr>
        <p:spPr>
          <a:xfrm flipH="1" flipV="1">
            <a:off x="8445906" y="5183804"/>
            <a:ext cx="1" cy="61163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2" name="TextBox 41">
            <a:extLst>
              <a:ext uri="{FF2B5EF4-FFF2-40B4-BE49-F238E27FC236}">
                <a16:creationId xmlns:a16="http://schemas.microsoft.com/office/drawing/2014/main" id="{E66C5060-E6FE-DD71-02D6-2FF4C78CB2D3}"/>
              </a:ext>
            </a:extLst>
          </p:cNvPr>
          <p:cNvSpPr txBox="1"/>
          <p:nvPr/>
        </p:nvSpPr>
        <p:spPr>
          <a:xfrm>
            <a:off x="3963343" y="3746090"/>
            <a:ext cx="1097213" cy="276999"/>
          </a:xfrm>
          <a:prstGeom prst="rect">
            <a:avLst/>
          </a:prstGeom>
          <a:noFill/>
        </p:spPr>
        <p:txBody>
          <a:bodyPr wrap="square" rtlCol="0">
            <a:spAutoFit/>
          </a:bodyPr>
          <a:lstStyle/>
          <a:p>
            <a:r>
              <a:rPr lang="en-US" sz="1200" dirty="0"/>
              <a:t>sensors</a:t>
            </a:r>
            <a:endParaRPr lang="tr-TR" dirty="0"/>
          </a:p>
        </p:txBody>
      </p:sp>
    </p:spTree>
    <p:extLst>
      <p:ext uri="{BB962C8B-B14F-4D97-AF65-F5344CB8AC3E}">
        <p14:creationId xmlns:p14="http://schemas.microsoft.com/office/powerpoint/2010/main" val="16903909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8E7129-DBDA-30E4-5E02-3BCD80C44D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580EBD-5E4B-8DFC-91BB-1E49D14EADFA}"/>
              </a:ext>
            </a:extLst>
          </p:cNvPr>
          <p:cNvSpPr>
            <a:spLocks noGrp="1"/>
          </p:cNvSpPr>
          <p:nvPr>
            <p:ph type="title"/>
          </p:nvPr>
        </p:nvSpPr>
        <p:spPr>
          <a:xfrm>
            <a:off x="268014" y="283780"/>
            <a:ext cx="10682208" cy="732220"/>
          </a:xfrm>
        </p:spPr>
        <p:txBody>
          <a:bodyPr/>
          <a:lstStyle/>
          <a:p>
            <a:r>
              <a:rPr lang="en-US" dirty="0"/>
              <a:t>Responsibility Gap</a:t>
            </a:r>
          </a:p>
        </p:txBody>
      </p:sp>
      <p:sp>
        <p:nvSpPr>
          <p:cNvPr id="6" name="Slide Number Placeholder 5">
            <a:extLst>
              <a:ext uri="{FF2B5EF4-FFF2-40B4-BE49-F238E27FC236}">
                <a16:creationId xmlns:a16="http://schemas.microsoft.com/office/drawing/2014/main" id="{09859511-8DFA-4B11-28D7-9F211A473D91}"/>
              </a:ext>
            </a:extLst>
          </p:cNvPr>
          <p:cNvSpPr>
            <a:spLocks noGrp="1"/>
          </p:cNvSpPr>
          <p:nvPr>
            <p:ph type="sldNum" sz="quarter" idx="12"/>
          </p:nvPr>
        </p:nvSpPr>
        <p:spPr>
          <a:xfrm>
            <a:off x="11560628" y="6356350"/>
            <a:ext cx="413657" cy="387350"/>
          </a:xfrm>
        </p:spPr>
        <p:txBody>
          <a:bodyPr/>
          <a:lstStyle/>
          <a:p>
            <a:fld id="{D452DC3B-A2C9-6442-AA7F-1AAE21BE909D}" type="slidenum">
              <a:rPr lang="en-US" smtClean="0"/>
              <a:t>4</a:t>
            </a:fld>
            <a:endParaRPr lang="en-US" dirty="0"/>
          </a:p>
        </p:txBody>
      </p:sp>
      <p:pic>
        <p:nvPicPr>
          <p:cNvPr id="4" name="Content Placeholder 3">
            <a:extLst>
              <a:ext uri="{FF2B5EF4-FFF2-40B4-BE49-F238E27FC236}">
                <a16:creationId xmlns:a16="http://schemas.microsoft.com/office/drawing/2014/main" id="{4BABDCD8-9139-059F-D12C-B3F9A94D3546}"/>
              </a:ext>
            </a:extLst>
          </p:cNvPr>
          <p:cNvPicPr>
            <a:picLocks noGrp="1" noChangeAspect="1"/>
          </p:cNvPicPr>
          <p:nvPr>
            <p:ph idx="1"/>
          </p:nvPr>
        </p:nvPicPr>
        <p:blipFill>
          <a:blip r:embed="rId3"/>
          <a:stretch>
            <a:fillRect/>
          </a:stretch>
        </p:blipFill>
        <p:spPr>
          <a:xfrm>
            <a:off x="407162" y="933795"/>
            <a:ext cx="3667125" cy="2571750"/>
          </a:xfrm>
          <a:prstGeom prst="rect">
            <a:avLst/>
          </a:prstGeom>
        </p:spPr>
      </p:pic>
      <p:sp>
        <p:nvSpPr>
          <p:cNvPr id="7" name="TextBox 6">
            <a:extLst>
              <a:ext uri="{FF2B5EF4-FFF2-40B4-BE49-F238E27FC236}">
                <a16:creationId xmlns:a16="http://schemas.microsoft.com/office/drawing/2014/main" id="{071D7772-1B66-636C-8823-4E7340C7A2C4}"/>
              </a:ext>
            </a:extLst>
          </p:cNvPr>
          <p:cNvSpPr txBox="1"/>
          <p:nvPr/>
        </p:nvSpPr>
        <p:spPr>
          <a:xfrm>
            <a:off x="4704179" y="798995"/>
            <a:ext cx="6856449" cy="2862322"/>
          </a:xfrm>
          <a:prstGeom prst="rect">
            <a:avLst/>
          </a:prstGeom>
          <a:noFill/>
        </p:spPr>
        <p:txBody>
          <a:bodyPr wrap="square">
            <a:spAutoFit/>
          </a:bodyPr>
          <a:lstStyle/>
          <a:p>
            <a:r>
              <a:rPr lang="en-US" b="1" dirty="0"/>
              <a:t>Problem? </a:t>
            </a:r>
          </a:p>
          <a:p>
            <a:endParaRPr lang="en-US" b="1" i="1" dirty="0"/>
          </a:p>
          <a:p>
            <a:r>
              <a:rPr lang="tr-TR" dirty="0"/>
              <a:t>The current state of BCIs is prone to significant errors, </a:t>
            </a:r>
            <a:r>
              <a:rPr lang="en-US" dirty="0"/>
              <a:t>making</a:t>
            </a:r>
            <a:r>
              <a:rPr lang="tr-TR" dirty="0"/>
              <a:t> them inconvenient and unsafe for both clinical and everyday use. </a:t>
            </a:r>
            <a:endParaRPr lang="en-US" dirty="0"/>
          </a:p>
          <a:p>
            <a:endParaRPr lang="en-US" dirty="0"/>
          </a:p>
          <a:p>
            <a:endParaRPr lang="en-US" dirty="0"/>
          </a:p>
          <a:p>
            <a:r>
              <a:rPr lang="en-US" dirty="0"/>
              <a:t>In case of damage, who is responsible for the harm?</a:t>
            </a:r>
          </a:p>
          <a:p>
            <a:endParaRPr lang="en-US" i="1" dirty="0"/>
          </a:p>
          <a:p>
            <a:endParaRPr lang="en-US" i="1" dirty="0"/>
          </a:p>
          <a:p>
            <a:r>
              <a:rPr lang="en-US" i="1" dirty="0">
                <a:sym typeface="Wingdings" panose="05000000000000000000" pitchFamily="2" charset="2"/>
              </a:rPr>
              <a:t> </a:t>
            </a:r>
            <a:r>
              <a:rPr lang="en-US" b="1" i="1" dirty="0">
                <a:sym typeface="Wingdings" panose="05000000000000000000" pitchFamily="2" charset="2"/>
              </a:rPr>
              <a:t>Responsibility gaps</a:t>
            </a:r>
            <a:endParaRPr lang="en-US" b="1" i="1" dirty="0"/>
          </a:p>
        </p:txBody>
      </p:sp>
      <p:sp>
        <p:nvSpPr>
          <p:cNvPr id="8" name="TextBox 7">
            <a:extLst>
              <a:ext uri="{FF2B5EF4-FFF2-40B4-BE49-F238E27FC236}">
                <a16:creationId xmlns:a16="http://schemas.microsoft.com/office/drawing/2014/main" id="{82EEB987-ABB8-7C20-E28E-FEA01D9177FA}"/>
              </a:ext>
            </a:extLst>
          </p:cNvPr>
          <p:cNvSpPr txBox="1"/>
          <p:nvPr/>
        </p:nvSpPr>
        <p:spPr>
          <a:xfrm>
            <a:off x="758343" y="3727174"/>
            <a:ext cx="3220278" cy="2585323"/>
          </a:xfrm>
          <a:prstGeom prst="rect">
            <a:avLst/>
          </a:prstGeom>
          <a:noFill/>
        </p:spPr>
        <p:txBody>
          <a:bodyPr wrap="square" rtlCol="0">
            <a:spAutoFit/>
          </a:bodyPr>
          <a:lstStyle/>
          <a:p>
            <a:r>
              <a:rPr lang="en-US" dirty="0"/>
              <a:t>Nathan Copeland – the human cyborg: ‘’</a:t>
            </a:r>
            <a:r>
              <a:rPr lang="en-US" i="1" dirty="0"/>
              <a:t>When you have an accident like mine, and you are limited to what you can do, and limited in what you can interact with in your environment, doing something like this is very cool and very rewarding.’’</a:t>
            </a:r>
            <a:endParaRPr lang="tr-TR" dirty="0"/>
          </a:p>
        </p:txBody>
      </p:sp>
      <p:sp>
        <p:nvSpPr>
          <p:cNvPr id="3" name="Rectangle: Rounded Corners 2">
            <a:extLst>
              <a:ext uri="{FF2B5EF4-FFF2-40B4-BE49-F238E27FC236}">
                <a16:creationId xmlns:a16="http://schemas.microsoft.com/office/drawing/2014/main" id="{CE1AE3B4-626B-29CD-720B-27981AFECB75}"/>
              </a:ext>
            </a:extLst>
          </p:cNvPr>
          <p:cNvSpPr/>
          <p:nvPr/>
        </p:nvSpPr>
        <p:spPr>
          <a:xfrm>
            <a:off x="4841203" y="4166337"/>
            <a:ext cx="6592454" cy="1720930"/>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tr-TR"/>
          </a:p>
        </p:txBody>
      </p:sp>
      <p:sp>
        <p:nvSpPr>
          <p:cNvPr id="9" name="Rectangle 2">
            <a:extLst>
              <a:ext uri="{FF2B5EF4-FFF2-40B4-BE49-F238E27FC236}">
                <a16:creationId xmlns:a16="http://schemas.microsoft.com/office/drawing/2014/main" id="{5FE06B94-C231-C3A6-FF39-AD55DA7BE877}"/>
              </a:ext>
            </a:extLst>
          </p:cNvPr>
          <p:cNvSpPr>
            <a:spLocks noChangeArrowheads="1"/>
          </p:cNvSpPr>
          <p:nvPr/>
        </p:nvSpPr>
        <p:spPr bwMode="auto">
          <a:xfrm>
            <a:off x="6741137" y="4577834"/>
            <a:ext cx="4398705"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tr-TR" sz="1800" b="1" i="0" u="none" strike="noStrike" cap="none" normalizeH="0" baseline="0" dirty="0">
                <a:ln>
                  <a:noFill/>
                </a:ln>
                <a:solidFill>
                  <a:schemeClr val="bg1"/>
                </a:solidFill>
                <a:effectLst/>
                <a:latin typeface="Arial" panose="020B0604020202020204" pitchFamily="34" charset="0"/>
              </a:rPr>
              <a:t>Example</a:t>
            </a:r>
            <a:r>
              <a:rPr kumimoji="0" lang="en-US" altLang="tr-TR" sz="1800" b="0" i="0" u="none" strike="noStrike" cap="none" normalizeH="0" baseline="0" dirty="0">
                <a:ln>
                  <a:noFill/>
                </a:ln>
                <a:solidFill>
                  <a:schemeClr val="bg1"/>
                </a:solidFill>
                <a:effectLst/>
                <a:latin typeface="Arial" panose="020B0604020202020204" pitchFamily="34" charset="0"/>
              </a:rPr>
              <a:t>: </a:t>
            </a:r>
            <a:r>
              <a:rPr kumimoji="0" lang="tr-TR" altLang="tr-TR" sz="1800" b="0" i="0" u="none" strike="noStrike" cap="none" normalizeH="0" baseline="0" dirty="0">
                <a:ln>
                  <a:noFill/>
                </a:ln>
                <a:solidFill>
                  <a:schemeClr val="bg1"/>
                </a:solidFill>
                <a:effectLst/>
                <a:latin typeface="Arial" panose="020B0604020202020204" pitchFamily="34" charset="0"/>
              </a:rPr>
              <a:t>A paralyzed patient using </a:t>
            </a:r>
            <a:r>
              <a:rPr kumimoji="0" lang="en-US" altLang="tr-TR" sz="1800" b="0" i="0" u="none" strike="noStrike" cap="none" normalizeH="0" baseline="0" dirty="0">
                <a:ln>
                  <a:noFill/>
                </a:ln>
                <a:solidFill>
                  <a:schemeClr val="bg1"/>
                </a:solidFill>
                <a:effectLst/>
                <a:latin typeface="Arial" panose="020B0604020202020204" pitchFamily="34" charset="0"/>
              </a:rPr>
              <a:t>a </a:t>
            </a:r>
            <a:r>
              <a:rPr kumimoji="0" lang="tr-TR" altLang="tr-TR" sz="1800" b="0" i="0" u="none" strike="noStrike" cap="none" normalizeH="0" baseline="0" dirty="0">
                <a:ln>
                  <a:noFill/>
                </a:ln>
                <a:solidFill>
                  <a:schemeClr val="bg1"/>
                </a:solidFill>
                <a:effectLst/>
                <a:latin typeface="Arial" panose="020B0604020202020204" pitchFamily="34" charset="0"/>
              </a:rPr>
              <a:t>motor BCI accidentally injures a </a:t>
            </a:r>
            <a:r>
              <a:rPr kumimoji="0" lang="en-US" altLang="tr-TR" sz="1800" b="0" i="0" u="none" strike="noStrike" cap="none" normalizeH="0" baseline="0" dirty="0">
                <a:ln>
                  <a:noFill/>
                </a:ln>
                <a:solidFill>
                  <a:schemeClr val="bg1"/>
                </a:solidFill>
                <a:effectLst/>
                <a:latin typeface="Arial" panose="020B0604020202020204" pitchFamily="34" charset="0"/>
              </a:rPr>
              <a:t>passerby</a:t>
            </a:r>
            <a:r>
              <a:rPr kumimoji="0" lang="tr-TR" altLang="tr-TR" sz="1800" b="0" i="0" u="none" strike="noStrike" cap="none" normalizeH="0" baseline="0" dirty="0">
                <a:ln>
                  <a:noFill/>
                </a:ln>
                <a:solidFill>
                  <a:schemeClr val="bg1"/>
                </a:solidFill>
                <a:effectLst/>
                <a:latin typeface="Arial" panose="020B0604020202020204" pitchFamily="34" charset="0"/>
              </a:rPr>
              <a:t> due to signal misinterpretation.</a:t>
            </a:r>
          </a:p>
        </p:txBody>
      </p:sp>
      <p:pic>
        <p:nvPicPr>
          <p:cNvPr id="11" name="Graphic 10" descr="Motorcycle with solid fill">
            <a:extLst>
              <a:ext uri="{FF2B5EF4-FFF2-40B4-BE49-F238E27FC236}">
                <a16:creationId xmlns:a16="http://schemas.microsoft.com/office/drawing/2014/main" id="{01334D74-28D4-B2CF-0507-A6962D477E4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124247" y="4501695"/>
            <a:ext cx="971753" cy="914400"/>
          </a:xfrm>
          <a:prstGeom prst="rect">
            <a:avLst/>
          </a:prstGeom>
        </p:spPr>
      </p:pic>
      <p:pic>
        <p:nvPicPr>
          <p:cNvPr id="17" name="Graphic 16" descr="Walk with solid fill">
            <a:extLst>
              <a:ext uri="{FF2B5EF4-FFF2-40B4-BE49-F238E27FC236}">
                <a16:creationId xmlns:a16="http://schemas.microsoft.com/office/drawing/2014/main" id="{97D05EFA-0814-BB1D-9B20-240D84D1ED5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rot="14148258">
            <a:off x="5770710" y="4862221"/>
            <a:ext cx="689630" cy="732885"/>
          </a:xfrm>
          <a:prstGeom prst="rect">
            <a:avLst/>
          </a:prstGeom>
        </p:spPr>
      </p:pic>
    </p:spTree>
    <p:extLst>
      <p:ext uri="{BB962C8B-B14F-4D97-AF65-F5344CB8AC3E}">
        <p14:creationId xmlns:p14="http://schemas.microsoft.com/office/powerpoint/2010/main" val="362631689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AB3752-245F-AD9A-81A5-04E0F00FDC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48F230-DD03-D4CE-2E11-A807E6C14A5C}"/>
              </a:ext>
            </a:extLst>
          </p:cNvPr>
          <p:cNvSpPr>
            <a:spLocks noGrp="1"/>
          </p:cNvSpPr>
          <p:nvPr>
            <p:ph type="title"/>
          </p:nvPr>
        </p:nvSpPr>
        <p:spPr>
          <a:xfrm>
            <a:off x="268014" y="283780"/>
            <a:ext cx="10682208" cy="732220"/>
          </a:xfrm>
        </p:spPr>
        <p:txBody>
          <a:bodyPr/>
          <a:lstStyle/>
          <a:p>
            <a:r>
              <a:rPr lang="en-US" dirty="0"/>
              <a:t>Main causes</a:t>
            </a:r>
            <a:br>
              <a:rPr lang="en-US" dirty="0"/>
            </a:br>
            <a:endParaRPr lang="en-US" dirty="0"/>
          </a:p>
        </p:txBody>
      </p:sp>
      <p:sp>
        <p:nvSpPr>
          <p:cNvPr id="6" name="Slide Number Placeholder 5">
            <a:extLst>
              <a:ext uri="{FF2B5EF4-FFF2-40B4-BE49-F238E27FC236}">
                <a16:creationId xmlns:a16="http://schemas.microsoft.com/office/drawing/2014/main" id="{DD9A8CDC-1708-63F6-FFA7-9E24DCBD045F}"/>
              </a:ext>
            </a:extLst>
          </p:cNvPr>
          <p:cNvSpPr>
            <a:spLocks noGrp="1"/>
          </p:cNvSpPr>
          <p:nvPr>
            <p:ph type="sldNum" sz="quarter" idx="12"/>
          </p:nvPr>
        </p:nvSpPr>
        <p:spPr>
          <a:xfrm>
            <a:off x="9231086" y="6356350"/>
            <a:ext cx="2743200" cy="365125"/>
          </a:xfrm>
        </p:spPr>
        <p:txBody>
          <a:bodyPr/>
          <a:lstStyle/>
          <a:p>
            <a:fld id="{D452DC3B-A2C9-6442-AA7F-1AAE21BE909D}" type="slidenum">
              <a:rPr lang="en-US" smtClean="0"/>
              <a:pPr/>
              <a:t>5</a:t>
            </a:fld>
            <a:endParaRPr lang="en-US" dirty="0"/>
          </a:p>
        </p:txBody>
      </p:sp>
      <p:sp>
        <p:nvSpPr>
          <p:cNvPr id="5" name="Content Placeholder 2">
            <a:extLst>
              <a:ext uri="{FF2B5EF4-FFF2-40B4-BE49-F238E27FC236}">
                <a16:creationId xmlns:a16="http://schemas.microsoft.com/office/drawing/2014/main" id="{D50F61C0-BF7A-4178-20DA-AC1D6F999E76}"/>
              </a:ext>
            </a:extLst>
          </p:cNvPr>
          <p:cNvSpPr txBox="1">
            <a:spLocks/>
          </p:cNvSpPr>
          <p:nvPr/>
        </p:nvSpPr>
        <p:spPr>
          <a:xfrm>
            <a:off x="1128917" y="3491206"/>
            <a:ext cx="4072348" cy="2413000"/>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Clr>
                <a:srgbClr val="86868B"/>
              </a:buClr>
              <a:buFont typeface="System Font Regular"/>
              <a:buNone/>
              <a:defRPr sz="2000" b="0" i="0" kern="1200">
                <a:solidFill>
                  <a:schemeClr val="tx1"/>
                </a:solidFill>
                <a:latin typeface="HelveticaNowDisplay Regular" panose="020B0504030202020204" pitchFamily="34" charset="77"/>
                <a:ea typeface="+mn-ea"/>
                <a:cs typeface="HelveticaNowDisplay Regular" panose="020B0504030202020204" pitchFamily="34" charset="77"/>
              </a:defRPr>
            </a:lvl1pPr>
            <a:lvl2pPr marL="457200" indent="0" algn="l" defTabSz="914400" rtl="0" eaLnBrk="1" latinLnBrk="0" hangingPunct="1">
              <a:lnSpc>
                <a:spcPct val="90000"/>
              </a:lnSpc>
              <a:spcBef>
                <a:spcPts val="500"/>
              </a:spcBef>
              <a:buClr>
                <a:srgbClr val="86868B"/>
              </a:buClr>
              <a:buFont typeface="System Font Regular"/>
              <a:buNone/>
              <a:defRPr sz="1800" b="0" i="0" kern="1200">
                <a:solidFill>
                  <a:schemeClr val="tx1"/>
                </a:solidFill>
                <a:latin typeface="HelveticaNowDisplay Regular" panose="020B0504030202020204" pitchFamily="34" charset="77"/>
                <a:ea typeface="+mn-ea"/>
                <a:cs typeface="HelveticaNowDisplay Regular" panose="020B0504030202020204" pitchFamily="34" charset="77"/>
              </a:defRPr>
            </a:lvl2pPr>
            <a:lvl3pPr marL="914400" indent="0" algn="l" defTabSz="914400" rtl="0" eaLnBrk="1" latinLnBrk="0" hangingPunct="1">
              <a:lnSpc>
                <a:spcPct val="90000"/>
              </a:lnSpc>
              <a:spcBef>
                <a:spcPts val="500"/>
              </a:spcBef>
              <a:buClr>
                <a:srgbClr val="86868B"/>
              </a:buClr>
              <a:buFont typeface="System Font Regular"/>
              <a:buNone/>
              <a:defRPr sz="1600" b="0" i="0" kern="1200">
                <a:solidFill>
                  <a:schemeClr val="tx1"/>
                </a:solidFill>
                <a:latin typeface="HelveticaNowDisplay Regular" panose="020B0504030202020204" pitchFamily="34" charset="77"/>
                <a:ea typeface="+mn-ea"/>
                <a:cs typeface="HelveticaNowDisplay Regular" panose="020B0504030202020204" pitchFamily="34" charset="77"/>
              </a:defRPr>
            </a:lvl3pPr>
            <a:lvl4pPr marL="1371600" indent="0" algn="l" defTabSz="914400" rtl="0" eaLnBrk="1" latinLnBrk="0" hangingPunct="1">
              <a:lnSpc>
                <a:spcPct val="90000"/>
              </a:lnSpc>
              <a:spcBef>
                <a:spcPts val="500"/>
              </a:spcBef>
              <a:buClr>
                <a:srgbClr val="86868B"/>
              </a:buClr>
              <a:buFont typeface="System Font Regular"/>
              <a:buNone/>
              <a:defRPr sz="1600" b="0" i="0" kern="1200">
                <a:solidFill>
                  <a:srgbClr val="86868B"/>
                </a:solidFill>
                <a:latin typeface="HelveticaNowDisplay Regular" panose="020B0504030202020204" pitchFamily="34" charset="77"/>
                <a:ea typeface="+mn-ea"/>
                <a:cs typeface="HelveticaNowDisplay Regular" panose="020B0504030202020204" pitchFamily="34" charset="77"/>
              </a:defRPr>
            </a:lvl4pPr>
            <a:lvl5pPr marL="1828800" indent="0" algn="l" defTabSz="914400" rtl="0" eaLnBrk="1" latinLnBrk="0" hangingPunct="1">
              <a:lnSpc>
                <a:spcPct val="90000"/>
              </a:lnSpc>
              <a:spcBef>
                <a:spcPts val="500"/>
              </a:spcBef>
              <a:buClr>
                <a:srgbClr val="86868B"/>
              </a:buClr>
              <a:buFont typeface="System Font Regular"/>
              <a:buNone/>
              <a:defRPr sz="1400" b="0" i="0" kern="1200">
                <a:solidFill>
                  <a:srgbClr val="86868B"/>
                </a:solidFill>
                <a:latin typeface="HelveticaNowDisplay Regular" panose="020B0504030202020204" pitchFamily="34" charset="77"/>
                <a:ea typeface="+mn-ea"/>
                <a:cs typeface="HelveticaNowDisplay Regular" panose="020B0504030202020204" pitchFamily="34"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dirty="0">
                <a:latin typeface="Arial" panose="020B0604020202020204" pitchFamily="34" charset="0"/>
                <a:cs typeface="Arial" panose="020B0604020202020204" pitchFamily="34" charset="0"/>
              </a:rPr>
              <a:t>Machine Learning Algorithms: </a:t>
            </a:r>
          </a:p>
          <a:p>
            <a:endParaRPr lang="en-US" sz="1800" dirty="0">
              <a:latin typeface="Arial" panose="020B0604020202020204" pitchFamily="34" charset="0"/>
              <a:cs typeface="Arial" panose="020B0604020202020204" pitchFamily="34" charset="0"/>
            </a:endParaRPr>
          </a:p>
          <a:p>
            <a:pPr marL="285750" indent="-285750">
              <a:buClr>
                <a:schemeClr val="tx1"/>
              </a:buClr>
              <a:buFont typeface="Arial" panose="020B0604020202020204" pitchFamily="34" charset="0"/>
              <a:buChar char="•"/>
            </a:pPr>
            <a:r>
              <a:rPr lang="en-US" sz="1800" dirty="0">
                <a:latin typeface="Arial" panose="020B0604020202020204" pitchFamily="34" charset="0"/>
                <a:cs typeface="Arial" panose="020B0604020202020204" pitchFamily="34" charset="0"/>
              </a:rPr>
              <a:t>L</a:t>
            </a:r>
            <a:r>
              <a:rPr lang="en-US" sz="1800" dirty="0"/>
              <a:t>earn and adapt autonomously</a:t>
            </a:r>
          </a:p>
          <a:p>
            <a:pPr marL="285750" indent="-285750">
              <a:buClr>
                <a:schemeClr val="tx1"/>
              </a:buClr>
              <a:buFont typeface="Arial" panose="020B0604020202020204" pitchFamily="34" charset="0"/>
              <a:buChar char="•"/>
            </a:pPr>
            <a:r>
              <a:rPr lang="en-US" sz="1800" dirty="0"/>
              <a:t>Black box problem</a:t>
            </a:r>
          </a:p>
        </p:txBody>
      </p:sp>
      <p:sp>
        <p:nvSpPr>
          <p:cNvPr id="7" name="TextBox 6">
            <a:extLst>
              <a:ext uri="{FF2B5EF4-FFF2-40B4-BE49-F238E27FC236}">
                <a16:creationId xmlns:a16="http://schemas.microsoft.com/office/drawing/2014/main" id="{BEDE9805-587F-B7B6-099F-39FBAA4561D1}"/>
              </a:ext>
            </a:extLst>
          </p:cNvPr>
          <p:cNvSpPr txBox="1"/>
          <p:nvPr/>
        </p:nvSpPr>
        <p:spPr>
          <a:xfrm>
            <a:off x="6096000" y="3498580"/>
            <a:ext cx="5235863" cy="2215991"/>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Human brain:</a:t>
            </a:r>
          </a:p>
          <a:p>
            <a:endParaRPr lang="en-US" dirty="0">
              <a:latin typeface="Arial" panose="020B0604020202020204" pitchFamily="34" charset="0"/>
              <a:cs typeface="Arial" panose="020B0604020202020204" pitchFamily="34" charset="0"/>
            </a:endParaRPr>
          </a:p>
          <a:p>
            <a:endParaRPr lang="en-US" sz="11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User’s sense of agency </a:t>
            </a:r>
            <a:r>
              <a:rPr lang="en-US" dirty="0">
                <a:latin typeface="Arial" panose="020B0604020202020204" pitchFamily="34" charset="0"/>
                <a:cs typeface="Arial" panose="020B0604020202020204" pitchFamily="34" charset="0"/>
                <a:sym typeface="Wingdings" panose="05000000000000000000" pitchFamily="2" charset="2"/>
              </a:rPr>
              <a:t> prerequisite for legal responsibility</a:t>
            </a: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Mental </a:t>
            </a:r>
            <a:r>
              <a:rPr lang="en-US" dirty="0"/>
              <a:t>domain should be transparent </a:t>
            </a:r>
            <a:r>
              <a:rPr lang="en-US" dirty="0">
                <a:sym typeface="Wingdings" panose="05000000000000000000" pitchFamily="2" charset="2"/>
              </a:rPr>
              <a:t> Intention logs?</a:t>
            </a:r>
            <a:endParaRPr lang="en-US" dirty="0"/>
          </a:p>
          <a:p>
            <a:pPr marL="285750" indent="-285750">
              <a:buFont typeface="Arial" panose="020B0604020202020204" pitchFamily="34" charset="0"/>
              <a:buChar char="•"/>
            </a:pPr>
            <a:r>
              <a:rPr lang="en-US" dirty="0"/>
              <a:t>No specific regulation governing </a:t>
            </a:r>
            <a:r>
              <a:rPr lang="en-US" dirty="0" err="1"/>
              <a:t>neurodata</a:t>
            </a:r>
            <a:endParaRPr lang="tr-TR" dirty="0"/>
          </a:p>
        </p:txBody>
      </p:sp>
      <p:pic>
        <p:nvPicPr>
          <p:cNvPr id="11" name="Graphic 10" descr="Brain with solid fill">
            <a:extLst>
              <a:ext uri="{FF2B5EF4-FFF2-40B4-BE49-F238E27FC236}">
                <a16:creationId xmlns:a16="http://schemas.microsoft.com/office/drawing/2014/main" id="{AE3E1255-7261-4C12-FB83-3235F6F89DA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644580" y="2361446"/>
            <a:ext cx="914400" cy="914400"/>
          </a:xfrm>
          <a:prstGeom prst="rect">
            <a:avLst/>
          </a:prstGeom>
        </p:spPr>
      </p:pic>
      <p:pic>
        <p:nvPicPr>
          <p:cNvPr id="13" name="Graphic 12" descr="Remote learning science with solid fill">
            <a:extLst>
              <a:ext uri="{FF2B5EF4-FFF2-40B4-BE49-F238E27FC236}">
                <a16:creationId xmlns:a16="http://schemas.microsoft.com/office/drawing/2014/main" id="{4D1CBA81-95FB-B83D-8D40-E7444B920C6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369169" y="2329491"/>
            <a:ext cx="914400" cy="914400"/>
          </a:xfrm>
          <a:prstGeom prst="rect">
            <a:avLst/>
          </a:prstGeom>
        </p:spPr>
      </p:pic>
    </p:spTree>
    <p:extLst>
      <p:ext uri="{BB962C8B-B14F-4D97-AF65-F5344CB8AC3E}">
        <p14:creationId xmlns:p14="http://schemas.microsoft.com/office/powerpoint/2010/main" val="155514192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E3C958-3CC1-3FFC-98EA-59D63D61E8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789D3D-1E69-ACDE-4F58-144560951F97}"/>
              </a:ext>
            </a:extLst>
          </p:cNvPr>
          <p:cNvSpPr>
            <a:spLocks noGrp="1"/>
          </p:cNvSpPr>
          <p:nvPr>
            <p:ph type="title"/>
          </p:nvPr>
        </p:nvSpPr>
        <p:spPr>
          <a:xfrm>
            <a:off x="268014" y="234618"/>
            <a:ext cx="9541004" cy="589981"/>
          </a:xfrm>
        </p:spPr>
        <p:txBody>
          <a:bodyPr anchor="ctr">
            <a:noAutofit/>
          </a:bodyPr>
          <a:lstStyle/>
          <a:p>
            <a:r>
              <a:rPr lang="en-US" sz="2400" b="1" dirty="0"/>
              <a:t>Research Design</a:t>
            </a:r>
          </a:p>
        </p:txBody>
      </p:sp>
      <p:sp>
        <p:nvSpPr>
          <p:cNvPr id="3" name="Content Placeholder 2">
            <a:extLst>
              <a:ext uri="{FF2B5EF4-FFF2-40B4-BE49-F238E27FC236}">
                <a16:creationId xmlns:a16="http://schemas.microsoft.com/office/drawing/2014/main" id="{2F4F1110-5FBD-55C6-B8C4-F683025EA973}"/>
              </a:ext>
            </a:extLst>
          </p:cNvPr>
          <p:cNvSpPr>
            <a:spLocks noGrp="1"/>
          </p:cNvSpPr>
          <p:nvPr>
            <p:ph idx="4294967295"/>
          </p:nvPr>
        </p:nvSpPr>
        <p:spPr>
          <a:xfrm>
            <a:off x="268014" y="1023867"/>
            <a:ext cx="5245100" cy="5194300"/>
          </a:xfrm>
        </p:spPr>
        <p:txBody>
          <a:bodyPr>
            <a:normAutofit/>
          </a:bodyPr>
          <a:lstStyle/>
          <a:p>
            <a:pPr marL="0" indent="0">
              <a:buNone/>
            </a:pPr>
            <a:r>
              <a:rPr lang="en-US" b="1" dirty="0"/>
              <a:t>Research objectives:</a:t>
            </a:r>
          </a:p>
          <a:p>
            <a:pPr marL="0" indent="0">
              <a:buNone/>
            </a:pPr>
            <a:r>
              <a:rPr lang="en-US" dirty="0"/>
              <a:t>Explanatory, evaluative, and normative</a:t>
            </a:r>
          </a:p>
          <a:p>
            <a:pPr marL="0" indent="0">
              <a:buNone/>
            </a:pPr>
            <a:endParaRPr lang="en-US" b="1" dirty="0"/>
          </a:p>
          <a:p>
            <a:pPr marL="0" indent="0">
              <a:buNone/>
            </a:pPr>
            <a:r>
              <a:rPr lang="en-US" b="1" dirty="0"/>
              <a:t>Research question: </a:t>
            </a:r>
            <a:r>
              <a:rPr lang="en-US" i="1" dirty="0"/>
              <a:t>‘To what extent do current regulatory frameworks in the EU and US address the risks of responsibility gaps in BCI and what should be next steps to mitigate/eliminate them? ’</a:t>
            </a:r>
          </a:p>
          <a:p>
            <a:pPr marL="0" indent="0">
              <a:buNone/>
            </a:pPr>
            <a:endParaRPr lang="en-US" b="1" dirty="0"/>
          </a:p>
          <a:p>
            <a:pPr marL="0" indent="0">
              <a:buNone/>
            </a:pPr>
            <a:r>
              <a:rPr lang="en-US" b="1" dirty="0"/>
              <a:t>Methodology and methods:</a:t>
            </a:r>
          </a:p>
          <a:p>
            <a:pPr marL="0" indent="0">
              <a:buNone/>
            </a:pPr>
            <a:r>
              <a:rPr lang="en-US" dirty="0"/>
              <a:t>Legal doctrinal, comparative</a:t>
            </a:r>
          </a:p>
          <a:p>
            <a:endParaRPr lang="en-US" dirty="0"/>
          </a:p>
          <a:p>
            <a:endParaRPr lang="en-US" dirty="0"/>
          </a:p>
        </p:txBody>
      </p:sp>
      <p:sp>
        <p:nvSpPr>
          <p:cNvPr id="11" name="Slide Number Placeholder 5" hidden="1">
            <a:extLst>
              <a:ext uri="{FF2B5EF4-FFF2-40B4-BE49-F238E27FC236}">
                <a16:creationId xmlns:a16="http://schemas.microsoft.com/office/drawing/2014/main" id="{BE003512-7B1B-0B07-1E53-4BBF908B92AD}"/>
              </a:ext>
            </a:extLst>
          </p:cNvPr>
          <p:cNvSpPr>
            <a:spLocks noGrp="1"/>
          </p:cNvSpPr>
          <p:nvPr>
            <p:ph type="sldNum" sz="quarter" idx="4294967295"/>
          </p:nvPr>
        </p:nvSpPr>
        <p:spPr>
          <a:xfrm>
            <a:off x="11777663" y="6356350"/>
            <a:ext cx="414337" cy="387350"/>
          </a:xfrm>
        </p:spPr>
        <p:txBody>
          <a:bodyPr/>
          <a:lstStyle/>
          <a:p>
            <a:pPr>
              <a:spcAft>
                <a:spcPts val="600"/>
              </a:spcAft>
            </a:pPr>
            <a:fld id="{D452DC3B-A2C9-6442-AA7F-1AAE21BE909D}" type="slidenum">
              <a:rPr lang="en-US" smtClean="0"/>
              <a:pPr>
                <a:spcAft>
                  <a:spcPts val="600"/>
                </a:spcAft>
              </a:pPr>
              <a:t>6</a:t>
            </a:fld>
            <a:endParaRPr lang="en-US"/>
          </a:p>
        </p:txBody>
      </p:sp>
      <p:sp>
        <p:nvSpPr>
          <p:cNvPr id="5" name="TextBox 4">
            <a:extLst>
              <a:ext uri="{FF2B5EF4-FFF2-40B4-BE49-F238E27FC236}">
                <a16:creationId xmlns:a16="http://schemas.microsoft.com/office/drawing/2014/main" id="{CEA79084-D65C-295D-66BF-7005F64A8739}"/>
              </a:ext>
            </a:extLst>
          </p:cNvPr>
          <p:cNvSpPr txBox="1"/>
          <p:nvPr/>
        </p:nvSpPr>
        <p:spPr>
          <a:xfrm>
            <a:off x="5704368" y="1024114"/>
            <a:ext cx="5245854" cy="5193806"/>
          </a:xfrm>
          <a:prstGeom prst="rect">
            <a:avLst/>
          </a:prstGeom>
        </p:spPr>
        <p:txBody>
          <a:bodyPr>
            <a:normAutofit/>
          </a:bodyPr>
          <a:lstStyle/>
          <a:p>
            <a:pPr>
              <a:spcAft>
                <a:spcPts val="600"/>
              </a:spcAft>
            </a:pPr>
            <a:r>
              <a:rPr lang="en-US" sz="2000" b="1" kern="1200" dirty="0"/>
              <a:t>How:</a:t>
            </a:r>
          </a:p>
          <a:p>
            <a:pPr>
              <a:spcAft>
                <a:spcPts val="600"/>
              </a:spcAft>
            </a:pPr>
            <a:r>
              <a:rPr lang="en-US" sz="2000" kern="1200" dirty="0"/>
              <a:t>Analyzing regulatory frameworks that might be applicable to find relevant provisions and legal safeguards to eliminate or mitigate responsibility gaps. </a:t>
            </a:r>
          </a:p>
          <a:p>
            <a:pPr>
              <a:spcAft>
                <a:spcPts val="600"/>
              </a:spcAft>
            </a:pPr>
            <a:endParaRPr lang="en-US" sz="2000" dirty="0"/>
          </a:p>
          <a:p>
            <a:pPr>
              <a:spcAft>
                <a:spcPts val="600"/>
              </a:spcAft>
            </a:pPr>
            <a:r>
              <a:rPr lang="en-US" sz="2000" b="1" kern="1200" dirty="0"/>
              <a:t>Scope: </a:t>
            </a:r>
          </a:p>
          <a:p>
            <a:pPr>
              <a:spcAft>
                <a:spcPts val="600"/>
              </a:spcAft>
            </a:pPr>
            <a:r>
              <a:rPr lang="en-US" sz="2000" dirty="0"/>
              <a:t>- </a:t>
            </a:r>
            <a:r>
              <a:rPr lang="en-US" sz="2000" kern="1200" dirty="0"/>
              <a:t>US and EU legislations</a:t>
            </a:r>
          </a:p>
          <a:p>
            <a:pPr>
              <a:spcAft>
                <a:spcPts val="600"/>
              </a:spcAft>
            </a:pPr>
            <a:r>
              <a:rPr lang="en-US" sz="2000" kern="1200" dirty="0"/>
              <a:t>- </a:t>
            </a:r>
            <a:r>
              <a:rPr lang="en-US" sz="2000" dirty="0"/>
              <a:t>C</a:t>
            </a:r>
            <a:r>
              <a:rPr lang="en-US" sz="2000" kern="1200" dirty="0"/>
              <a:t>ivil liability frameworks</a:t>
            </a:r>
          </a:p>
          <a:p>
            <a:pPr>
              <a:spcAft>
                <a:spcPts val="600"/>
              </a:spcAft>
            </a:pPr>
            <a:r>
              <a:rPr lang="en-US" sz="2000" kern="1200" dirty="0"/>
              <a:t>  </a:t>
            </a:r>
          </a:p>
        </p:txBody>
      </p:sp>
    </p:spTree>
    <p:extLst>
      <p:ext uri="{BB962C8B-B14F-4D97-AF65-F5344CB8AC3E}">
        <p14:creationId xmlns:p14="http://schemas.microsoft.com/office/powerpoint/2010/main" val="421548847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31CFA-D72E-EC72-26EB-698C6F19510D}"/>
              </a:ext>
            </a:extLst>
          </p:cNvPr>
          <p:cNvSpPr>
            <a:spLocks noGrp="1"/>
          </p:cNvSpPr>
          <p:nvPr>
            <p:ph type="title"/>
          </p:nvPr>
        </p:nvSpPr>
        <p:spPr>
          <a:xfrm>
            <a:off x="268014" y="283780"/>
            <a:ext cx="10682208" cy="732220"/>
          </a:xfrm>
        </p:spPr>
        <p:txBody>
          <a:bodyPr anchor="ctr">
            <a:normAutofit/>
          </a:bodyPr>
          <a:lstStyle/>
          <a:p>
            <a:r>
              <a:rPr lang="en-US" dirty="0"/>
              <a:t>Brain-Computer Interfaces– Applications and Responsibility Chain</a:t>
            </a:r>
            <a:endParaRPr lang="tr-TR" dirty="0"/>
          </a:p>
        </p:txBody>
      </p:sp>
      <p:sp>
        <p:nvSpPr>
          <p:cNvPr id="3" name="Content Placeholder 2">
            <a:extLst>
              <a:ext uri="{FF2B5EF4-FFF2-40B4-BE49-F238E27FC236}">
                <a16:creationId xmlns:a16="http://schemas.microsoft.com/office/drawing/2014/main" id="{D11A59DE-124E-26FA-98DF-CEB5DA3EBCCC}"/>
              </a:ext>
            </a:extLst>
          </p:cNvPr>
          <p:cNvSpPr>
            <a:spLocks noGrp="1"/>
          </p:cNvSpPr>
          <p:nvPr>
            <p:ph idx="1"/>
          </p:nvPr>
        </p:nvSpPr>
        <p:spPr>
          <a:xfrm>
            <a:off x="268014" y="1024114"/>
            <a:ext cx="5245854" cy="5193806"/>
          </a:xfrm>
        </p:spPr>
        <p:txBody>
          <a:bodyPr>
            <a:normAutofit/>
          </a:bodyPr>
          <a:lstStyle/>
          <a:p>
            <a:pPr algn="ctr"/>
            <a:endParaRPr lang="en-US" b="1" dirty="0"/>
          </a:p>
          <a:p>
            <a:pPr algn="ctr"/>
            <a:r>
              <a:rPr lang="en-US" b="1" dirty="0"/>
              <a:t>BCI categories: </a:t>
            </a:r>
          </a:p>
          <a:p>
            <a:pPr algn="ctr"/>
            <a:endParaRPr lang="en-US" b="1" dirty="0"/>
          </a:p>
          <a:p>
            <a:pPr marL="342900" indent="-342900" algn="ctr">
              <a:buFont typeface="Arial" panose="020B0604020202020204" pitchFamily="34" charset="0"/>
              <a:buChar char="•"/>
            </a:pPr>
            <a:r>
              <a:rPr lang="en-US" dirty="0"/>
              <a:t>invasive/non-invasive</a:t>
            </a:r>
          </a:p>
          <a:p>
            <a:pPr marL="342900" indent="-342900" algn="ctr">
              <a:buFont typeface="Arial" panose="020B0604020202020204" pitchFamily="34" charset="0"/>
              <a:buChar char="•"/>
            </a:pPr>
            <a:endParaRPr lang="en-US" dirty="0"/>
          </a:p>
          <a:p>
            <a:pPr marL="342900" indent="-342900" algn="ctr">
              <a:buFont typeface="Arial" panose="020B0604020202020204" pitchFamily="34" charset="0"/>
              <a:buChar char="•"/>
            </a:pPr>
            <a:r>
              <a:rPr lang="en-US" dirty="0"/>
              <a:t>medical/non-medical: treatment, enhancement, wellness, consumer, entertainment</a:t>
            </a:r>
          </a:p>
          <a:p>
            <a:pPr marL="342900" indent="-342900" algn="ctr">
              <a:buFont typeface="Arial" panose="020B0604020202020204" pitchFamily="34" charset="0"/>
              <a:buChar char="•"/>
            </a:pPr>
            <a:endParaRPr lang="en-US" dirty="0"/>
          </a:p>
          <a:p>
            <a:pPr marL="342900" indent="-342900" algn="ctr">
              <a:buFont typeface="Arial" panose="020B0604020202020204" pitchFamily="34" charset="0"/>
              <a:buChar char="•"/>
            </a:pPr>
            <a:r>
              <a:rPr lang="en-US" dirty="0"/>
              <a:t>robotics: thoughts into motion</a:t>
            </a:r>
          </a:p>
          <a:p>
            <a:pPr marL="342900" indent="-342900" algn="ctr">
              <a:buFont typeface="Arial" panose="020B0604020202020204" pitchFamily="34" charset="0"/>
              <a:buChar char="•"/>
            </a:pPr>
            <a:endParaRPr lang="en-US" dirty="0"/>
          </a:p>
          <a:p>
            <a:pPr marL="342900" indent="-342900" algn="ctr">
              <a:buFont typeface="Arial" panose="020B0604020202020204" pitchFamily="34" charset="0"/>
              <a:buChar char="•"/>
            </a:pPr>
            <a:r>
              <a:rPr lang="en-US" dirty="0"/>
              <a:t>neuro modification</a:t>
            </a:r>
          </a:p>
          <a:p>
            <a:endParaRPr lang="en-US" dirty="0"/>
          </a:p>
        </p:txBody>
      </p:sp>
      <p:sp>
        <p:nvSpPr>
          <p:cNvPr id="4" name="TextBox 3">
            <a:extLst>
              <a:ext uri="{FF2B5EF4-FFF2-40B4-BE49-F238E27FC236}">
                <a16:creationId xmlns:a16="http://schemas.microsoft.com/office/drawing/2014/main" id="{A85CD488-4310-39C0-6BAB-E4A37F51D5D7}"/>
              </a:ext>
            </a:extLst>
          </p:cNvPr>
          <p:cNvSpPr txBox="1"/>
          <p:nvPr/>
        </p:nvSpPr>
        <p:spPr>
          <a:xfrm>
            <a:off x="5704368" y="1024114"/>
            <a:ext cx="5245854" cy="5193806"/>
          </a:xfrm>
          <a:prstGeom prst="rect">
            <a:avLst/>
          </a:prstGeom>
        </p:spPr>
        <p:txBody>
          <a:bodyPr rtlCol="0">
            <a:normAutofit/>
          </a:bodyPr>
          <a:lstStyle/>
          <a:p>
            <a:pPr algn="ctr">
              <a:spcAft>
                <a:spcPts val="600"/>
              </a:spcAft>
            </a:pPr>
            <a:endParaRPr lang="en-US" sz="2000" b="1" dirty="0"/>
          </a:p>
          <a:p>
            <a:pPr algn="ctr">
              <a:spcAft>
                <a:spcPts val="600"/>
              </a:spcAft>
            </a:pPr>
            <a:r>
              <a:rPr lang="en-US" sz="2000" b="1" kern="1200" dirty="0"/>
              <a:t>Usual Suspects:</a:t>
            </a:r>
          </a:p>
          <a:p>
            <a:pPr algn="ctr">
              <a:spcAft>
                <a:spcPts val="600"/>
              </a:spcAft>
            </a:pPr>
            <a:endParaRPr lang="en-US" sz="2000" b="1" kern="1200" dirty="0"/>
          </a:p>
          <a:p>
            <a:pPr algn="ctr">
              <a:spcAft>
                <a:spcPts val="600"/>
              </a:spcAft>
            </a:pPr>
            <a:r>
              <a:rPr lang="en-US" sz="2000" u="sng" kern="1200" dirty="0"/>
              <a:t>Non-medical BCI: </a:t>
            </a:r>
          </a:p>
          <a:p>
            <a:pPr algn="ctr">
              <a:spcAft>
                <a:spcPts val="600"/>
              </a:spcAft>
            </a:pPr>
            <a:r>
              <a:rPr lang="en-US" sz="2000" kern="1200" dirty="0"/>
              <a:t>	Companies, manufacturers, users…</a:t>
            </a:r>
          </a:p>
          <a:p>
            <a:pPr algn="ctr">
              <a:spcAft>
                <a:spcPts val="600"/>
              </a:spcAft>
            </a:pPr>
            <a:endParaRPr lang="en-US" sz="2000" kern="1200" dirty="0"/>
          </a:p>
          <a:p>
            <a:pPr algn="ctr">
              <a:spcAft>
                <a:spcPts val="600"/>
              </a:spcAft>
            </a:pPr>
            <a:r>
              <a:rPr lang="en-US" sz="2000" u="sng" dirty="0"/>
              <a:t>M</a:t>
            </a:r>
            <a:r>
              <a:rPr lang="en-US" sz="2000" u="sng" kern="1200" dirty="0"/>
              <a:t>edical BCI: </a:t>
            </a:r>
          </a:p>
          <a:p>
            <a:pPr marL="0" lvl="1" algn="ctr">
              <a:spcAft>
                <a:spcPts val="600"/>
              </a:spcAft>
            </a:pPr>
            <a:r>
              <a:rPr lang="en-US" sz="2000" kern="1200" dirty="0"/>
              <a:t>Manufacturers: developer, chip manufacturer</a:t>
            </a:r>
          </a:p>
          <a:p>
            <a:pPr marL="0" lvl="1" algn="ctr">
              <a:spcAft>
                <a:spcPts val="600"/>
              </a:spcAft>
            </a:pPr>
            <a:r>
              <a:rPr lang="en-US" sz="2000" kern="1200" dirty="0"/>
              <a:t>Clinical actors: hospitals, universities, research consortia, start-ups</a:t>
            </a:r>
          </a:p>
          <a:p>
            <a:pPr marL="0" lvl="1" algn="ctr">
              <a:spcAft>
                <a:spcPts val="600"/>
              </a:spcAft>
            </a:pPr>
            <a:r>
              <a:rPr lang="en-US" sz="2000" kern="1200" dirty="0"/>
              <a:t>Healthcare providers: surgeons, neurologists</a:t>
            </a:r>
          </a:p>
          <a:p>
            <a:pPr marL="0" lvl="1" algn="ctr">
              <a:spcAft>
                <a:spcPts val="600"/>
              </a:spcAft>
            </a:pPr>
            <a:r>
              <a:rPr lang="en-US" sz="2000" kern="1200" dirty="0"/>
              <a:t>User</a:t>
            </a:r>
          </a:p>
          <a:p>
            <a:pPr marL="0" lvl="1">
              <a:spcAft>
                <a:spcPts val="600"/>
              </a:spcAft>
            </a:pPr>
            <a:endParaRPr lang="en-US" sz="2000" kern="1200" dirty="0"/>
          </a:p>
          <a:p>
            <a:pPr indent="-285750">
              <a:spcAft>
                <a:spcPts val="600"/>
              </a:spcAft>
              <a:buFontTx/>
              <a:buChar char="-"/>
            </a:pPr>
            <a:endParaRPr lang="en-US" sz="2000" kern="1200" dirty="0"/>
          </a:p>
        </p:txBody>
      </p:sp>
    </p:spTree>
    <p:extLst>
      <p:ext uri="{BB962C8B-B14F-4D97-AF65-F5344CB8AC3E}">
        <p14:creationId xmlns:p14="http://schemas.microsoft.com/office/powerpoint/2010/main" val="283045586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5CA7D-AC7C-D20C-E966-F8ED81654B0A}"/>
              </a:ext>
            </a:extLst>
          </p:cNvPr>
          <p:cNvSpPr>
            <a:spLocks noGrp="1"/>
          </p:cNvSpPr>
          <p:nvPr>
            <p:ph type="title"/>
          </p:nvPr>
        </p:nvSpPr>
        <p:spPr/>
        <p:txBody>
          <a:bodyPr/>
          <a:lstStyle/>
          <a:p>
            <a:r>
              <a:rPr lang="en-US" dirty="0"/>
              <a:t>EU Legal Framework Applicable to BCI</a:t>
            </a:r>
            <a:endParaRPr lang="tr-TR" dirty="0"/>
          </a:p>
        </p:txBody>
      </p:sp>
      <p:graphicFrame>
        <p:nvGraphicFramePr>
          <p:cNvPr id="5" name="Content Placeholder 4">
            <a:extLst>
              <a:ext uri="{FF2B5EF4-FFF2-40B4-BE49-F238E27FC236}">
                <a16:creationId xmlns:a16="http://schemas.microsoft.com/office/drawing/2014/main" id="{6C3E5D68-831B-1037-FA18-C9FA34C15974}"/>
              </a:ext>
            </a:extLst>
          </p:cNvPr>
          <p:cNvGraphicFramePr>
            <a:graphicFrameLocks noGrp="1"/>
          </p:cNvGraphicFramePr>
          <p:nvPr>
            <p:ph idx="1"/>
            <p:extLst>
              <p:ext uri="{D42A27DB-BD31-4B8C-83A1-F6EECF244321}">
                <p14:modId xmlns:p14="http://schemas.microsoft.com/office/powerpoint/2010/main" val="2408814646"/>
              </p:ext>
            </p:extLst>
          </p:nvPr>
        </p:nvGraphicFramePr>
        <p:xfrm>
          <a:off x="268014" y="904940"/>
          <a:ext cx="11658592" cy="5669280"/>
        </p:xfrm>
        <a:graphic>
          <a:graphicData uri="http://schemas.openxmlformats.org/drawingml/2006/table">
            <a:tbl>
              <a:tblPr firstRow="1" bandRow="1">
                <a:tableStyleId>{5C22544A-7EE6-4342-B048-85BDC9FD1C3A}</a:tableStyleId>
              </a:tblPr>
              <a:tblGrid>
                <a:gridCol w="3474114">
                  <a:extLst>
                    <a:ext uri="{9D8B030D-6E8A-4147-A177-3AD203B41FA5}">
                      <a16:colId xmlns:a16="http://schemas.microsoft.com/office/drawing/2014/main" val="1539821801"/>
                    </a:ext>
                  </a:extLst>
                </a:gridCol>
                <a:gridCol w="4298281">
                  <a:extLst>
                    <a:ext uri="{9D8B030D-6E8A-4147-A177-3AD203B41FA5}">
                      <a16:colId xmlns:a16="http://schemas.microsoft.com/office/drawing/2014/main" val="3996829125"/>
                    </a:ext>
                  </a:extLst>
                </a:gridCol>
                <a:gridCol w="3886197">
                  <a:extLst>
                    <a:ext uri="{9D8B030D-6E8A-4147-A177-3AD203B41FA5}">
                      <a16:colId xmlns:a16="http://schemas.microsoft.com/office/drawing/2014/main" val="3600282106"/>
                    </a:ext>
                  </a:extLst>
                </a:gridCol>
              </a:tblGrid>
              <a:tr h="446378">
                <a:tc>
                  <a:txBody>
                    <a:bodyPr/>
                    <a:lstStyle/>
                    <a:p>
                      <a:r>
                        <a:rPr lang="en-US" dirty="0"/>
                        <a:t>Regulation &amp; Framework</a:t>
                      </a:r>
                      <a:endParaRPr lang="tr-TR" dirty="0"/>
                    </a:p>
                  </a:txBody>
                  <a:tcPr/>
                </a:tc>
                <a:tc>
                  <a:txBody>
                    <a:bodyPr/>
                    <a:lstStyle/>
                    <a:p>
                      <a:r>
                        <a:rPr lang="en-US" dirty="0"/>
                        <a:t>Applicability &amp; Relevance</a:t>
                      </a:r>
                      <a:endParaRPr lang="tr-TR" dirty="0"/>
                    </a:p>
                  </a:txBody>
                  <a:tcPr/>
                </a:tc>
                <a:tc>
                  <a:txBody>
                    <a:bodyPr/>
                    <a:lstStyle/>
                    <a:p>
                      <a:r>
                        <a:rPr lang="en-US" dirty="0"/>
                        <a:t>Responsible &amp; Type of responsibility</a:t>
                      </a:r>
                      <a:endParaRPr lang="tr-TR" dirty="0"/>
                    </a:p>
                  </a:txBody>
                  <a:tcPr/>
                </a:tc>
                <a:extLst>
                  <a:ext uri="{0D108BD9-81ED-4DB2-BD59-A6C34878D82A}">
                    <a16:rowId xmlns:a16="http://schemas.microsoft.com/office/drawing/2014/main" val="2459658294"/>
                  </a:ext>
                </a:extLst>
              </a:tr>
              <a:tr h="370840">
                <a:tc>
                  <a:txBody>
                    <a:bodyPr/>
                    <a:lstStyle/>
                    <a:p>
                      <a:r>
                        <a:rPr lang="en-US" dirty="0"/>
                        <a:t>Product Liability Directive (PLD)</a:t>
                      </a:r>
                      <a:endParaRPr lang="tr-TR" dirty="0"/>
                    </a:p>
                  </a:txBody>
                  <a:tcPr/>
                </a:tc>
                <a:tc>
                  <a:txBody>
                    <a:bodyPr/>
                    <a:lstStyle/>
                    <a:p>
                      <a:pPr marL="285750" indent="-285750">
                        <a:buFontTx/>
                        <a:buChar char="-"/>
                      </a:pPr>
                      <a:r>
                        <a:rPr lang="en-US" dirty="0"/>
                        <a:t>Information disclosure about the defect</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en-US" dirty="0"/>
                        <a:t>Damage should be caused by a defect in the product</a:t>
                      </a:r>
                      <a:endParaRPr lang="tr-TR" dirty="0"/>
                    </a:p>
                  </a:txBody>
                  <a:tcPr/>
                </a:tc>
                <a:tc>
                  <a:txBody>
                    <a:bodyPr/>
                    <a:lstStyle/>
                    <a:p>
                      <a:r>
                        <a:rPr lang="en-US" dirty="0"/>
                        <a:t>Strict liability (no fault required) for manufacturers: focus is on ensuring compensation</a:t>
                      </a:r>
                    </a:p>
                    <a:p>
                      <a:endParaRPr lang="en-US" dirty="0"/>
                    </a:p>
                    <a:p>
                      <a:endParaRPr lang="en-US" dirty="0"/>
                    </a:p>
                    <a:p>
                      <a:endParaRPr lang="en-US" dirty="0"/>
                    </a:p>
                  </a:txBody>
                  <a:tcPr/>
                </a:tc>
                <a:extLst>
                  <a:ext uri="{0D108BD9-81ED-4DB2-BD59-A6C34878D82A}">
                    <a16:rowId xmlns:a16="http://schemas.microsoft.com/office/drawing/2014/main" val="2105562957"/>
                  </a:ext>
                </a:extLst>
              </a:tr>
              <a:tr h="370840">
                <a:tc>
                  <a:txBody>
                    <a:bodyPr/>
                    <a:lstStyle/>
                    <a:p>
                      <a:r>
                        <a:rPr lang="en-US" dirty="0"/>
                        <a:t>General Data Protection Regulation (GDPR)</a:t>
                      </a:r>
                      <a:endParaRPr lang="tr-TR" dirty="0"/>
                    </a:p>
                  </a:txBody>
                  <a:tcPr/>
                </a:tc>
                <a:tc>
                  <a:txBody>
                    <a:bodyPr/>
                    <a:lstStyle/>
                    <a:p>
                      <a:pPr marL="285750" indent="-285750" algn="l" defTabSz="914400" rtl="0" eaLnBrk="1" latinLnBrk="0" hangingPunct="1">
                        <a:buFontTx/>
                        <a:buChar char="-"/>
                      </a:pPr>
                      <a:r>
                        <a:rPr lang="en-US" sz="1800" kern="1200" dirty="0">
                          <a:solidFill>
                            <a:schemeClr val="dk1"/>
                          </a:solidFill>
                          <a:latin typeface="+mn-lt"/>
                          <a:ea typeface="+mn-ea"/>
                          <a:cs typeface="+mn-cs"/>
                        </a:rPr>
                        <a:t>Medical and non-medical BCI</a:t>
                      </a:r>
                    </a:p>
                    <a:p>
                      <a:pPr marL="285750" indent="-285750" algn="l" defTabSz="914400" rtl="0" eaLnBrk="1" latinLnBrk="0" hangingPunct="1">
                        <a:buFontTx/>
                        <a:buChar char="-"/>
                      </a:pPr>
                      <a:r>
                        <a:rPr lang="en-US" sz="1800" kern="1200" dirty="0">
                          <a:solidFill>
                            <a:schemeClr val="dk1"/>
                          </a:solidFill>
                          <a:latin typeface="+mn-lt"/>
                          <a:ea typeface="+mn-ea"/>
                          <a:cs typeface="+mn-cs"/>
                        </a:rPr>
                        <a:t>Accuracy of the signals and output (Action)</a:t>
                      </a:r>
                    </a:p>
                    <a:p>
                      <a:pPr marL="285750" indent="-285750" algn="l" defTabSz="914400" rtl="0" eaLnBrk="1" latinLnBrk="0" hangingPunct="1">
                        <a:buFontTx/>
                        <a:buChar char="-"/>
                      </a:pPr>
                      <a:r>
                        <a:rPr lang="en-US" sz="1800" kern="1200" dirty="0">
                          <a:solidFill>
                            <a:schemeClr val="dk1"/>
                          </a:solidFill>
                          <a:latin typeface="+mn-lt"/>
                          <a:ea typeface="+mn-ea"/>
                          <a:cs typeface="+mn-cs"/>
                        </a:rPr>
                        <a:t>Burden of proof</a:t>
                      </a:r>
                      <a:endParaRPr lang="tr-TR" sz="1800" kern="1200" dirty="0">
                        <a:solidFill>
                          <a:schemeClr val="dk1"/>
                        </a:solidFill>
                        <a:latin typeface="+mn-lt"/>
                        <a:ea typeface="+mn-ea"/>
                        <a:cs typeface="+mn-cs"/>
                      </a:endParaRPr>
                    </a:p>
                  </a:txBody>
                  <a:tcPr/>
                </a:tc>
                <a:tc>
                  <a:txBody>
                    <a:bodyPr/>
                    <a:lstStyle/>
                    <a:p>
                      <a:r>
                        <a:rPr lang="en-US" dirty="0"/>
                        <a:t>Data controller, ex-ante, risk-based, and fault-based (Article 82)</a:t>
                      </a:r>
                      <a:endParaRPr lang="tr-TR" dirty="0"/>
                    </a:p>
                  </a:txBody>
                  <a:tcPr/>
                </a:tc>
                <a:extLst>
                  <a:ext uri="{0D108BD9-81ED-4DB2-BD59-A6C34878D82A}">
                    <a16:rowId xmlns:a16="http://schemas.microsoft.com/office/drawing/2014/main" val="665340781"/>
                  </a:ext>
                </a:extLst>
              </a:tr>
              <a:tr h="130221">
                <a:tc>
                  <a:txBody>
                    <a:bodyPr/>
                    <a:lstStyle/>
                    <a:p>
                      <a:r>
                        <a:rPr lang="en-US" dirty="0"/>
                        <a:t>Medical Devices Regulation (MDR)</a:t>
                      </a:r>
                      <a:endParaRPr lang="tr-TR" dirty="0"/>
                    </a:p>
                  </a:txBody>
                  <a:tcPr/>
                </a:tc>
                <a:tc>
                  <a:txBody>
                    <a:bodyPr/>
                    <a:lstStyle/>
                    <a:p>
                      <a:pPr marL="285750" indent="-285750" algn="l" defTabSz="914400" rtl="0" eaLnBrk="1" latinLnBrk="0" hangingPunct="1">
                        <a:buFontTx/>
                        <a:buChar char="-"/>
                      </a:pPr>
                      <a:r>
                        <a:rPr lang="en-US" sz="1800" kern="1200" dirty="0">
                          <a:solidFill>
                            <a:schemeClr val="dk1"/>
                          </a:solidFill>
                          <a:latin typeface="+mn-lt"/>
                          <a:ea typeface="+mn-ea"/>
                          <a:cs typeface="+mn-cs"/>
                        </a:rPr>
                        <a:t>Medical BCI with extended scope</a:t>
                      </a:r>
                    </a:p>
                    <a:p>
                      <a:pPr marL="285750" indent="-285750" algn="l" defTabSz="914400" rtl="0" eaLnBrk="1" latinLnBrk="0" hangingPunct="1">
                        <a:buFontTx/>
                        <a:buChar char="-"/>
                      </a:pPr>
                      <a:r>
                        <a:rPr lang="en-US" sz="1800" kern="1200" dirty="0">
                          <a:solidFill>
                            <a:schemeClr val="dk1"/>
                          </a:solidFill>
                          <a:latin typeface="+mn-lt"/>
                          <a:ea typeface="+mn-ea"/>
                          <a:cs typeface="+mn-cs"/>
                        </a:rPr>
                        <a:t>Modification of brain signals</a:t>
                      </a:r>
                    </a:p>
                    <a:p>
                      <a:pPr marL="285750" indent="-285750" algn="l" defTabSz="914400" rtl="0" eaLnBrk="1" latinLnBrk="0" hangingPunct="1">
                        <a:buFontTx/>
                        <a:buChar char="-"/>
                      </a:pPr>
                      <a:r>
                        <a:rPr lang="en-US" sz="1800" kern="1200" dirty="0">
                          <a:solidFill>
                            <a:schemeClr val="dk1"/>
                          </a:solidFill>
                          <a:latin typeface="+mn-lt"/>
                          <a:ea typeface="+mn-ea"/>
                          <a:cs typeface="+mn-cs"/>
                        </a:rPr>
                        <a:t>General safety and performance requirements per class</a:t>
                      </a:r>
                    </a:p>
                  </a:txBody>
                  <a:tcPr/>
                </a:tc>
                <a:tc>
                  <a:txBody>
                    <a:bodyPr/>
                    <a:lstStyle/>
                    <a:p>
                      <a:r>
                        <a:rPr lang="en-US" dirty="0"/>
                        <a:t>Ex-ante safety </a:t>
                      </a:r>
                      <a:r>
                        <a:rPr lang="en-US" dirty="0">
                          <a:sym typeface="Wingdings" panose="05000000000000000000" pitchFamily="2" charset="2"/>
                        </a:rPr>
                        <a:t> liability is regulated under PLD</a:t>
                      </a:r>
                      <a:endParaRPr lang="tr-TR" dirty="0"/>
                    </a:p>
                  </a:txBody>
                  <a:tcPr/>
                </a:tc>
                <a:extLst>
                  <a:ext uri="{0D108BD9-81ED-4DB2-BD59-A6C34878D82A}">
                    <a16:rowId xmlns:a16="http://schemas.microsoft.com/office/drawing/2014/main" val="715966692"/>
                  </a:ext>
                </a:extLst>
              </a:tr>
              <a:tr h="370840">
                <a:tc>
                  <a:txBody>
                    <a:bodyPr/>
                    <a:lstStyle/>
                    <a:p>
                      <a:r>
                        <a:rPr lang="en-US" dirty="0"/>
                        <a:t>Artificial Intelligence (AI Act)</a:t>
                      </a:r>
                      <a:endParaRPr lang="tr-TR" dirty="0"/>
                    </a:p>
                  </a:txBody>
                  <a:tcPr/>
                </a:tc>
                <a:tc>
                  <a:txBody>
                    <a:bodyPr/>
                    <a:lstStyle/>
                    <a:p>
                      <a:pPr marL="285750" indent="-285750" algn="l" defTabSz="914400" rtl="0" eaLnBrk="1" latinLnBrk="0" hangingPunct="1">
                        <a:buFontTx/>
                        <a:buChar char="-"/>
                      </a:pPr>
                      <a:r>
                        <a:rPr lang="en-US" sz="1800" kern="1200" dirty="0">
                          <a:solidFill>
                            <a:schemeClr val="dk1"/>
                          </a:solidFill>
                          <a:latin typeface="+mn-lt"/>
                          <a:ea typeface="+mn-ea"/>
                          <a:cs typeface="+mn-cs"/>
                        </a:rPr>
                        <a:t>Emotion recognition (</a:t>
                      </a:r>
                      <a:r>
                        <a:rPr lang="tr-TR" sz="1800" kern="1200" dirty="0">
                          <a:solidFill>
                            <a:schemeClr val="dk1"/>
                          </a:solidFill>
                          <a:latin typeface="+mn-lt"/>
                          <a:ea typeface="+mn-ea"/>
                          <a:cs typeface="+mn-cs"/>
                        </a:rPr>
                        <a:t>Article 3(39) </a:t>
                      </a:r>
                      <a:endParaRPr lang="en-US" sz="1800" kern="1200" dirty="0">
                        <a:solidFill>
                          <a:schemeClr val="dk1"/>
                        </a:solidFill>
                        <a:latin typeface="+mn-lt"/>
                        <a:ea typeface="+mn-ea"/>
                        <a:cs typeface="+mn-cs"/>
                      </a:endParaRPr>
                    </a:p>
                    <a:p>
                      <a:pPr marL="285750" indent="-285750" algn="l" defTabSz="914400" rtl="0" eaLnBrk="1" latinLnBrk="0" hangingPunct="1">
                        <a:buFontTx/>
                        <a:buChar char="-"/>
                      </a:pPr>
                      <a:r>
                        <a:rPr lang="en-US" sz="1800" kern="1200" dirty="0">
                          <a:solidFill>
                            <a:schemeClr val="dk1"/>
                          </a:solidFill>
                          <a:latin typeface="+mn-lt"/>
                          <a:ea typeface="+mn-ea"/>
                          <a:cs typeface="+mn-cs"/>
                        </a:rPr>
                        <a:t>Transparency, risk management, and human oversight</a:t>
                      </a:r>
                      <a:endParaRPr lang="tr-TR" sz="1800" kern="1200" dirty="0">
                        <a:solidFill>
                          <a:schemeClr val="dk1"/>
                        </a:solidFill>
                        <a:latin typeface="+mn-lt"/>
                        <a:ea typeface="+mn-ea"/>
                        <a:cs typeface="+mn-cs"/>
                      </a:endParaRPr>
                    </a:p>
                  </a:txBody>
                  <a:tcPr/>
                </a:tc>
                <a:tc>
                  <a:txBody>
                    <a:bodyPr/>
                    <a:lstStyle/>
                    <a:p>
                      <a:r>
                        <a:rPr lang="en-US" dirty="0"/>
                        <a:t>Producer, deployer, ex-ante, risk-based: preventive/safety regulation</a:t>
                      </a:r>
                      <a:endParaRPr lang="tr-TR" dirty="0"/>
                    </a:p>
                  </a:txBody>
                  <a:tcPr/>
                </a:tc>
                <a:extLst>
                  <a:ext uri="{0D108BD9-81ED-4DB2-BD59-A6C34878D82A}">
                    <a16:rowId xmlns:a16="http://schemas.microsoft.com/office/drawing/2014/main" val="3272822224"/>
                  </a:ext>
                </a:extLst>
              </a:tr>
            </a:tbl>
          </a:graphicData>
        </a:graphic>
      </p:graphicFrame>
    </p:spTree>
    <p:extLst>
      <p:ext uri="{BB962C8B-B14F-4D97-AF65-F5344CB8AC3E}">
        <p14:creationId xmlns:p14="http://schemas.microsoft.com/office/powerpoint/2010/main" val="422971699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6A332-E27D-F007-43C2-5E0CB7267124}"/>
              </a:ext>
            </a:extLst>
          </p:cNvPr>
          <p:cNvSpPr>
            <a:spLocks noGrp="1"/>
          </p:cNvSpPr>
          <p:nvPr>
            <p:ph type="title"/>
          </p:nvPr>
        </p:nvSpPr>
        <p:spPr/>
        <p:txBody>
          <a:bodyPr/>
          <a:lstStyle/>
          <a:p>
            <a:r>
              <a:rPr lang="en-US" dirty="0"/>
              <a:t>US Legal Instruments Applicable to BCI</a:t>
            </a:r>
            <a:endParaRPr lang="tr-TR" dirty="0"/>
          </a:p>
        </p:txBody>
      </p:sp>
      <p:graphicFrame>
        <p:nvGraphicFramePr>
          <p:cNvPr id="4" name="Content Placeholder 3">
            <a:extLst>
              <a:ext uri="{FF2B5EF4-FFF2-40B4-BE49-F238E27FC236}">
                <a16:creationId xmlns:a16="http://schemas.microsoft.com/office/drawing/2014/main" id="{29A7A1E8-A261-9092-FB88-D372939F1A52}"/>
              </a:ext>
            </a:extLst>
          </p:cNvPr>
          <p:cNvGraphicFramePr>
            <a:graphicFrameLocks noGrp="1"/>
          </p:cNvGraphicFramePr>
          <p:nvPr>
            <p:ph idx="1"/>
            <p:extLst>
              <p:ext uri="{D42A27DB-BD31-4B8C-83A1-F6EECF244321}">
                <p14:modId xmlns:p14="http://schemas.microsoft.com/office/powerpoint/2010/main" val="141747882"/>
              </p:ext>
            </p:extLst>
          </p:nvPr>
        </p:nvGraphicFramePr>
        <p:xfrm>
          <a:off x="268014" y="1016000"/>
          <a:ext cx="11688012" cy="5468909"/>
        </p:xfrm>
        <a:graphic>
          <a:graphicData uri="http://schemas.openxmlformats.org/drawingml/2006/table">
            <a:tbl>
              <a:tblPr firstRow="1" bandRow="1">
                <a:tableStyleId>{5C22544A-7EE6-4342-B048-85BDC9FD1C3A}</a:tableStyleId>
              </a:tblPr>
              <a:tblGrid>
                <a:gridCol w="2524347">
                  <a:extLst>
                    <a:ext uri="{9D8B030D-6E8A-4147-A177-3AD203B41FA5}">
                      <a16:colId xmlns:a16="http://schemas.microsoft.com/office/drawing/2014/main" val="263237190"/>
                    </a:ext>
                  </a:extLst>
                </a:gridCol>
                <a:gridCol w="4454013">
                  <a:extLst>
                    <a:ext uri="{9D8B030D-6E8A-4147-A177-3AD203B41FA5}">
                      <a16:colId xmlns:a16="http://schemas.microsoft.com/office/drawing/2014/main" val="3484422648"/>
                    </a:ext>
                  </a:extLst>
                </a:gridCol>
                <a:gridCol w="4709652">
                  <a:extLst>
                    <a:ext uri="{9D8B030D-6E8A-4147-A177-3AD203B41FA5}">
                      <a16:colId xmlns:a16="http://schemas.microsoft.com/office/drawing/2014/main" val="3386315254"/>
                    </a:ext>
                  </a:extLst>
                </a:gridCol>
              </a:tblGrid>
              <a:tr h="362020">
                <a:tc>
                  <a:txBody>
                    <a:bodyPr/>
                    <a:lstStyle/>
                    <a:p>
                      <a:r>
                        <a:rPr lang="en-US" dirty="0"/>
                        <a:t>Instrument </a:t>
                      </a:r>
                      <a:endParaRPr lang="tr-TR" dirty="0"/>
                    </a:p>
                  </a:txBody>
                  <a:tcPr/>
                </a:tc>
                <a:tc>
                  <a:txBody>
                    <a:bodyPr/>
                    <a:lstStyle/>
                    <a:p>
                      <a:r>
                        <a:rPr lang="en-US" dirty="0"/>
                        <a:t>Applicability &amp; Relevance</a:t>
                      </a:r>
                      <a:endParaRPr lang="tr-TR" dirty="0"/>
                    </a:p>
                  </a:txBody>
                  <a:tcPr/>
                </a:tc>
                <a:tc>
                  <a:txBody>
                    <a:bodyPr/>
                    <a:lstStyle/>
                    <a:p>
                      <a:r>
                        <a:rPr lang="en-US" dirty="0"/>
                        <a:t>Type of Responsibility &amp; Actor</a:t>
                      </a:r>
                      <a:endParaRPr lang="tr-TR" dirty="0"/>
                    </a:p>
                  </a:txBody>
                  <a:tcPr/>
                </a:tc>
                <a:extLst>
                  <a:ext uri="{0D108BD9-81ED-4DB2-BD59-A6C34878D82A}">
                    <a16:rowId xmlns:a16="http://schemas.microsoft.com/office/drawing/2014/main" val="2271411679"/>
                  </a:ext>
                </a:extLst>
              </a:tr>
              <a:tr h="0">
                <a:tc>
                  <a:txBody>
                    <a:bodyPr/>
                    <a:lstStyle/>
                    <a:p>
                      <a:r>
                        <a:rPr lang="en-US" dirty="0"/>
                        <a:t>Privacy Laws</a:t>
                      </a:r>
                    </a:p>
                    <a:p>
                      <a:r>
                        <a:rPr lang="en-US" dirty="0"/>
                        <a:t>HIPAA </a:t>
                      </a:r>
                      <a:endParaRPr lang="tr-TR" dirty="0"/>
                    </a:p>
                  </a:txBody>
                  <a:tcPr/>
                </a:tc>
                <a:tc>
                  <a:txBody>
                    <a:bodyPr/>
                    <a:lstStyle/>
                    <a:p>
                      <a:pPr marL="285750" indent="-285750" algn="l" defTabSz="914400" rtl="0" eaLnBrk="1" latinLnBrk="0" hangingPunct="1">
                        <a:buFontTx/>
                        <a:buChar char="-"/>
                      </a:pPr>
                      <a:r>
                        <a:rPr lang="en-US" sz="1800" kern="1200" dirty="0">
                          <a:solidFill>
                            <a:schemeClr val="dk1"/>
                          </a:solidFill>
                          <a:latin typeface="+mn-lt"/>
                          <a:ea typeface="+mn-ea"/>
                          <a:cs typeface="+mn-cs"/>
                        </a:rPr>
                        <a:t>Protected health information (records not the data)</a:t>
                      </a:r>
                    </a:p>
                    <a:p>
                      <a:pPr marL="285750" indent="-285750" algn="l" defTabSz="914400" rtl="0" eaLnBrk="1" latinLnBrk="0" hangingPunct="1">
                        <a:buFontTx/>
                        <a:buChar char="-"/>
                      </a:pPr>
                      <a:r>
                        <a:rPr lang="en-US" sz="1800" kern="1200" dirty="0">
                          <a:solidFill>
                            <a:schemeClr val="dk1"/>
                          </a:solidFill>
                          <a:latin typeface="+mn-lt"/>
                          <a:ea typeface="+mn-ea"/>
                          <a:cs typeface="+mn-cs"/>
                        </a:rPr>
                        <a:t>does not apply to non-medical consumer BCI</a:t>
                      </a:r>
                      <a:endParaRPr lang="tr-TR" sz="1800" kern="1200" dirty="0">
                        <a:solidFill>
                          <a:schemeClr val="dk1"/>
                        </a:solidFill>
                        <a:latin typeface="+mn-lt"/>
                        <a:ea typeface="+mn-ea"/>
                        <a:cs typeface="+mn-cs"/>
                      </a:endParaRPr>
                    </a:p>
                  </a:txBody>
                  <a:tcPr/>
                </a:tc>
                <a:tc>
                  <a:txBody>
                    <a:bodyPr/>
                    <a:lstStyle/>
                    <a:p>
                      <a:pPr marL="285750" indent="-285750" algn="l" defTabSz="914400" rtl="0" eaLnBrk="1" latinLnBrk="0" hangingPunct="1">
                        <a:buFontTx/>
                        <a:buChar char="-"/>
                      </a:pPr>
                      <a:r>
                        <a:rPr lang="en-US" sz="1800" kern="1200" dirty="0">
                          <a:solidFill>
                            <a:schemeClr val="dk1"/>
                          </a:solidFill>
                          <a:latin typeface="+mn-lt"/>
                          <a:ea typeface="+mn-ea"/>
                          <a:cs typeface="+mn-cs"/>
                        </a:rPr>
                        <a:t>Healthcare providers, insurers, business associations, and clinical trials</a:t>
                      </a:r>
                    </a:p>
                    <a:p>
                      <a:pPr marL="285750" indent="-285750" algn="l" defTabSz="914400" rtl="0" eaLnBrk="1" latinLnBrk="0" hangingPunct="1">
                        <a:buFontTx/>
                        <a:buChar char="-"/>
                      </a:pPr>
                      <a:r>
                        <a:rPr lang="en-US" sz="1800" kern="1200" dirty="0">
                          <a:solidFill>
                            <a:schemeClr val="dk1"/>
                          </a:solidFill>
                          <a:latin typeface="+mn-lt"/>
                          <a:ea typeface="+mn-ea"/>
                          <a:cs typeface="+mn-cs"/>
                        </a:rPr>
                        <a:t>Risk management, organizational responsibility: no clear liability</a:t>
                      </a:r>
                    </a:p>
                    <a:p>
                      <a:pPr marL="285750" indent="-285750" algn="l" defTabSz="914400" rtl="0" eaLnBrk="1" latinLnBrk="0" hangingPunct="1">
                        <a:buFontTx/>
                        <a:buChar char="-"/>
                      </a:pPr>
                      <a:r>
                        <a:rPr lang="en-US" sz="1800" kern="1200" dirty="0">
                          <a:solidFill>
                            <a:schemeClr val="dk1"/>
                          </a:solidFill>
                          <a:latin typeface="+mn-lt"/>
                          <a:ea typeface="+mn-ea"/>
                          <a:cs typeface="+mn-cs"/>
                        </a:rPr>
                        <a:t>No concept of damage</a:t>
                      </a:r>
                    </a:p>
                  </a:txBody>
                  <a:tcPr/>
                </a:tc>
                <a:extLst>
                  <a:ext uri="{0D108BD9-81ED-4DB2-BD59-A6C34878D82A}">
                    <a16:rowId xmlns:a16="http://schemas.microsoft.com/office/drawing/2014/main" val="1667514920"/>
                  </a:ext>
                </a:extLst>
              </a:tr>
              <a:tr h="1137777">
                <a:tc>
                  <a:txBody>
                    <a:bodyPr/>
                    <a:lstStyle/>
                    <a:p>
                      <a:r>
                        <a:rPr lang="en-US" sz="1800" dirty="0">
                          <a:latin typeface="Arial" panose="020B0604020202020204" pitchFamily="34" charset="0"/>
                          <a:cs typeface="Arial" panose="020B0604020202020204" pitchFamily="34" charset="0"/>
                        </a:rPr>
                        <a:t>Federal Drug Administration</a:t>
                      </a:r>
                      <a:endParaRPr lang="tr-TR" dirty="0"/>
                    </a:p>
                  </a:txBody>
                  <a:tcPr/>
                </a:tc>
                <a:tc>
                  <a:txBody>
                    <a:bodyPr/>
                    <a:lstStyle/>
                    <a:p>
                      <a:pPr marL="285750" indent="-285750" algn="l" defTabSz="914400" rtl="0" eaLnBrk="1" latinLnBrk="0" hangingPunct="1">
                        <a:buFontTx/>
                        <a:buChar char="-"/>
                      </a:pPr>
                      <a:r>
                        <a:rPr lang="en-US" sz="1800" kern="1200" dirty="0">
                          <a:solidFill>
                            <a:schemeClr val="dk1"/>
                          </a:solidFill>
                          <a:latin typeface="+mn-lt"/>
                          <a:ea typeface="+mn-ea"/>
                          <a:cs typeface="+mn-cs"/>
                        </a:rPr>
                        <a:t>Neuro-tech as medical devices</a:t>
                      </a:r>
                    </a:p>
                    <a:p>
                      <a:pPr marL="285750" indent="-285750" algn="l" defTabSz="914400" rtl="0" eaLnBrk="1" latinLnBrk="0" hangingPunct="1">
                        <a:buFontTx/>
                        <a:buChar char="-"/>
                      </a:pPr>
                      <a:r>
                        <a:rPr lang="en-US" sz="1800" kern="1200" dirty="0">
                          <a:solidFill>
                            <a:schemeClr val="dk1"/>
                          </a:solidFill>
                          <a:latin typeface="+mn-lt"/>
                          <a:ea typeface="+mn-ea"/>
                          <a:cs typeface="+mn-cs"/>
                        </a:rPr>
                        <a:t>Software failure causing injury or death</a:t>
                      </a:r>
                    </a:p>
                    <a:p>
                      <a:pPr marL="285750" indent="-285750" algn="l" defTabSz="914400" rtl="0" eaLnBrk="1" latinLnBrk="0" hangingPunct="1">
                        <a:buFontTx/>
                        <a:buChar char="-"/>
                      </a:pPr>
                      <a:r>
                        <a:rPr lang="en-US" sz="1800" kern="1200" dirty="0">
                          <a:solidFill>
                            <a:schemeClr val="dk1"/>
                          </a:solidFill>
                          <a:latin typeface="+mn-lt"/>
                          <a:ea typeface="+mn-ea"/>
                          <a:cs typeface="+mn-cs"/>
                        </a:rPr>
                        <a:t>Human factor</a:t>
                      </a:r>
                      <a:endParaRPr lang="tr-TR" sz="1800" kern="1200" dirty="0">
                        <a:solidFill>
                          <a:schemeClr val="dk1"/>
                        </a:solidFill>
                        <a:latin typeface="+mn-lt"/>
                        <a:ea typeface="+mn-ea"/>
                        <a:cs typeface="+mn-cs"/>
                      </a:endParaRPr>
                    </a:p>
                  </a:txBody>
                  <a:tcPr/>
                </a:tc>
                <a:tc>
                  <a:txBody>
                    <a:bodyPr/>
                    <a:lstStyle/>
                    <a:p>
                      <a:pPr marL="285750" indent="-285750" algn="l" defTabSz="914400" rtl="0" eaLnBrk="1" latinLnBrk="0" hangingPunct="1">
                        <a:buFontTx/>
                        <a:buChar char="-"/>
                      </a:pPr>
                      <a:r>
                        <a:rPr lang="en-US" sz="1800" kern="1200" dirty="0">
                          <a:solidFill>
                            <a:schemeClr val="dk1"/>
                          </a:solidFill>
                          <a:latin typeface="+mn-lt"/>
                          <a:ea typeface="+mn-ea"/>
                          <a:cs typeface="+mn-cs"/>
                        </a:rPr>
                        <a:t>Ex-ante and ex-post safeguards</a:t>
                      </a:r>
                    </a:p>
                    <a:p>
                      <a:pPr marL="285750" indent="-285750" algn="l" defTabSz="914400" rtl="0" eaLnBrk="1" latinLnBrk="0" hangingPunct="1">
                        <a:buFontTx/>
                        <a:buChar char="-"/>
                      </a:pPr>
                      <a:r>
                        <a:rPr lang="en-US" sz="1800" kern="1200" dirty="0">
                          <a:solidFill>
                            <a:schemeClr val="dk1"/>
                          </a:solidFill>
                          <a:latin typeface="+mn-lt"/>
                          <a:ea typeface="+mn-ea"/>
                          <a:cs typeface="+mn-cs"/>
                        </a:rPr>
                        <a:t>Preemptive effect of the federal law</a:t>
                      </a:r>
                    </a:p>
                  </a:txBody>
                  <a:tcPr/>
                </a:tc>
                <a:extLst>
                  <a:ext uri="{0D108BD9-81ED-4DB2-BD59-A6C34878D82A}">
                    <a16:rowId xmlns:a16="http://schemas.microsoft.com/office/drawing/2014/main" val="3445670034"/>
                  </a:ext>
                </a:extLst>
              </a:tr>
              <a:tr h="1222172">
                <a:tc rowSpan="2">
                  <a:txBody>
                    <a:bodyPr/>
                    <a:lstStyle/>
                    <a:p>
                      <a:r>
                        <a:rPr lang="en-US" dirty="0"/>
                        <a:t>Consumer Protection Laws</a:t>
                      </a:r>
                    </a:p>
                    <a:p>
                      <a:r>
                        <a:rPr lang="en-US" dirty="0"/>
                        <a:t>Tort laws</a:t>
                      </a:r>
                      <a:endParaRPr lang="tr-TR" dirty="0"/>
                    </a:p>
                  </a:txBody>
                  <a:tcPr/>
                </a:tc>
                <a:tc>
                  <a:txBody>
                    <a:bodyPr/>
                    <a:lstStyle/>
                    <a:p>
                      <a:r>
                        <a:rPr lang="en-US" dirty="0">
                          <a:solidFill>
                            <a:schemeClr val="tx1"/>
                          </a:solidFill>
                        </a:rPr>
                        <a:t>FTC Act, Section 5: unfair and deceptive practices, cognitive enhancement and data misuse</a:t>
                      </a:r>
                    </a:p>
                    <a:p>
                      <a:endParaRPr lang="tr-TR" dirty="0">
                        <a:solidFill>
                          <a:schemeClr val="tx1"/>
                        </a:solidFill>
                      </a:endParaRPr>
                    </a:p>
                  </a:txBody>
                  <a:tcPr/>
                </a:tc>
                <a:tc>
                  <a:txBody>
                    <a:bodyPr/>
                    <a:lstStyle/>
                    <a:p>
                      <a:pPr marL="285750" indent="-285750">
                        <a:buFontTx/>
                        <a:buChar char="-"/>
                      </a:pPr>
                      <a:r>
                        <a:rPr lang="en-US" dirty="0"/>
                        <a:t>Comparative fault doctrine</a:t>
                      </a:r>
                    </a:p>
                    <a:p>
                      <a:pPr marL="285750" indent="-285750">
                        <a:buFontTx/>
                        <a:buChar char="-"/>
                      </a:pPr>
                      <a:r>
                        <a:rPr lang="en-US" dirty="0"/>
                        <a:t>Supply chain liability</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en-US" dirty="0"/>
                        <a:t>Actual loss &amp; emotional distress</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en-US" dirty="0"/>
                        <a:t>User misuse foreseeable?</a:t>
                      </a:r>
                    </a:p>
                  </a:txBody>
                  <a:tcPr/>
                </a:tc>
                <a:extLst>
                  <a:ext uri="{0D108BD9-81ED-4DB2-BD59-A6C34878D82A}">
                    <a16:rowId xmlns:a16="http://schemas.microsoft.com/office/drawing/2014/main" val="2113131779"/>
                  </a:ext>
                </a:extLst>
              </a:tr>
              <a:tr h="618449">
                <a:tc vMerge="1">
                  <a:txBody>
                    <a:bodyPr/>
                    <a:lstStyle/>
                    <a:p>
                      <a:endParaRPr lang="tr-T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Consumer Product Safety Act</a:t>
                      </a:r>
                    </a:p>
                  </a:txBody>
                  <a:tcPr/>
                </a:tc>
                <a:tc>
                  <a:txBody>
                    <a:bodyPr/>
                    <a:lstStyle/>
                    <a:p>
                      <a:pPr marL="285750" indent="-285750">
                        <a:buFontTx/>
                        <a:buChar char="-"/>
                      </a:pPr>
                      <a:r>
                        <a:rPr lang="en-US" dirty="0"/>
                        <a:t>Ex-ante risk control: Does the product present a substantial hazard or risk?</a:t>
                      </a:r>
                    </a:p>
                  </a:txBody>
                  <a:tcPr/>
                </a:tc>
                <a:extLst>
                  <a:ext uri="{0D108BD9-81ED-4DB2-BD59-A6C34878D82A}">
                    <a16:rowId xmlns:a16="http://schemas.microsoft.com/office/drawing/2014/main" val="2744738806"/>
                  </a:ext>
                </a:extLst>
              </a:tr>
              <a:tr h="362020">
                <a:tc>
                  <a:txBody>
                    <a:bodyPr/>
                    <a:lstStyle/>
                    <a:p>
                      <a:r>
                        <a:rPr lang="en-US" dirty="0">
                          <a:solidFill>
                            <a:schemeClr val="tx1"/>
                          </a:solidFill>
                        </a:rPr>
                        <a:t>Common Rule (CFR)</a:t>
                      </a:r>
                      <a:endParaRPr lang="tr-TR" dirty="0">
                        <a:solidFill>
                          <a:schemeClr val="tx1"/>
                        </a:solidFill>
                      </a:endParaRPr>
                    </a:p>
                  </a:txBody>
                  <a:tcPr/>
                </a:tc>
                <a:tc>
                  <a:txBody>
                    <a:bodyPr/>
                    <a:lstStyle/>
                    <a:p>
                      <a:r>
                        <a:rPr lang="en-US" dirty="0">
                          <a:solidFill>
                            <a:schemeClr val="tx1"/>
                          </a:solidFill>
                        </a:rPr>
                        <a:t>Ethical conduct in research</a:t>
                      </a:r>
                      <a:endParaRPr lang="tr-TR" dirty="0">
                        <a:solidFill>
                          <a:schemeClr val="tx1"/>
                        </a:solidFill>
                      </a:endParaRP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en-US" sz="1800" kern="1200" dirty="0">
                          <a:solidFill>
                            <a:schemeClr val="dk1"/>
                          </a:solidFill>
                          <a:latin typeface="+mn-lt"/>
                          <a:ea typeface="+mn-ea"/>
                          <a:cs typeface="+mn-cs"/>
                        </a:rPr>
                        <a:t>Risk minimization: can be used as evidence in court</a:t>
                      </a:r>
                      <a:endParaRPr lang="tr-TR" sz="1800" kern="1200" dirty="0">
                        <a:solidFill>
                          <a:schemeClr val="dk1"/>
                        </a:solidFill>
                        <a:latin typeface="+mn-lt"/>
                        <a:ea typeface="+mn-ea"/>
                        <a:cs typeface="+mn-cs"/>
                      </a:endParaRPr>
                    </a:p>
                  </a:txBody>
                  <a:tcPr/>
                </a:tc>
                <a:extLst>
                  <a:ext uri="{0D108BD9-81ED-4DB2-BD59-A6C34878D82A}">
                    <a16:rowId xmlns:a16="http://schemas.microsoft.com/office/drawing/2014/main" val="454349142"/>
                  </a:ext>
                </a:extLst>
              </a:tr>
            </a:tbl>
          </a:graphicData>
        </a:graphic>
      </p:graphicFrame>
    </p:spTree>
    <p:extLst>
      <p:ext uri="{BB962C8B-B14F-4D97-AF65-F5344CB8AC3E}">
        <p14:creationId xmlns:p14="http://schemas.microsoft.com/office/powerpoint/2010/main" val="405984756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DA5FF-A165-D057-CF48-D608FCBD7DC7}"/>
              </a:ext>
            </a:extLst>
          </p:cNvPr>
          <p:cNvSpPr>
            <a:spLocks noGrp="1"/>
          </p:cNvSpPr>
          <p:nvPr>
            <p:ph type="title"/>
          </p:nvPr>
        </p:nvSpPr>
        <p:spPr/>
        <p:txBody>
          <a:bodyPr>
            <a:normAutofit/>
          </a:bodyPr>
          <a:lstStyle/>
          <a:p>
            <a:r>
              <a:rPr lang="en-US" sz="2400" b="1" dirty="0"/>
              <a:t>FDA Governance</a:t>
            </a:r>
            <a:endParaRPr lang="tr-TR" sz="2400" b="1" dirty="0"/>
          </a:p>
        </p:txBody>
      </p:sp>
      <p:sp>
        <p:nvSpPr>
          <p:cNvPr id="3" name="Content Placeholder 2">
            <a:extLst>
              <a:ext uri="{FF2B5EF4-FFF2-40B4-BE49-F238E27FC236}">
                <a16:creationId xmlns:a16="http://schemas.microsoft.com/office/drawing/2014/main" id="{B6EDB894-D393-5A5F-4842-DB0C466ADE02}"/>
              </a:ext>
            </a:extLst>
          </p:cNvPr>
          <p:cNvSpPr>
            <a:spLocks noGrp="1"/>
          </p:cNvSpPr>
          <p:nvPr>
            <p:ph idx="4294967295"/>
          </p:nvPr>
        </p:nvSpPr>
        <p:spPr>
          <a:xfrm>
            <a:off x="268014" y="1016000"/>
            <a:ext cx="3851275" cy="5202238"/>
          </a:xfrm>
        </p:spPr>
        <p:txBody>
          <a:bodyPr/>
          <a:lstStyle/>
          <a:p>
            <a:pPr marL="342900" indent="-342900">
              <a:buFontTx/>
              <a:buChar char="-"/>
            </a:pPr>
            <a:r>
              <a:rPr lang="en-US" dirty="0"/>
              <a:t>Leapfrog Guidance:</a:t>
            </a:r>
          </a:p>
          <a:p>
            <a:pPr marL="800100" lvl="1" indent="-342900">
              <a:buFontTx/>
              <a:buChar char="-"/>
            </a:pPr>
            <a:r>
              <a:rPr lang="en-US" dirty="0"/>
              <a:t>Least burdensome approach – 21</a:t>
            </a:r>
            <a:r>
              <a:rPr lang="en-US" baseline="30000" dirty="0"/>
              <a:t>st</a:t>
            </a:r>
            <a:r>
              <a:rPr lang="en-US" dirty="0"/>
              <a:t> Century Areas Act of 2016</a:t>
            </a:r>
          </a:p>
          <a:p>
            <a:pPr marL="800100" lvl="1" indent="-342900">
              <a:buFontTx/>
              <a:buChar char="-"/>
            </a:pPr>
            <a:r>
              <a:rPr lang="en-US" dirty="0"/>
              <a:t>Non-binding, only applies to therapeutic BCI</a:t>
            </a:r>
          </a:p>
          <a:p>
            <a:pPr marL="342900" indent="-342900">
              <a:buFontTx/>
              <a:buChar char="-"/>
            </a:pPr>
            <a:r>
              <a:rPr lang="en-US" dirty="0"/>
              <a:t>Device Classification: </a:t>
            </a:r>
          </a:p>
          <a:p>
            <a:pPr marL="800100" lvl="1" indent="-342900">
              <a:buFontTx/>
              <a:buChar char="-"/>
            </a:pPr>
            <a:r>
              <a:rPr lang="en-US" dirty="0"/>
              <a:t>Class III (highest risk) in the CFR Chapter 21</a:t>
            </a:r>
            <a:r>
              <a:rPr lang="en-US" dirty="0">
                <a:sym typeface="Wingdings" panose="05000000000000000000" pitchFamily="2" charset="2"/>
              </a:rPr>
              <a:t> Premarket Approval: ‘</a:t>
            </a:r>
            <a:r>
              <a:rPr lang="en-US" i="1" dirty="0">
                <a:sym typeface="Wingdings" panose="05000000000000000000" pitchFamily="2" charset="2"/>
              </a:rPr>
              <a:t>sufficient, valid scientific evidence that the device is safe and effective</a:t>
            </a:r>
            <a:r>
              <a:rPr lang="en-US" dirty="0">
                <a:sym typeface="Wingdings" panose="05000000000000000000" pitchFamily="2" charset="2"/>
              </a:rPr>
              <a:t>.’</a:t>
            </a:r>
          </a:p>
          <a:p>
            <a:pPr marL="342900" indent="-342900">
              <a:buFontTx/>
              <a:buChar char="-"/>
            </a:pPr>
            <a:r>
              <a:rPr lang="en-US" dirty="0">
                <a:sym typeface="Wingdings" panose="05000000000000000000" pitchFamily="2" charset="2"/>
              </a:rPr>
              <a:t>Out of the scope:</a:t>
            </a:r>
          </a:p>
          <a:p>
            <a:pPr marL="800100" lvl="1" indent="-342900">
              <a:buFontTx/>
              <a:buChar char="-"/>
            </a:pPr>
            <a:r>
              <a:rPr lang="en-US" dirty="0">
                <a:sym typeface="Wingdings" panose="05000000000000000000" pitchFamily="2" charset="2"/>
              </a:rPr>
              <a:t>Enhancement purposes</a:t>
            </a:r>
          </a:p>
          <a:p>
            <a:pPr marL="800100" lvl="1" indent="-342900">
              <a:buFontTx/>
              <a:buChar char="-"/>
            </a:pPr>
            <a:r>
              <a:rPr lang="en-US" dirty="0">
                <a:sym typeface="Wingdings" panose="05000000000000000000" pitchFamily="2" charset="2"/>
              </a:rPr>
              <a:t>Non-invasive (not implanted)- Class II. </a:t>
            </a:r>
            <a:endParaRPr lang="en-US" dirty="0"/>
          </a:p>
          <a:p>
            <a:pPr lvl="1"/>
            <a:endParaRPr lang="en-US" dirty="0"/>
          </a:p>
        </p:txBody>
      </p:sp>
      <p:sp>
        <p:nvSpPr>
          <p:cNvPr id="4" name="TextBox 3">
            <a:extLst>
              <a:ext uri="{FF2B5EF4-FFF2-40B4-BE49-F238E27FC236}">
                <a16:creationId xmlns:a16="http://schemas.microsoft.com/office/drawing/2014/main" id="{B9DEC431-CEBE-E33E-FB24-E20F213B239B}"/>
              </a:ext>
            </a:extLst>
          </p:cNvPr>
          <p:cNvSpPr txBox="1"/>
          <p:nvPr/>
        </p:nvSpPr>
        <p:spPr>
          <a:xfrm>
            <a:off x="5680132" y="1016000"/>
            <a:ext cx="5437239" cy="1231106"/>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Critics</a:t>
            </a:r>
            <a:r>
              <a:rPr lang="en-US" dirty="0"/>
              <a:t>:</a:t>
            </a:r>
          </a:p>
          <a:p>
            <a:pPr marL="285750" indent="-285750">
              <a:buFontTx/>
              <a:buChar char="-"/>
            </a:pPr>
            <a:r>
              <a:rPr lang="en-US" dirty="0" err="1"/>
              <a:t>Neurohacking</a:t>
            </a:r>
            <a:r>
              <a:rPr lang="en-US" dirty="0"/>
              <a:t> is neglected</a:t>
            </a:r>
          </a:p>
          <a:p>
            <a:pPr marL="285750" indent="-285750">
              <a:buFontTx/>
              <a:buChar char="-"/>
            </a:pPr>
            <a:r>
              <a:rPr lang="en-US" dirty="0"/>
              <a:t>Deregulation trend</a:t>
            </a:r>
          </a:p>
          <a:p>
            <a:pPr marL="285750" indent="-285750">
              <a:buFontTx/>
              <a:buChar char="-"/>
            </a:pPr>
            <a:r>
              <a:rPr lang="en-US" dirty="0"/>
              <a:t>Pre-emption of the FDA approval </a:t>
            </a:r>
            <a:endParaRPr lang="tr-TR" dirty="0"/>
          </a:p>
        </p:txBody>
      </p:sp>
      <p:sp>
        <p:nvSpPr>
          <p:cNvPr id="5" name="TextBox 4">
            <a:extLst>
              <a:ext uri="{FF2B5EF4-FFF2-40B4-BE49-F238E27FC236}">
                <a16:creationId xmlns:a16="http://schemas.microsoft.com/office/drawing/2014/main" id="{AF848652-8F85-9BF2-57AD-90F31E316D0F}"/>
              </a:ext>
            </a:extLst>
          </p:cNvPr>
          <p:cNvSpPr txBox="1"/>
          <p:nvPr/>
        </p:nvSpPr>
        <p:spPr>
          <a:xfrm>
            <a:off x="5609118" y="2733368"/>
            <a:ext cx="5186701" cy="923330"/>
          </a:xfrm>
          <a:prstGeom prst="rect">
            <a:avLst/>
          </a:prstGeom>
          <a:noFill/>
        </p:spPr>
        <p:txBody>
          <a:bodyPr wrap="square" rtlCol="0">
            <a:spAutoFit/>
          </a:bodyPr>
          <a:lstStyle/>
          <a:p>
            <a:r>
              <a:rPr lang="en-US" dirty="0"/>
              <a:t>Proposals: </a:t>
            </a:r>
          </a:p>
          <a:p>
            <a:r>
              <a:rPr lang="en-US" dirty="0"/>
              <a:t>- Class IV-E: specifically for enhancement or augmentative applications</a:t>
            </a:r>
            <a:endParaRPr lang="tr-TR" dirty="0"/>
          </a:p>
        </p:txBody>
      </p:sp>
    </p:spTree>
    <p:extLst>
      <p:ext uri="{BB962C8B-B14F-4D97-AF65-F5344CB8AC3E}">
        <p14:creationId xmlns:p14="http://schemas.microsoft.com/office/powerpoint/2010/main" val="89925683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theme/theme1.xml><?xml version="1.0" encoding="utf-8"?>
<a:theme xmlns:a="http://schemas.openxmlformats.org/drawingml/2006/main" name="Office Theme">
  <a:themeElements>
    <a:clrScheme name="PTC">
      <a:dk1>
        <a:srgbClr val="000000"/>
      </a:dk1>
      <a:lt1>
        <a:srgbClr val="FFFFFF"/>
      </a:lt1>
      <a:dk2>
        <a:srgbClr val="171717"/>
      </a:dk2>
      <a:lt2>
        <a:srgbClr val="FFFFFF"/>
      </a:lt2>
      <a:accent1>
        <a:srgbClr val="002BF3"/>
      </a:accent1>
      <a:accent2>
        <a:srgbClr val="3054FE"/>
      </a:accent2>
      <a:accent3>
        <a:srgbClr val="00A7FF"/>
      </a:accent3>
      <a:accent4>
        <a:srgbClr val="03F7D3"/>
      </a:accent4>
      <a:accent5>
        <a:srgbClr val="F88379"/>
      </a:accent5>
      <a:accent6>
        <a:srgbClr val="FFFFFF"/>
      </a:accent6>
      <a:hlink>
        <a:srgbClr val="002BF3"/>
      </a:hlink>
      <a:folHlink>
        <a:srgbClr val="002BF3"/>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TotalTime>
  <Words>1784</Words>
  <Application>Microsoft Office PowerPoint</Application>
  <PresentationFormat>Widescreen</PresentationFormat>
  <Paragraphs>234</Paragraphs>
  <Slides>14</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System Font Regular</vt:lpstr>
      <vt:lpstr>Wingdings</vt:lpstr>
      <vt:lpstr>Office Theme</vt:lpstr>
      <vt:lpstr>Brain-Computer Interfaces and Bridging the Responsibility Gap </vt:lpstr>
      <vt:lpstr>Brain Computer Interfaces (BCI)?</vt:lpstr>
      <vt:lpstr>Responsibility Gap</vt:lpstr>
      <vt:lpstr>Main causes </vt:lpstr>
      <vt:lpstr>Research Design</vt:lpstr>
      <vt:lpstr>Brain-Computer Interfaces– Applications and Responsibility Chain</vt:lpstr>
      <vt:lpstr>EU Legal Framework Applicable to BCI</vt:lpstr>
      <vt:lpstr>US Legal Instruments Applicable to BCI</vt:lpstr>
      <vt:lpstr>FDA Governance</vt:lpstr>
      <vt:lpstr>A paralyzed patient using an FDA-approved motor BCI accidentally injures a passerby due to signal misinterpretation.  Likely outcome:  -FDA approval might preempt the defect claims of the user or the state limitations on the product.</vt:lpstr>
      <vt:lpstr>GDPR </vt:lpstr>
      <vt:lpstr>Analysis: Between fault and accountability</vt:lpstr>
      <vt:lpstr>Strong and detailed data protection frameworks, e.g., the GDPR, can partially address gaps through transparency mechanisms.  The data controller’s responsibility is broader than traditional manufacturer liability  but it is not strict liability </vt:lpstr>
      <vt:lpstr>Concluding Remarks and Policy Recommendations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Roger Proeis</dc:creator>
  <cp:lastModifiedBy>Fionna Clark</cp:lastModifiedBy>
  <cp:revision>29</cp:revision>
  <dcterms:created xsi:type="dcterms:W3CDTF">2025-05-24T00:08:08Z</dcterms:created>
  <dcterms:modified xsi:type="dcterms:W3CDTF">2026-01-19T20:50:00Z</dcterms:modified>
</cp:coreProperties>
</file>