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5" r:id="rId3"/>
    <p:sldId id="261" r:id="rId4"/>
    <p:sldId id="262" r:id="rId5"/>
    <p:sldId id="266" r:id="rId6"/>
  </p:sldIdLst>
  <p:sldSz cx="12192000" cy="6858000"/>
  <p:notesSz cx="6858000" cy="9144000"/>
  <p:embeddedFontLst>
    <p:embeddedFont>
      <p:font typeface="Corbel" panose="020B0503020204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/>
    <p:restoredTop sz="94658"/>
  </p:normalViewPr>
  <p:slideViewPr>
    <p:cSldViewPr snapToGrid="0">
      <p:cViewPr varScale="1">
        <p:scale>
          <a:sx n="47" d="100"/>
          <a:sy n="47" d="100"/>
        </p:scale>
        <p:origin x="11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C1ECB-1A25-2540-9DD1-754689CD1750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7DC75-C7B0-B248-9EA6-B3557E64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9E9396-9357-2A7B-D8A9-82131E49D3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F4EA2-168E-C474-05D2-69F6DCFED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B07DA-6A5A-1640-911A-C9B8498E332B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1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dotted wave of dots&#10;&#10;AI-generated content may be incorrect.">
            <a:extLst>
              <a:ext uri="{FF2B5EF4-FFF2-40B4-BE49-F238E27FC236}">
                <a16:creationId xmlns:a16="http://schemas.microsoft.com/office/drawing/2014/main" id="{61413B81-680D-1BF3-340C-D5F7FB2CC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766ECDC-3A22-2130-1DC1-31CD26C69A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7187" y="6356350"/>
            <a:ext cx="3694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B07DA-6A5A-1640-911A-C9B8498E332B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6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3CE3F-61DB-B16A-1EC2-2DFCA2F22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B07DA-6A5A-1640-911A-C9B8498E33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1F3AB-84DA-DC6B-C5F8-68CF271C8E3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13" name="Picture 12" descr="A blue dotted wave of dots&#10;&#10;AI-generated content may be incorrect.">
            <a:extLst>
              <a:ext uri="{FF2B5EF4-FFF2-40B4-BE49-F238E27FC236}">
                <a16:creationId xmlns:a16="http://schemas.microsoft.com/office/drawing/2014/main" id="{34617D1C-5EC3-FAF3-50D4-B4B630C2DC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7092"/>
            <a:ext cx="6096000" cy="6858000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3CE3F-61DB-B16A-1EC2-2DFCA2F22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1B07DA-6A5A-1640-911A-C9B8498E33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7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1F3AB-84DA-DC6B-C5F8-68CF271C8E3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3CE3F-61DB-B16A-1EC2-2DFCA2F22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6C1B07DA-6A5A-1640-911A-C9B8498E33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blue dotted wave of dots&#10;&#10;AI-generated content may be incorrect.">
            <a:extLst>
              <a:ext uri="{FF2B5EF4-FFF2-40B4-BE49-F238E27FC236}">
                <a16:creationId xmlns:a16="http://schemas.microsoft.com/office/drawing/2014/main" id="{8902B289-605E-B7A2-0C24-7E169449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2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66EE7-70B7-25A6-A1E0-471F100B5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7" y="365125"/>
            <a:ext cx="11817626" cy="91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46836-1088-111B-71FF-CD9C4C92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187" y="1480930"/>
            <a:ext cx="11817626" cy="4696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81D6-EFFD-0BBC-7999-DE35303A3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7187" y="6356350"/>
            <a:ext cx="369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5"/>
                </a:solidFill>
                <a:latin typeface="Corbel" panose="020B0503020204020204" pitchFamily="34" charset="0"/>
              </a:defRPr>
            </a:lvl1pPr>
          </a:lstStyle>
          <a:p>
            <a:fld id="{6C1B07DA-6A5A-1640-911A-C9B8498E33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5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5" r:id="rId3"/>
    <p:sldLayoutId id="2147483659" r:id="rId4"/>
    <p:sldLayoutId id="214748366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4A6BFC-FEE9-A74F-AF6C-D96DE4E0D4FB}"/>
              </a:ext>
            </a:extLst>
          </p:cNvPr>
          <p:cNvSpPr txBox="1"/>
          <p:nvPr/>
        </p:nvSpPr>
        <p:spPr>
          <a:xfrm>
            <a:off x="586988" y="374586"/>
            <a:ext cx="7428752" cy="17697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500" b="1" kern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PTC HUB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3C850-2FC6-A43B-1ACB-3BA7205F9977}"/>
              </a:ext>
            </a:extLst>
          </p:cNvPr>
          <p:cNvSpPr txBox="1"/>
          <p:nvPr/>
        </p:nvSpPr>
        <p:spPr>
          <a:xfrm>
            <a:off x="650187" y="2945093"/>
            <a:ext cx="7024776" cy="8245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</a:rPr>
              <a:t>Building the Next Connectivity Hub in the Midwest: Omaha’s Connectivity Advantage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2D4EE-7B8C-067F-74EC-E9EF9032E2F2}"/>
              </a:ext>
            </a:extLst>
          </p:cNvPr>
          <p:cNvSpPr txBox="1"/>
          <p:nvPr/>
        </p:nvSpPr>
        <p:spPr>
          <a:xfrm>
            <a:off x="650187" y="1918619"/>
            <a:ext cx="5170994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b="1" kern="0" dirty="0">
                <a:solidFill>
                  <a:schemeClr val="accent1"/>
                </a:solidFill>
                <a:effectLst/>
                <a:latin typeface="Corbel" panose="020B0503020204020204" pitchFamily="34" charset="0"/>
              </a:rPr>
              <a:t>Lightning</a:t>
            </a:r>
            <a:r>
              <a:rPr lang="en-US" sz="5400" b="1" kern="0" dirty="0">
                <a:solidFill>
                  <a:schemeClr val="accent2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5400" b="1" kern="0" dirty="0">
                <a:solidFill>
                  <a:schemeClr val="accent1"/>
                </a:solidFill>
                <a:effectLst/>
                <a:latin typeface="Corbel" panose="020B0503020204020204" pitchFamily="34" charset="0"/>
              </a:rPr>
              <a:t>Talk: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BA068-42C0-2EA4-A021-66EFA14B4E9E}"/>
              </a:ext>
            </a:extLst>
          </p:cNvPr>
          <p:cNvSpPr txBox="1"/>
          <p:nvPr/>
        </p:nvSpPr>
        <p:spPr>
          <a:xfrm>
            <a:off x="620207" y="4357924"/>
            <a:ext cx="8311141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sz="2000" i="1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</a:rPr>
              <a:t>Microsoft Edge, Google Cloud On-Ramp, and IX Connectivity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81CCB-B1BB-5648-1AB8-E93BB36815CB}"/>
              </a:ext>
            </a:extLst>
          </p:cNvPr>
          <p:cNvSpPr txBox="1"/>
          <p:nvPr/>
        </p:nvSpPr>
        <p:spPr>
          <a:xfrm>
            <a:off x="7266235" y="5177701"/>
            <a:ext cx="4334794" cy="1347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15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Monday, January 19th</a:t>
            </a:r>
          </a:p>
          <a:p>
            <a:pPr marL="0" marR="0" algn="r">
              <a:lnSpc>
                <a:spcPct val="115000"/>
              </a:lnSpc>
              <a:buNone/>
            </a:pPr>
            <a:r>
              <a:rPr lang="en-US" sz="1800" dirty="0">
                <a:solidFill>
                  <a:schemeClr val="bg1"/>
                </a:solidFill>
                <a:effectLst/>
                <a:latin typeface="Corbel" panose="020B0503020204020204" pitchFamily="34" charset="0"/>
                <a:ea typeface="Arial" panose="020B0604020202020204" pitchFamily="34" charset="0"/>
              </a:rPr>
              <a:t>12:15 – 12:25 PM</a:t>
            </a:r>
          </a:p>
          <a:p>
            <a:pPr marL="0" marR="0" algn="r">
              <a:lnSpc>
                <a:spcPct val="115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Coral Lounge 3,4,5</a:t>
            </a:r>
          </a:p>
          <a:p>
            <a:pPr algn="r">
              <a:lnSpc>
                <a:spcPct val="115000"/>
              </a:lnSpc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HONOLULU, HI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BE90A5-319B-3752-F540-F4A9ABC04278}"/>
              </a:ext>
            </a:extLst>
          </p:cNvPr>
          <p:cNvCxnSpPr>
            <a:cxnSpLocks/>
          </p:cNvCxnSpPr>
          <p:nvPr/>
        </p:nvCxnSpPr>
        <p:spPr>
          <a:xfrm>
            <a:off x="712148" y="4948660"/>
            <a:ext cx="10767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AAB6BD8A-A214-5FCF-AA86-4F3513776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8840" y="637707"/>
            <a:ext cx="2031012" cy="112834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D45B319-A47D-98FC-746C-25D398C5B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8247" y="4328029"/>
            <a:ext cx="1151605" cy="43185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5947C02-EC9F-8BFE-8B8B-A27898752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267" y="5255390"/>
            <a:ext cx="2857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0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F8AC20-7CB7-27BF-D150-D8E3408DD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B07DA-6A5A-1640-911A-C9B8498E33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10DE0-FEAA-5022-C12E-A47D0A299A83}"/>
              </a:ext>
            </a:extLst>
          </p:cNvPr>
          <p:cNvSpPr txBox="1"/>
          <p:nvPr/>
        </p:nvSpPr>
        <p:spPr>
          <a:xfrm>
            <a:off x="1" y="399741"/>
            <a:ext cx="609600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latin typeface="Corbel" panose="020B0503020204020204" pitchFamily="34" charset="0"/>
              </a:rPr>
              <a:t>Meet the Speaker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1AAE6-4B1A-F4C9-8769-1A2BE502D0D2}"/>
              </a:ext>
            </a:extLst>
          </p:cNvPr>
          <p:cNvSpPr txBox="1"/>
          <p:nvPr/>
        </p:nvSpPr>
        <p:spPr>
          <a:xfrm>
            <a:off x="2881433" y="1897260"/>
            <a:ext cx="3104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3200" b="1" i="0" u="none" strike="noStrike" dirty="0">
                <a:solidFill>
                  <a:schemeClr val="accent1"/>
                </a:solidFill>
                <a:effectLst/>
                <a:latin typeface="Corbel" panose="020B0503020204020204" pitchFamily="34" charset="0"/>
              </a:rPr>
              <a:t>Matt Reed</a:t>
            </a:r>
            <a:endParaRPr lang="en-US" sz="3200" b="1" dirty="0">
              <a:solidFill>
                <a:schemeClr val="accent1"/>
              </a:solidFill>
              <a:effectLst/>
              <a:latin typeface="Corbel" panose="020B0503020204020204" pitchFamily="34" charset="0"/>
            </a:endParaRPr>
          </a:p>
          <a:p>
            <a:pPr rtl="0">
              <a:buNone/>
            </a:pPr>
            <a:r>
              <a:rPr lang="en-US" sz="1600" b="0" i="0" u="none" strike="noStrike" dirty="0">
                <a:effectLst/>
                <a:latin typeface="Corbel" panose="020B0503020204020204" pitchFamily="34" charset="0"/>
              </a:rPr>
              <a:t>Vice President of Business Development,</a:t>
            </a:r>
            <a:r>
              <a:rPr lang="en-US" sz="1600" dirty="0">
                <a:latin typeface="Corbel" panose="020B0503020204020204" pitchFamily="34" charset="0"/>
              </a:rPr>
              <a:t> </a:t>
            </a:r>
            <a:r>
              <a:rPr lang="en-US" sz="1600" b="0" i="0" u="none" strike="noStrike" dirty="0">
                <a:effectLst/>
                <a:latin typeface="Corbel" panose="020B0503020204020204" pitchFamily="34" charset="0"/>
              </a:rPr>
              <a:t>1623 </a:t>
            </a:r>
            <a:r>
              <a:rPr lang="en-US" sz="1600" b="0" i="0" u="none" strike="noStrike" dirty="0" err="1">
                <a:effectLst/>
                <a:latin typeface="Corbel" panose="020B0503020204020204" pitchFamily="34" charset="0"/>
              </a:rPr>
              <a:t>Farnam</a:t>
            </a:r>
            <a:endParaRPr lang="en-US" sz="1600" dirty="0">
              <a:latin typeface="Corbel" panose="020B0503020204020204" pitchFamily="34" charset="0"/>
            </a:endParaRPr>
          </a:p>
        </p:txBody>
      </p:sp>
      <p:pic>
        <p:nvPicPr>
          <p:cNvPr id="6" name="Picture 5" descr="Medium shot of a person smiling&#10;&#10;AI-generated content may be incorrect.">
            <a:extLst>
              <a:ext uri="{FF2B5EF4-FFF2-40B4-BE49-F238E27FC236}">
                <a16:creationId xmlns:a16="http://schemas.microsoft.com/office/drawing/2014/main" id="{27A1E275-1E76-72C4-DFBC-C5D37DDA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82" y="1507369"/>
            <a:ext cx="1857000" cy="1857000"/>
          </a:xfrm>
          <a:prstGeom prst="rect">
            <a:avLst/>
          </a:prstGeom>
          <a:ln w="41275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1BECF-15EA-8DDE-4E5D-A94655C4B2CC}"/>
              </a:ext>
            </a:extLst>
          </p:cNvPr>
          <p:cNvSpPr txBox="1"/>
          <p:nvPr/>
        </p:nvSpPr>
        <p:spPr>
          <a:xfrm>
            <a:off x="6092457" y="399741"/>
            <a:ext cx="609600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Corbel" panose="020B0503020204020204" pitchFamily="34" charset="0"/>
              </a:rPr>
              <a:t>Who is 1623 </a:t>
            </a:r>
            <a:r>
              <a:rPr lang="en-US" sz="4000" b="1" dirty="0" err="1">
                <a:solidFill>
                  <a:schemeClr val="accent1"/>
                </a:solidFill>
                <a:latin typeface="Corbel" panose="020B0503020204020204" pitchFamily="34" charset="0"/>
              </a:rPr>
              <a:t>Farnam</a:t>
            </a:r>
            <a:r>
              <a:rPr lang="en-US" sz="4000" b="1" dirty="0">
                <a:solidFill>
                  <a:schemeClr val="accent1"/>
                </a:solidFill>
                <a:latin typeface="Corbel" panose="020B0503020204020204" pitchFamily="34" charset="0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5480F1-A242-EF23-1515-A1CDE4E2322B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65092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0D22CE6-CEC5-64A5-0E82-73F6B04D78BD}"/>
              </a:ext>
            </a:extLst>
          </p:cNvPr>
          <p:cNvSpPr/>
          <p:nvPr/>
        </p:nvSpPr>
        <p:spPr>
          <a:xfrm>
            <a:off x="556590" y="3647161"/>
            <a:ext cx="5237025" cy="2362503"/>
          </a:xfrm>
          <a:prstGeom prst="rect">
            <a:avLst/>
          </a:prstGeom>
          <a:solidFill>
            <a:schemeClr val="bg1">
              <a:alpha val="92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5760" rIns="228600" bIns="365760" rtlCol="0" anchor="ctr"/>
          <a:lstStyle/>
          <a:p>
            <a:pPr marL="285750" indent="-285750" hangingPunct="0">
              <a:spcAft>
                <a:spcPts val="800"/>
              </a:spcAft>
              <a:buClr>
                <a:schemeClr val="accent1"/>
              </a:buClr>
              <a:buSzPct val="101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orbel" panose="020B0503020204020204" pitchFamily="34" charset="0"/>
              </a:rPr>
              <a:t>20+ years of leadership in telecommunications</a:t>
            </a:r>
          </a:p>
          <a:p>
            <a:pPr marL="285750" indent="-285750" hangingPunct="0">
              <a:spcAft>
                <a:spcPts val="800"/>
              </a:spcAft>
              <a:buClr>
                <a:schemeClr val="accent1"/>
              </a:buClr>
              <a:buSzPct val="101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orbel" panose="020B0503020204020204" pitchFamily="34" charset="0"/>
              </a:rPr>
              <a:t>Background spanning operations, network engineering and wholesale carrier sales</a:t>
            </a:r>
          </a:p>
          <a:p>
            <a:pPr marL="285750" indent="-285750" hangingPunct="0">
              <a:spcAft>
                <a:spcPts val="800"/>
              </a:spcAft>
              <a:buClr>
                <a:schemeClr val="accent1"/>
              </a:buClr>
              <a:buSzPct val="101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orbel" panose="020B0503020204020204" pitchFamily="34" charset="0"/>
              </a:rPr>
              <a:t>Focused on helping businesses understand the strategic value of interconnection</a:t>
            </a:r>
          </a:p>
          <a:p>
            <a:pPr marL="285750" indent="-285750" hangingPunct="0">
              <a:spcAft>
                <a:spcPts val="800"/>
              </a:spcAft>
              <a:buClr>
                <a:schemeClr val="accent1"/>
              </a:buClr>
              <a:buSzPct val="101000"/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orbel" panose="020B0503020204020204" pitchFamily="34" charset="0"/>
              </a:rPr>
              <a:t>Brings hands-on field experience in network installation and engineering</a:t>
            </a:r>
          </a:p>
        </p:txBody>
      </p:sp>
      <p:pic>
        <p:nvPicPr>
          <p:cNvPr id="10" name="Picture 9" descr="A room with several black cabinets&#10;&#10;AI-generated content may be incorrect.">
            <a:extLst>
              <a:ext uri="{FF2B5EF4-FFF2-40B4-BE49-F238E27FC236}">
                <a16:creationId xmlns:a16="http://schemas.microsoft.com/office/drawing/2014/main" id="{4B806D23-BD1E-48FF-C9A4-F78447585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834" y="4556803"/>
            <a:ext cx="2852185" cy="1901456"/>
          </a:xfrm>
          <a:prstGeom prst="rect">
            <a:avLst/>
          </a:prstGeom>
          <a:ln w="41275"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008F7B-FC27-F8C1-CA0C-475651A4836B}"/>
              </a:ext>
            </a:extLst>
          </p:cNvPr>
          <p:cNvSpPr txBox="1"/>
          <p:nvPr/>
        </p:nvSpPr>
        <p:spPr>
          <a:xfrm>
            <a:off x="10053887" y="4915783"/>
            <a:ext cx="1702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Home to the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logo with white text&#10;&#10;AI-generated content may be incorrect.">
            <a:extLst>
              <a:ext uri="{FF2B5EF4-FFF2-40B4-BE49-F238E27FC236}">
                <a16:creationId xmlns:a16="http://schemas.microsoft.com/office/drawing/2014/main" id="{F574EEA4-0776-68B3-399F-5B1095DF2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119" y="5352469"/>
            <a:ext cx="1800535" cy="6571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560E40-A617-86B4-09CE-AF3AA55A57EF}"/>
              </a:ext>
            </a:extLst>
          </p:cNvPr>
          <p:cNvSpPr txBox="1"/>
          <p:nvPr/>
        </p:nvSpPr>
        <p:spPr>
          <a:xfrm>
            <a:off x="6482345" y="1427312"/>
            <a:ext cx="5424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1623 </a:t>
            </a:r>
            <a:r>
              <a:rPr lang="en-US" b="1" dirty="0" err="1">
                <a:solidFill>
                  <a:schemeClr val="bg1"/>
                </a:solidFill>
              </a:rPr>
              <a:t>Farnam</a:t>
            </a:r>
            <a:r>
              <a:rPr lang="en-US" b="1" dirty="0">
                <a:solidFill>
                  <a:schemeClr val="bg1"/>
                </a:solidFill>
              </a:rPr>
              <a:t> is a premier carrier-neutral interconnection hub located in Omaha, Nebraska.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289726-ABE6-C013-3BD6-1F2A5DECB2D7}"/>
              </a:ext>
            </a:extLst>
          </p:cNvPr>
          <p:cNvSpPr/>
          <p:nvPr/>
        </p:nvSpPr>
        <p:spPr>
          <a:xfrm>
            <a:off x="6482345" y="2309087"/>
            <a:ext cx="2718325" cy="196384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 hangingPunct="0">
              <a:spcAft>
                <a:spcPts val="1400"/>
              </a:spcAft>
              <a:buClr>
                <a:schemeClr val="accent1"/>
              </a:buClr>
              <a:buSzPct val="101000"/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Strategic Midwest carrier hotel and edge data center</a:t>
            </a:r>
          </a:p>
          <a:p>
            <a:pPr marL="285750" indent="-285750" hangingPunct="0">
              <a:spcAft>
                <a:spcPts val="1400"/>
              </a:spcAft>
              <a:buClr>
                <a:schemeClr val="accent1"/>
              </a:buClr>
              <a:buSzPct val="101000"/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Home to the Omaha Internet Exchange (Omaha IX)</a:t>
            </a:r>
          </a:p>
          <a:p>
            <a:pPr marL="285750" indent="-285750" hangingPunct="0">
              <a:spcAft>
                <a:spcPts val="1400"/>
              </a:spcAft>
              <a:buClr>
                <a:schemeClr val="accent1"/>
              </a:buClr>
              <a:buSzPct val="101000"/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Direct access to 60+ carriers, cloud providers, and network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77743D-9BA7-D598-598E-6E0841D09DC2}"/>
              </a:ext>
            </a:extLst>
          </p:cNvPr>
          <p:cNvSpPr/>
          <p:nvPr/>
        </p:nvSpPr>
        <p:spPr>
          <a:xfrm>
            <a:off x="9310542" y="2309087"/>
            <a:ext cx="2706597" cy="196384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 hangingPunct="0">
              <a:spcAft>
                <a:spcPts val="1400"/>
              </a:spcAft>
              <a:buClr>
                <a:schemeClr val="accent1"/>
              </a:buClr>
              <a:buSzPct val="101000"/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Purpose-built for low-latency interconnection, peering, and cloud on-ramps</a:t>
            </a:r>
          </a:p>
          <a:p>
            <a:pPr marL="285750" indent="-285750" hangingPunct="0">
              <a:spcAft>
                <a:spcPts val="1400"/>
              </a:spcAft>
              <a:buClr>
                <a:schemeClr val="accent1"/>
              </a:buClr>
              <a:buSzPct val="101000"/>
              <a:buFont typeface="Wingdings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</a:rPr>
              <a:t>Designed to support enterprises, carriers, ISPs, wireless providers and content networks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8455DD-A5BC-65FF-6976-7A1DAB3ADF4E}"/>
              </a:ext>
            </a:extLst>
          </p:cNvPr>
          <p:cNvCxnSpPr>
            <a:cxnSpLocks/>
          </p:cNvCxnSpPr>
          <p:nvPr/>
        </p:nvCxnSpPr>
        <p:spPr>
          <a:xfrm>
            <a:off x="498439" y="1205716"/>
            <a:ext cx="111951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9D2043-B0E2-760B-DD08-4CB63817F98C}"/>
              </a:ext>
            </a:extLst>
          </p:cNvPr>
          <p:cNvGrpSpPr/>
          <p:nvPr/>
        </p:nvGrpSpPr>
        <p:grpSpPr>
          <a:xfrm>
            <a:off x="297318" y="6234109"/>
            <a:ext cx="5496302" cy="131483"/>
            <a:chOff x="262814" y="6234109"/>
            <a:chExt cx="5496302" cy="13148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24E4E73-63B3-F509-700B-1705FC2A92B7}"/>
                </a:ext>
              </a:extLst>
            </p:cNvPr>
            <p:cNvCxnSpPr>
              <a:cxnSpLocks/>
            </p:cNvCxnSpPr>
            <p:nvPr/>
          </p:nvCxnSpPr>
          <p:spPr>
            <a:xfrm>
              <a:off x="262814" y="6234109"/>
              <a:ext cx="5496302" cy="0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48BA51A-02BE-1EC0-A653-E457E32963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755" y="6234109"/>
              <a:ext cx="0" cy="131483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104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80C90-797D-3313-E454-30F3B962A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653220-0AE8-D5DA-FCBA-F05D63F93B59}"/>
              </a:ext>
            </a:extLst>
          </p:cNvPr>
          <p:cNvSpPr/>
          <p:nvPr/>
        </p:nvSpPr>
        <p:spPr>
          <a:xfrm>
            <a:off x="6236545" y="1740798"/>
            <a:ext cx="2397766" cy="359597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5760" rIns="228600" bIns="365760" rtlCol="0" anchor="ctr"/>
          <a:lstStyle/>
          <a:p>
            <a:pPr hangingPunct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ExpressRoute enables customers to bypass the public Internet, providing </a:t>
            </a:r>
            <a:r>
              <a:rPr lang="en-US" sz="2000" b="1" dirty="0">
                <a:solidFill>
                  <a:schemeClr val="accent5"/>
                </a:solidFill>
                <a:latin typeface="Corbel" panose="020B0503020204020204" pitchFamily="34" charset="0"/>
              </a:rPr>
              <a:t>improved security, lower latency, and predictable performance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for mission-critical workloads.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ABF2F-B11F-609E-E081-F34BA237E54B}"/>
              </a:ext>
            </a:extLst>
          </p:cNvPr>
          <p:cNvSpPr/>
          <p:nvPr/>
        </p:nvSpPr>
        <p:spPr>
          <a:xfrm>
            <a:off x="6236544" y="114188"/>
            <a:ext cx="5839757" cy="150685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5760" rIns="228600" bIns="365760" rtlCol="0" anchor="ctr"/>
          <a:lstStyle/>
          <a:p>
            <a:pPr hangingPunct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1623 </a:t>
            </a:r>
            <a:r>
              <a:rPr lang="en-US" dirty="0" err="1">
                <a:solidFill>
                  <a:schemeClr val="tx1"/>
                </a:solidFill>
                <a:latin typeface="Corbel" panose="020B0503020204020204" pitchFamily="34" charset="0"/>
              </a:rPr>
              <a:t>Farnam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 is a certified Microsoft Azure ExpressRoute partner, delivering </a:t>
            </a:r>
            <a:r>
              <a:rPr lang="en-US" sz="2000" b="1" dirty="0">
                <a:solidFill>
                  <a:schemeClr val="accent5"/>
                </a:solidFill>
                <a:latin typeface="Corbel" panose="020B0503020204020204" pitchFamily="34" charset="0"/>
              </a:rPr>
              <a:t>private, high-performance access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to Microsoft Azure and Microsoft 365.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78DB1-5827-217D-34C4-D69382B63F3C}"/>
              </a:ext>
            </a:extLst>
          </p:cNvPr>
          <p:cNvSpPr/>
          <p:nvPr/>
        </p:nvSpPr>
        <p:spPr>
          <a:xfrm>
            <a:off x="8751995" y="1740798"/>
            <a:ext cx="3324305" cy="148927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5760" rIns="228600" bIns="365760" rtlCol="0" anchor="ctr"/>
          <a:lstStyle/>
          <a:p>
            <a:pPr hangingPunct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Google Cloud on-ramps and multi-cloud connectivity support </a:t>
            </a:r>
            <a:r>
              <a:rPr lang="en-US" sz="2000" b="1" dirty="0">
                <a:solidFill>
                  <a:schemeClr val="accent5"/>
                </a:solidFill>
                <a:latin typeface="Corbel" panose="020B0503020204020204" pitchFamily="34" charset="0"/>
              </a:rPr>
              <a:t>flexible hybrid and multi-cloud architectures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C283B-83D5-880B-2F29-57E69C673313}"/>
              </a:ext>
            </a:extLst>
          </p:cNvPr>
          <p:cNvSpPr/>
          <p:nvPr/>
        </p:nvSpPr>
        <p:spPr>
          <a:xfrm>
            <a:off x="8751995" y="3349822"/>
            <a:ext cx="3324318" cy="1986949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5760" rIns="228600" bIns="365760" rtlCol="0" anchor="ctr"/>
          <a:lstStyle/>
          <a:p>
            <a:pPr hangingPunct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Cloud access at 1623 </a:t>
            </a:r>
            <a:r>
              <a:rPr lang="en-US" dirty="0" err="1">
                <a:solidFill>
                  <a:schemeClr val="tx1"/>
                </a:solidFill>
                <a:latin typeface="Corbel" panose="020B0503020204020204" pitchFamily="34" charset="0"/>
              </a:rPr>
              <a:t>Farnam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 is </a:t>
            </a:r>
            <a:r>
              <a:rPr lang="en-US" sz="2000" b="1" dirty="0">
                <a:solidFill>
                  <a:schemeClr val="accent5"/>
                </a:solidFill>
                <a:latin typeface="Corbel" panose="020B0503020204020204" pitchFamily="34" charset="0"/>
              </a:rPr>
              <a:t>backed by a robust carrier ecosystem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, allowing customers to choose optimal paths and redundancy.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116276-809E-702F-CCDC-62792553B7B5}"/>
              </a:ext>
            </a:extLst>
          </p:cNvPr>
          <p:cNvSpPr/>
          <p:nvPr/>
        </p:nvSpPr>
        <p:spPr>
          <a:xfrm>
            <a:off x="6236543" y="5469775"/>
            <a:ext cx="5839769" cy="12771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5760" rIns="228600" bIns="365760" rtlCol="0" anchor="ctr"/>
          <a:lstStyle/>
          <a:p>
            <a:pPr hangingPunct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Ideal for </a:t>
            </a:r>
            <a:r>
              <a:rPr lang="en-US" sz="2000" b="1" dirty="0">
                <a:solidFill>
                  <a:schemeClr val="accent5"/>
                </a:solidFill>
                <a:latin typeface="Corbel" panose="020B0503020204020204" pitchFamily="34" charset="0"/>
              </a:rPr>
              <a:t>hybrid cloud, edge computing, AI workloads, and real-time applications</a:t>
            </a:r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that demand reliability and performance.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D26C0-E1DB-D730-86E5-8295243CC209}"/>
              </a:ext>
            </a:extLst>
          </p:cNvPr>
          <p:cNvSpPr txBox="1"/>
          <p:nvPr/>
        </p:nvSpPr>
        <p:spPr>
          <a:xfrm>
            <a:off x="522036" y="2558929"/>
            <a:ext cx="52370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Microsoft Azure ExpressRoute &amp; Google Cloud Connectivity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AC71E16-EE03-0C53-3792-794B82683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B07DA-6A5A-1640-911A-C9B8498E332B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643A74-A4CC-9F32-37FE-3E2677A90C95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65092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774BAB80-D55D-AF13-0CEA-8330B3DA1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709" y="623890"/>
            <a:ext cx="2007673" cy="1115373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BFDDC51-4A78-CCAE-438D-81233E900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778" y="6425288"/>
            <a:ext cx="946861" cy="2272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18493D-3D6D-F037-030C-22CAFE458DDF}"/>
              </a:ext>
            </a:extLst>
          </p:cNvPr>
          <p:cNvGrpSpPr/>
          <p:nvPr/>
        </p:nvGrpSpPr>
        <p:grpSpPr>
          <a:xfrm>
            <a:off x="297318" y="6234109"/>
            <a:ext cx="5496302" cy="131483"/>
            <a:chOff x="262814" y="6234109"/>
            <a:chExt cx="5496302" cy="13148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B2576B3-73E8-FC0C-EEED-53E510BBAE18}"/>
                </a:ext>
              </a:extLst>
            </p:cNvPr>
            <p:cNvCxnSpPr>
              <a:cxnSpLocks/>
            </p:cNvCxnSpPr>
            <p:nvPr/>
          </p:nvCxnSpPr>
          <p:spPr>
            <a:xfrm>
              <a:off x="262814" y="6234109"/>
              <a:ext cx="5496302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FA7FF4F-0A5A-5846-2495-4A966E283B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755" y="6234109"/>
              <a:ext cx="0" cy="13148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341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563F1-B445-809C-66B7-AA02C2861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4D874-69D0-41CC-F8A0-7E31CD40A9B8}"/>
              </a:ext>
            </a:extLst>
          </p:cNvPr>
          <p:cNvSpPr txBox="1"/>
          <p:nvPr/>
        </p:nvSpPr>
        <p:spPr>
          <a:xfrm>
            <a:off x="522036" y="2558929"/>
            <a:ext cx="52370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1623 </a:t>
            </a:r>
            <a:r>
              <a:rPr lang="en-US" sz="3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Farnam</a:t>
            </a: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b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Corbel" panose="020B0503020204020204" pitchFamily="34" charset="0"/>
              </a:rPr>
              <a:t>Where Networks Meet, Peer, and Grow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03D420D-5B40-D7F2-D836-3AD6E9D3C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B07DA-6A5A-1640-911A-C9B8498E332B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AA8663-C919-B2C1-F284-E4DED6A184D6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65092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EB566453-C645-6BBA-23A3-CE8D1D96A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709" y="623890"/>
            <a:ext cx="2007673" cy="1115373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FB5E4EB9-4420-55E6-3E7A-26D4EB9EB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778" y="6425288"/>
            <a:ext cx="946861" cy="227247"/>
          </a:xfrm>
          <a:prstGeom prst="rect">
            <a:avLst/>
          </a:prstGeom>
        </p:spPr>
      </p:pic>
      <p:pic>
        <p:nvPicPr>
          <p:cNvPr id="17" name="Picture 16" descr="A logo with white text&#10;&#10;AI-generated content may be incorrect.">
            <a:extLst>
              <a:ext uri="{FF2B5EF4-FFF2-40B4-BE49-F238E27FC236}">
                <a16:creationId xmlns:a16="http://schemas.microsoft.com/office/drawing/2014/main" id="{A23204E4-F9BE-3A0C-9127-CA5AF9201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536" y="967619"/>
            <a:ext cx="2216752" cy="8091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572DD1-A579-21AF-0B9E-A8C7B93F5926}"/>
              </a:ext>
            </a:extLst>
          </p:cNvPr>
          <p:cNvSpPr/>
          <p:nvPr/>
        </p:nvSpPr>
        <p:spPr>
          <a:xfrm>
            <a:off x="9018741" y="1807213"/>
            <a:ext cx="3035645" cy="196976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5760" rIns="228600" bIns="365760" rtlCol="0" anchor="ctr"/>
          <a:lstStyle/>
          <a:p>
            <a:pPr hangingPunct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Direct peering </a:t>
            </a:r>
            <a:r>
              <a:rPr lang="en-US" sz="2000" b="1" dirty="0">
                <a:solidFill>
                  <a:schemeClr val="accent5"/>
                </a:solidFill>
                <a:latin typeface="Corbel" panose="020B0503020204020204" pitchFamily="34" charset="0"/>
              </a:rPr>
              <a:t>reduces latency, lowers transit costs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, and improves end-user experience.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64FE4D-DD1C-259A-1470-D4991D52BB66}"/>
              </a:ext>
            </a:extLst>
          </p:cNvPr>
          <p:cNvSpPr/>
          <p:nvPr/>
        </p:nvSpPr>
        <p:spPr>
          <a:xfrm>
            <a:off x="6236545" y="114187"/>
            <a:ext cx="5817838" cy="1560909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5760" rIns="228600" bIns="365760" rtlCol="0" anchor="ctr"/>
          <a:lstStyle/>
          <a:p>
            <a:pPr hangingPunct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Home to Omaha IX, enabling </a:t>
            </a:r>
            <a:r>
              <a:rPr lang="en-US" sz="2000" b="1" dirty="0">
                <a:solidFill>
                  <a:schemeClr val="accent5"/>
                </a:solidFill>
                <a:latin typeface="Corbel" panose="020B0503020204020204" pitchFamily="34" charset="0"/>
              </a:rPr>
              <a:t>efficient, localized traffic exchange</a:t>
            </a:r>
            <a:r>
              <a:rPr lang="en-US" b="1" dirty="0">
                <a:solidFill>
                  <a:schemeClr val="accent5"/>
                </a:solidFill>
                <a:latin typeface="Corbel" panose="020B0503020204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between networks, content providers, and enterprises.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824E51-B897-05A4-56F1-7176EB2E59A1}"/>
              </a:ext>
            </a:extLst>
          </p:cNvPr>
          <p:cNvSpPr/>
          <p:nvPr/>
        </p:nvSpPr>
        <p:spPr>
          <a:xfrm>
            <a:off x="6236545" y="1819240"/>
            <a:ext cx="2631871" cy="273244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5760" rIns="228600" bIns="365760" rtlCol="0" anchor="ctr"/>
          <a:lstStyle/>
          <a:p>
            <a:pPr hangingPunct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More than </a:t>
            </a:r>
            <a:r>
              <a:rPr lang="en-US" sz="2000" b="1" dirty="0">
                <a:solidFill>
                  <a:schemeClr val="accent5"/>
                </a:solidFill>
                <a:latin typeface="Corbel" panose="020B0503020204020204" pitchFamily="34" charset="0"/>
              </a:rPr>
              <a:t>60+ carriers</a:t>
            </a:r>
            <a:r>
              <a:rPr lang="en-US" sz="2000" b="1">
                <a:solidFill>
                  <a:schemeClr val="accent5"/>
                </a:solidFill>
                <a:latin typeface="Corbel" panose="020B0503020204020204" pitchFamily="34" charset="0"/>
              </a:rPr>
              <a:t>, 30+ ISPs</a:t>
            </a:r>
            <a:r>
              <a:rPr lang="en-US" sz="2000" b="1" dirty="0">
                <a:solidFill>
                  <a:schemeClr val="accent5"/>
                </a:solidFill>
                <a:latin typeface="Corbel" panose="020B0503020204020204" pitchFamily="34" charset="0"/>
              </a:rPr>
              <a:t>, cloud providers, and network operators interconnect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within the facility.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661E23-4DC4-2743-B662-3B9EE864F907}"/>
              </a:ext>
            </a:extLst>
          </p:cNvPr>
          <p:cNvSpPr/>
          <p:nvPr/>
        </p:nvSpPr>
        <p:spPr>
          <a:xfrm>
            <a:off x="6240723" y="4695823"/>
            <a:ext cx="2627689" cy="202565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5760" rIns="228600" bIns="365760" rtlCol="0" anchor="ctr"/>
          <a:lstStyle/>
          <a:p>
            <a:pPr hangingPunct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High-density fiber cross-connects support </a:t>
            </a:r>
            <a:r>
              <a:rPr lang="en-US" sz="2000" b="1" dirty="0">
                <a:solidFill>
                  <a:schemeClr val="accent5"/>
                </a:solidFill>
                <a:latin typeface="Corbel" panose="020B0503020204020204" pitchFamily="34" charset="0"/>
              </a:rPr>
              <a:t>rapid provisioning and scalable growth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F19616-73E6-7345-3A22-590A9B0CFA8A}"/>
              </a:ext>
            </a:extLst>
          </p:cNvPr>
          <p:cNvSpPr/>
          <p:nvPr/>
        </p:nvSpPr>
        <p:spPr>
          <a:xfrm>
            <a:off x="9021429" y="3899140"/>
            <a:ext cx="3054884" cy="2847736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365760" rIns="228600" bIns="365760" rtlCol="0" anchor="ctr"/>
          <a:lstStyle/>
          <a:p>
            <a:pPr hangingPunct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1623 </a:t>
            </a:r>
            <a:r>
              <a:rPr lang="en-US" dirty="0" err="1">
                <a:solidFill>
                  <a:schemeClr val="tx1"/>
                </a:solidFill>
                <a:latin typeface="Corbel" panose="020B0503020204020204" pitchFamily="34" charset="0"/>
              </a:rPr>
              <a:t>Farnam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 acts as a connectivity catalyst, supporting </a:t>
            </a:r>
            <a:r>
              <a:rPr lang="en-US" sz="2000" b="1" dirty="0">
                <a:solidFill>
                  <a:schemeClr val="accent5"/>
                </a:solidFill>
                <a:latin typeface="Corbel" panose="020B0503020204020204" pitchFamily="34" charset="0"/>
              </a:rPr>
              <a:t>edge deployments, content delivery, and digital transformation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 across the Midwest.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016544-E4B5-34F1-C4FF-00BB28E61BA7}"/>
              </a:ext>
            </a:extLst>
          </p:cNvPr>
          <p:cNvGrpSpPr/>
          <p:nvPr/>
        </p:nvGrpSpPr>
        <p:grpSpPr>
          <a:xfrm>
            <a:off x="297318" y="6234109"/>
            <a:ext cx="5496302" cy="131483"/>
            <a:chOff x="262814" y="6234109"/>
            <a:chExt cx="5496302" cy="131483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B2CF0E-469C-C830-740B-A24E944D4B12}"/>
                </a:ext>
              </a:extLst>
            </p:cNvPr>
            <p:cNvCxnSpPr>
              <a:cxnSpLocks/>
            </p:cNvCxnSpPr>
            <p:nvPr/>
          </p:nvCxnSpPr>
          <p:spPr>
            <a:xfrm>
              <a:off x="262814" y="6234109"/>
              <a:ext cx="5496302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9C23ED-042A-9F92-3A97-16FB490E85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755" y="6234109"/>
              <a:ext cx="0" cy="13148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874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1B5B1-9AC2-A915-D3CD-EADA2C5C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EB76AE-352A-7C54-4AF2-C8A47D8DD4C8}"/>
              </a:ext>
            </a:extLst>
          </p:cNvPr>
          <p:cNvSpPr txBox="1"/>
          <p:nvPr/>
        </p:nvSpPr>
        <p:spPr>
          <a:xfrm>
            <a:off x="453141" y="448141"/>
            <a:ext cx="11214602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7200" b="1" kern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1623 </a:t>
            </a:r>
            <a:r>
              <a:rPr lang="en-US" sz="7200" b="1" kern="0" dirty="0" err="1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Farnam</a:t>
            </a:r>
            <a:r>
              <a:rPr lang="en-US" sz="7200" b="1" kern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: </a:t>
            </a:r>
            <a:r>
              <a:rPr lang="en-US" sz="7200" b="1" kern="0" dirty="0">
                <a:solidFill>
                  <a:schemeClr val="accent1"/>
                </a:solidFill>
                <a:effectLst/>
                <a:latin typeface="Corbel" panose="020B0503020204020204" pitchFamily="34" charset="0"/>
              </a:rPr>
              <a:t>Next Steps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63E0A-9A15-989A-1CDF-F88DA965EB91}"/>
              </a:ext>
            </a:extLst>
          </p:cNvPr>
          <p:cNvSpPr txBox="1"/>
          <p:nvPr/>
        </p:nvSpPr>
        <p:spPr>
          <a:xfrm>
            <a:off x="516339" y="4326013"/>
            <a:ext cx="11214603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Any questions? 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Let’s talk about how 1623 </a:t>
            </a:r>
            <a:r>
              <a:rPr lang="en-US" sz="2000" dirty="0" err="1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Farnam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 can support your network strategy today!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9E3BD21-CB7C-BD1B-7F15-C4A574DAF644}"/>
              </a:ext>
            </a:extLst>
          </p:cNvPr>
          <p:cNvSpPr/>
          <p:nvPr/>
        </p:nvSpPr>
        <p:spPr>
          <a:xfrm>
            <a:off x="516341" y="1992736"/>
            <a:ext cx="2477216" cy="2009692"/>
          </a:xfrm>
          <a:prstGeom prst="round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Let’s explore </a:t>
            </a:r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interconnection</a:t>
            </a:r>
            <a:b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and peering opportunities 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at</a:t>
            </a:r>
            <a:br>
              <a:rPr lang="en-US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 1623 </a:t>
            </a:r>
            <a:r>
              <a:rPr lang="en-US" dirty="0" err="1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Farnam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9564B75-CF60-2B36-98CE-9CB6BD783D11}"/>
              </a:ext>
            </a:extLst>
          </p:cNvPr>
          <p:cNvSpPr/>
          <p:nvPr/>
        </p:nvSpPr>
        <p:spPr>
          <a:xfrm>
            <a:off x="6341266" y="1992736"/>
            <a:ext cx="2477215" cy="2009692"/>
          </a:xfrm>
          <a:prstGeom prst="round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Discuss </a:t>
            </a:r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cloud connectivity</a:t>
            </a:r>
            <a:b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and private on-ramp options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 with us today.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D37FAD8-BCAA-D640-FE65-BB41102CB884}"/>
              </a:ext>
            </a:extLst>
          </p:cNvPr>
          <p:cNvSpPr/>
          <p:nvPr/>
        </p:nvSpPr>
        <p:spPr>
          <a:xfrm>
            <a:off x="9253728" y="1992736"/>
            <a:ext cx="2477215" cy="2009692"/>
          </a:xfrm>
          <a:prstGeom prst="round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Identify growth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, redundancy and latency optimization use cases.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4DF9605-4B04-332F-8061-50681633ADA6}"/>
              </a:ext>
            </a:extLst>
          </p:cNvPr>
          <p:cNvSpPr/>
          <p:nvPr/>
        </p:nvSpPr>
        <p:spPr>
          <a:xfrm>
            <a:off x="3428804" y="1992736"/>
            <a:ext cx="2477215" cy="2009692"/>
          </a:xfrm>
          <a:prstGeom prst="roundRect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Evaluate proximity benefits 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to Omaha IX and key network partners.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BF61C60-1B28-924A-5B55-A8646A71564B}"/>
              </a:ext>
            </a:extLst>
          </p:cNvPr>
          <p:cNvSpPr/>
          <p:nvPr/>
        </p:nvSpPr>
        <p:spPr>
          <a:xfrm>
            <a:off x="433135" y="1900863"/>
            <a:ext cx="2643627" cy="22047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CF678DE-9815-246A-9CBE-B497F0891A23}"/>
              </a:ext>
            </a:extLst>
          </p:cNvPr>
          <p:cNvSpPr/>
          <p:nvPr/>
        </p:nvSpPr>
        <p:spPr>
          <a:xfrm>
            <a:off x="3347023" y="1900863"/>
            <a:ext cx="2643627" cy="22047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5B55FD7-F25E-7D35-A47B-F3BEFB53AE96}"/>
              </a:ext>
            </a:extLst>
          </p:cNvPr>
          <p:cNvSpPr/>
          <p:nvPr/>
        </p:nvSpPr>
        <p:spPr>
          <a:xfrm>
            <a:off x="6260911" y="1900863"/>
            <a:ext cx="2643627" cy="22047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2C4629-E29E-D490-37D6-DDF735852B2F}"/>
              </a:ext>
            </a:extLst>
          </p:cNvPr>
          <p:cNvSpPr/>
          <p:nvPr/>
        </p:nvSpPr>
        <p:spPr>
          <a:xfrm>
            <a:off x="9174799" y="1900863"/>
            <a:ext cx="2643627" cy="22047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184787-1060-BF77-7F8F-E72046DAE1B5}"/>
              </a:ext>
            </a:extLst>
          </p:cNvPr>
          <p:cNvSpPr txBox="1"/>
          <p:nvPr/>
        </p:nvSpPr>
        <p:spPr>
          <a:xfrm>
            <a:off x="516339" y="5435940"/>
            <a:ext cx="8658459" cy="850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Matt Reed   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Vice President of Business Development, 1623 </a:t>
            </a:r>
            <a:r>
              <a:rPr lang="en-US" sz="2000" dirty="0" err="1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Farnam</a:t>
            </a:r>
            <a:endParaRPr lang="en-US" sz="2000" dirty="0">
              <a:solidFill>
                <a:schemeClr val="bg1"/>
              </a:solidFill>
              <a:latin typeface="Corbel" panose="020B0503020204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1623farnam.com  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  <a:ea typeface="Arial" panose="020B0604020202020204" pitchFamily="34" charset="0"/>
              </a:rPr>
              <a:t>|  matt.reed@1623farnam.com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9AA2926F-0FDD-A097-C980-6A4A680D1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4262" y="5303009"/>
            <a:ext cx="1815590" cy="100866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4751AD-0D7A-06D0-DCAB-C06F6A50C29A}"/>
              </a:ext>
            </a:extLst>
          </p:cNvPr>
          <p:cNvCxnSpPr>
            <a:cxnSpLocks/>
          </p:cNvCxnSpPr>
          <p:nvPr/>
        </p:nvCxnSpPr>
        <p:spPr>
          <a:xfrm>
            <a:off x="498439" y="5115563"/>
            <a:ext cx="111951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55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623 Farnam">
      <a:dk1>
        <a:srgbClr val="000000"/>
      </a:dk1>
      <a:lt1>
        <a:srgbClr val="FFFFFF"/>
      </a:lt1>
      <a:dk2>
        <a:srgbClr val="0D355A"/>
      </a:dk2>
      <a:lt2>
        <a:srgbClr val="E8E8E8"/>
      </a:lt2>
      <a:accent1>
        <a:srgbClr val="F47F30"/>
      </a:accent1>
      <a:accent2>
        <a:srgbClr val="F0573B"/>
      </a:accent2>
      <a:accent3>
        <a:srgbClr val="007BC1"/>
      </a:accent3>
      <a:accent4>
        <a:srgbClr val="00ACEC"/>
      </a:accent4>
      <a:accent5>
        <a:srgbClr val="004F7C"/>
      </a:accent5>
      <a:accent6>
        <a:srgbClr val="0D355A"/>
      </a:accent6>
      <a:hlink>
        <a:srgbClr val="F47F30"/>
      </a:hlink>
      <a:folHlink>
        <a:srgbClr val="F0573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>
            <a:solidFill>
              <a:schemeClr val="accent5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464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Aptos</vt:lpstr>
      <vt:lpstr>Corbel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 Stepney</dc:creator>
  <cp:lastModifiedBy>Fionna Clark</cp:lastModifiedBy>
  <cp:revision>10</cp:revision>
  <dcterms:created xsi:type="dcterms:W3CDTF">2026-01-13T21:14:33Z</dcterms:created>
  <dcterms:modified xsi:type="dcterms:W3CDTF">2026-01-19T01:34:20Z</dcterms:modified>
</cp:coreProperties>
</file>