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autoCompressPictures="0">
  <p:sldMasterIdLst>
    <p:sldMasterId id="2147483648" r:id="rId1"/>
  </p:sldMasterIdLst>
  <p:notesMasterIdLst>
    <p:notesMasterId r:id="rId7"/>
  </p:notesMasterIdLst>
  <p:sldIdLst>
    <p:sldId id="256" r:id="rId2"/>
    <p:sldId id="266" r:id="rId3"/>
    <p:sldId id="263" r:id="rId4"/>
    <p:sldId id="271" r:id="rId5"/>
    <p:sldId id="27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C4CA"/>
    <a:srgbClr val="8686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88627" autoAdjust="0"/>
  </p:normalViewPr>
  <p:slideViewPr>
    <p:cSldViewPr snapToGrid="0">
      <p:cViewPr varScale="1">
        <p:scale>
          <a:sx n="82" d="100"/>
          <a:sy n="82" d="100"/>
        </p:scale>
        <p:origin x="11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C38D014B-F634-854B-96DA-23EF3EE612DD}" type="datetimeFigureOut">
              <a:rPr lang="en-US" smtClean="0"/>
              <a:pPr/>
              <a:t>1/20/2026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9ABAC083-CC60-D54A-A3C0-47316328A4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22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26D2DD8-FE25-FE63-5AB8-90ED0F982D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04" y="-1"/>
            <a:ext cx="12190195" cy="685901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3C982F-F972-930F-B4AD-48AC3E718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229" y="3135087"/>
            <a:ext cx="10308771" cy="2530248"/>
          </a:xfrm>
        </p:spPr>
        <p:txBody>
          <a:bodyPr anchor="b"/>
          <a:lstStyle>
            <a:lvl1pPr algn="l">
              <a:defRPr sz="6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AE8B5-5C79-4C82-C6D8-4559E0B107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9229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18-21 January 2026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623BEC78-608E-475D-F802-1EAE83234C2F}"/>
              </a:ext>
            </a:extLst>
          </p:cNvPr>
          <p:cNvSpPr txBox="1">
            <a:spLocks/>
          </p:cNvSpPr>
          <p:nvPr userDrawn="1"/>
        </p:nvSpPr>
        <p:spPr>
          <a:xfrm>
            <a:off x="6286500" y="6356350"/>
            <a:ext cx="53394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1" i="0" kern="1200">
                <a:solidFill>
                  <a:schemeClr val="bg1"/>
                </a:solidFill>
                <a:latin typeface="HelveticaNowDisplay Bold" panose="020B0504030202020204" pitchFamily="34" charset="77"/>
                <a:ea typeface="+mn-ea"/>
                <a:cs typeface="HelveticaNowDisplay Bold" panose="020B0504030202020204" pitchFamily="34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ack and blue logo&#10;&#10;AI-generated content may be incorrect.">
            <a:extLst>
              <a:ext uri="{FF2B5EF4-FFF2-40B4-BE49-F238E27FC236}">
                <a16:creationId xmlns:a16="http://schemas.microsoft.com/office/drawing/2014/main" id="{CEBF80E1-F193-D5AB-9D52-93DDD0E90AD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6960" y="358838"/>
            <a:ext cx="33020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64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A9308-0E96-6B1A-B839-A3C67EE92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5A5E1-5448-BF5B-AD6F-0E51E3000CD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68014" y="1024114"/>
            <a:ext cx="10682208" cy="5193806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DE0BF-76DF-8741-F478-21FA9C805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C3B-A2C9-6442-AA7F-1AAE21BE909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793983-77B8-3B82-C044-5EBBE223F3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414307"/>
            <a:ext cx="412750" cy="41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215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A9308-0E96-6B1A-B839-A3C67EE92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5A5E1-5448-BF5B-AD6F-0E51E3000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014" y="1024114"/>
            <a:ext cx="10682208" cy="51938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DE0BF-76DF-8741-F478-21FA9C805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C3B-A2C9-6442-AA7F-1AAE21BE909D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D8A76E-2447-0375-3F7B-F63CCFB165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414307"/>
            <a:ext cx="412750" cy="41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20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FD56E-E7C2-CE5A-0171-FF71154E9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539B0-8131-2A6B-11FF-8377317B6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C3B-A2C9-6442-AA7F-1AAE21BE909D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B5CEE6-D91E-64C5-C26D-9CB69A7320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414307"/>
            <a:ext cx="412750" cy="41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16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901598D-6A56-351B-C656-46E8C9D73B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5FD56E-E7C2-CE5A-0171-FF71154E90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8014" y="283779"/>
            <a:ext cx="9541004" cy="5352249"/>
          </a:xfrm>
        </p:spPr>
        <p:txBody>
          <a:bodyPr>
            <a:normAutofit/>
          </a:bodyPr>
          <a:lstStyle>
            <a:lvl1pPr>
              <a:defRPr sz="6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Separator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AB8890-D8E5-1651-7A0B-0D192679AB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53800" y="414307"/>
            <a:ext cx="412750" cy="41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2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9816E3F-666E-AB9E-138B-FE0E72535E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-1"/>
            <a:ext cx="12191999" cy="68582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5FD56E-E7C2-CE5A-0171-FF71154E90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8014" y="283779"/>
            <a:ext cx="9541004" cy="5352249"/>
          </a:xfrm>
        </p:spPr>
        <p:txBody>
          <a:bodyPr>
            <a:normAutofit/>
          </a:bodyPr>
          <a:lstStyle>
            <a:lvl1pPr>
              <a:defRPr sz="6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Separator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AB8890-D8E5-1651-7A0B-0D192679AB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53800" y="414307"/>
            <a:ext cx="412750" cy="41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76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B6EA17C-2B13-9C1A-8382-E848EC643D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"/>
            <a:ext cx="12191998" cy="68582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5FD56E-E7C2-CE5A-0171-FF71154E90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8014" y="283779"/>
            <a:ext cx="9541004" cy="5352249"/>
          </a:xfrm>
        </p:spPr>
        <p:txBody>
          <a:bodyPr>
            <a:normAutofit/>
          </a:bodyPr>
          <a:lstStyle>
            <a:lvl1pPr>
              <a:defRPr sz="66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Separator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AB8890-D8E5-1651-7A0B-0D192679AB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biLevel thresh="25000"/>
          </a:blip>
          <a:stretch>
            <a:fillRect/>
          </a:stretch>
        </p:blipFill>
        <p:spPr>
          <a:xfrm>
            <a:off x="11353800" y="414307"/>
            <a:ext cx="412750" cy="41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499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BB5C46-AAD0-1427-3262-3E2B476FA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DC3B-A2C9-6442-AA7F-1AAE21BE909D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2EECFC-8F9E-CEA0-5CAA-3FF891AFA0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414307"/>
            <a:ext cx="412750" cy="41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52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blue text&#10;&#10;AI-generated content may be incorrect.">
            <a:extLst>
              <a:ext uri="{FF2B5EF4-FFF2-40B4-BE49-F238E27FC236}">
                <a16:creationId xmlns:a16="http://schemas.microsoft.com/office/drawing/2014/main" id="{5BF2A14A-5597-0C40-FE93-3252F49EFE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29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FA367E-31DA-E37F-897D-F1197E59C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014" y="283780"/>
            <a:ext cx="10682208" cy="7322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36E7F7-B619-BF4E-120D-F6F55E769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8014" y="102411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A4712-6906-691E-0DE0-21CE8A23AF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3108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1" i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52DC3B-A2C9-6442-AA7F-1AAE21BE90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560A75-0E68-F075-15AF-9C2AE22C9DF3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700211" y="-840618"/>
            <a:ext cx="4491789" cy="548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126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4" r:id="rId4"/>
    <p:sldLayoutId id="2147483658" r:id="rId5"/>
    <p:sldLayoutId id="2147483659" r:id="rId6"/>
    <p:sldLayoutId id="2147483660" r:id="rId7"/>
    <p:sldLayoutId id="2147483655" r:id="rId8"/>
    <p:sldLayoutId id="2147483656" r:id="rId9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86868B"/>
        </a:buClr>
        <a:buFont typeface="System Font Regular"/>
        <a:buChar char="⎯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6868B"/>
        </a:buClr>
        <a:buFont typeface="System Font Regular"/>
        <a:buChar char="⎯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6868B"/>
        </a:buClr>
        <a:buFont typeface="System Font Regular"/>
        <a:buChar char="⎯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6868B"/>
        </a:buClr>
        <a:buFont typeface="System Font Regular"/>
        <a:buChar char="⎯"/>
        <a:defRPr sz="1600" b="0" i="0" kern="1200">
          <a:solidFill>
            <a:srgbClr val="8686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6868B"/>
        </a:buClr>
        <a:buFont typeface="System Font Regular"/>
        <a:buChar char="⎯"/>
        <a:defRPr sz="1400" b="0" i="0" kern="1200">
          <a:solidFill>
            <a:srgbClr val="8686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A354743-A0F4-2DE6-2817-2C4063E45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229" y="4058748"/>
            <a:ext cx="10327131" cy="2530248"/>
          </a:xfrm>
        </p:spPr>
        <p:txBody>
          <a:bodyPr/>
          <a:lstStyle/>
          <a:p>
            <a:r>
              <a:rPr lang="en-US" spc="-100" dirty="0"/>
              <a:t>Cable Governance in the Pacific Islands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D1C5E9-1093-2E4C-D205-C6335984441F}"/>
              </a:ext>
            </a:extLst>
          </p:cNvPr>
          <p:cNvSpPr txBox="1"/>
          <p:nvPr/>
        </p:nvSpPr>
        <p:spPr>
          <a:xfrm>
            <a:off x="8906969" y="415636"/>
            <a:ext cx="2925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18-21 January 2026</a:t>
            </a: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8E3C64BA-1240-B7C2-043A-74AB1CA84FE6}"/>
              </a:ext>
            </a:extLst>
          </p:cNvPr>
          <p:cNvSpPr txBox="1">
            <a:spLocks/>
          </p:cNvSpPr>
          <p:nvPr/>
        </p:nvSpPr>
        <p:spPr>
          <a:xfrm>
            <a:off x="8460954" y="3429000"/>
            <a:ext cx="3371817" cy="31653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tx1"/>
                </a:solidFill>
                <a:latin typeface="HelveticaNowDisplay Medium" panose="020B0504030202020204" pitchFamily="34" charset="77"/>
                <a:ea typeface="+mj-ea"/>
                <a:cs typeface="HelveticaNowDisplay Medium" panose="020B0504030202020204" pitchFamily="34" charset="77"/>
              </a:defRPr>
            </a:lvl1pPr>
          </a:lstStyle>
          <a:p>
            <a:pPr algn="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Lauren Pavli</a:t>
            </a:r>
          </a:p>
          <a:p>
            <a:pPr algn="r"/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York University Law School (Doctoral Candidate)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82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1299D-B424-2119-62A3-4F117B24F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67D65-D783-32E3-6E72-BD6FF7B7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014" y="283780"/>
            <a:ext cx="10682208" cy="732220"/>
          </a:xfrm>
        </p:spPr>
        <p:txBody>
          <a:bodyPr/>
          <a:lstStyle/>
          <a:p>
            <a:r>
              <a:rPr lang="en-US" dirty="0"/>
              <a:t>Doctoral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88D10-CFE3-80CF-141C-889E56962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014" y="1024114"/>
            <a:ext cx="10682208" cy="5193806"/>
          </a:xfrm>
        </p:spPr>
        <p:txBody>
          <a:bodyPr>
            <a:noAutofit/>
          </a:bodyPr>
          <a:lstStyle/>
          <a:p>
            <a:r>
              <a:rPr lang="en-US" dirty="0"/>
              <a:t>Infrastructures</a:t>
            </a:r>
          </a:p>
          <a:p>
            <a:r>
              <a:rPr lang="en-US" dirty="0"/>
              <a:t>+ regionalism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BD216-C7E5-76A9-3340-B1294512D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31086" y="6356350"/>
            <a:ext cx="2743200" cy="365125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3007CDA-8624-2332-56CB-D6780582C273}"/>
              </a:ext>
            </a:extLst>
          </p:cNvPr>
          <p:cNvSpPr txBox="1">
            <a:spLocks/>
          </p:cNvSpPr>
          <p:nvPr/>
        </p:nvSpPr>
        <p:spPr>
          <a:xfrm>
            <a:off x="3224462" y="1024114"/>
            <a:ext cx="7182853" cy="5193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86868B"/>
              </a:buClr>
              <a:buFont typeface="System Font Regular"/>
              <a:buNone/>
              <a:defRPr sz="20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8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6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600" b="0" i="0" kern="1200">
                <a:solidFill>
                  <a:srgbClr val="86868B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400" b="0" i="0" kern="1200">
                <a:solidFill>
                  <a:srgbClr val="86868B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Overarching question: </a:t>
            </a:r>
            <a:r>
              <a:rPr lang="en-US" dirty="0">
                <a:solidFill>
                  <a:srgbClr val="8686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might international </a:t>
            </a:r>
            <a:r>
              <a:rPr lang="en-US" dirty="0" err="1">
                <a:solidFill>
                  <a:srgbClr val="8686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fibreoptic</a:t>
            </a:r>
            <a:r>
              <a:rPr lang="en-US" dirty="0">
                <a:solidFill>
                  <a:srgbClr val="8686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submarine cables in the Pacific Islands shape Pacific regionalism?</a:t>
            </a:r>
          </a:p>
          <a:p>
            <a:endParaRPr lang="en-US" dirty="0">
              <a:solidFill>
                <a:srgbClr val="86868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i="1" dirty="0">
                <a:solidFill>
                  <a:srgbClr val="8686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Regionalism: </a:t>
            </a:r>
            <a:r>
              <a:rPr lang="en-US" dirty="0">
                <a:solidFill>
                  <a:srgbClr val="8686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states and territories come together and coordinate in an ongoing way. </a:t>
            </a:r>
          </a:p>
          <a:p>
            <a:endParaRPr lang="en-US" dirty="0">
              <a:solidFill>
                <a:srgbClr val="86868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i="1" dirty="0">
                <a:solidFill>
                  <a:srgbClr val="8686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Infrastructures</a:t>
            </a:r>
            <a:r>
              <a:rPr lang="en-US" dirty="0">
                <a:solidFill>
                  <a:srgbClr val="8686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Material networks that systematically link disparate practices, people, objects and spaces; they have technological, </a:t>
            </a:r>
            <a:r>
              <a:rPr lang="en-US" dirty="0" err="1">
                <a:solidFill>
                  <a:srgbClr val="8686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organisational</a:t>
            </a:r>
            <a:r>
              <a:rPr lang="en-US" dirty="0">
                <a:solidFill>
                  <a:srgbClr val="8686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social dimensions. </a:t>
            </a:r>
            <a:endParaRPr lang="en-US" i="1" dirty="0">
              <a:solidFill>
                <a:srgbClr val="86868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86868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736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3590B-4384-7A1A-0784-36F509071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9CE6C-1EC5-CFF1-A672-DBC44B563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014" y="283780"/>
            <a:ext cx="10682208" cy="732220"/>
          </a:xfrm>
        </p:spPr>
        <p:txBody>
          <a:bodyPr/>
          <a:lstStyle/>
          <a:p>
            <a:r>
              <a:rPr lang="en-US" dirty="0"/>
              <a:t>The aspiration for regional governance of the cable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D5EBD-44C1-1539-FDF9-6568C22F1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014" y="1024114"/>
            <a:ext cx="5266512" cy="5193806"/>
          </a:xfrm>
        </p:spPr>
        <p:txBody>
          <a:bodyPr>
            <a:noAutofit/>
          </a:bodyPr>
          <a:lstStyle/>
          <a:p>
            <a:r>
              <a:rPr lang="en-US" dirty="0"/>
              <a:t>The Pacific Islands Forum, </a:t>
            </a:r>
            <a:r>
              <a:rPr lang="en-US" i="1" dirty="0"/>
              <a:t>2050 Strategy for a Blue Pacific Continent: </a:t>
            </a:r>
          </a:p>
          <a:p>
            <a:r>
              <a:rPr lang="en-US" dirty="0">
                <a:solidFill>
                  <a:srgbClr val="86868B"/>
                </a:solidFill>
              </a:rPr>
              <a:t>Collective governance of digital infrastructures can promote “a well-connected region that … [is] inclusive, affordable, and accessible”,  to support a vision for “a resilient Pacific Region of peace, harmony, security, social inclusion and prosperity”, that ensures all Pacific peoples can lead free, healthy, and productive lives.</a:t>
            </a:r>
            <a:br>
              <a:rPr lang="en-US" dirty="0">
                <a:solidFill>
                  <a:srgbClr val="86868B"/>
                </a:solidFill>
              </a:rPr>
            </a:br>
            <a:br>
              <a:rPr lang="en-US" dirty="0">
                <a:solidFill>
                  <a:srgbClr val="86868B"/>
                </a:solidFill>
              </a:rPr>
            </a:br>
            <a:endParaRPr lang="en-US" dirty="0">
              <a:solidFill>
                <a:srgbClr val="86868B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BF47ED-9203-CA5E-5351-228A2421CC2E}"/>
              </a:ext>
            </a:extLst>
          </p:cNvPr>
          <p:cNvSpPr txBox="1">
            <a:spLocks/>
          </p:cNvSpPr>
          <p:nvPr/>
        </p:nvSpPr>
        <p:spPr>
          <a:xfrm>
            <a:off x="5966923" y="1024114"/>
            <a:ext cx="5434954" cy="5193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86868B"/>
              </a:buClr>
              <a:buFont typeface="System Font Regular"/>
              <a:buNone/>
              <a:defRPr sz="20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8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6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600" b="0" i="0" kern="1200">
                <a:solidFill>
                  <a:srgbClr val="86868B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400" b="0" i="0" kern="1200">
                <a:solidFill>
                  <a:srgbClr val="86868B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Research questions:</a:t>
            </a:r>
          </a:p>
          <a:p>
            <a:r>
              <a:rPr lang="en-US" dirty="0">
                <a:solidFill>
                  <a:srgbClr val="86868B"/>
                </a:solidFill>
              </a:rPr>
              <a:t>1 How are international </a:t>
            </a:r>
            <a:r>
              <a:rPr lang="en-US" dirty="0" err="1">
                <a:solidFill>
                  <a:srgbClr val="86868B"/>
                </a:solidFill>
              </a:rPr>
              <a:t>fibreoptic</a:t>
            </a:r>
            <a:r>
              <a:rPr lang="en-US" dirty="0">
                <a:solidFill>
                  <a:srgbClr val="86868B"/>
                </a:solidFill>
              </a:rPr>
              <a:t> cables in the Pacific Islands governed?</a:t>
            </a:r>
          </a:p>
          <a:p>
            <a:endParaRPr lang="en-US" dirty="0">
              <a:solidFill>
                <a:srgbClr val="86868B"/>
              </a:solidFill>
            </a:endParaRPr>
          </a:p>
          <a:p>
            <a:r>
              <a:rPr lang="en-US" dirty="0">
                <a:solidFill>
                  <a:srgbClr val="86868B"/>
                </a:solidFill>
              </a:rPr>
              <a:t>2 How might collective governance of cables be expanded?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115A420-5646-E2B1-B0E8-5CC1945A9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0628" y="6356350"/>
            <a:ext cx="413657" cy="387350"/>
          </a:xfrm>
        </p:spPr>
        <p:txBody>
          <a:bodyPr/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543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0143A-CBA3-DC80-E535-D40156BBB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C47F3-F518-2F5E-A973-877EF7EC7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014" y="283780"/>
            <a:ext cx="10682208" cy="732220"/>
          </a:xfrm>
        </p:spPr>
        <p:txBody>
          <a:bodyPr/>
          <a:lstStyle/>
          <a:p>
            <a:r>
              <a:rPr lang="en-US" dirty="0"/>
              <a:t>Research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02CDC-D3EA-9F91-C42C-38B41ABBE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014" y="1024114"/>
            <a:ext cx="5266512" cy="5193806"/>
          </a:xfrm>
        </p:spPr>
        <p:txBody>
          <a:bodyPr>
            <a:noAutofit/>
          </a:bodyPr>
          <a:lstStyle/>
          <a:p>
            <a:r>
              <a:rPr lang="en-US" dirty="0"/>
              <a:t>“Infrastructural publics” </a:t>
            </a:r>
          </a:p>
          <a:p>
            <a:r>
              <a:rPr lang="en-US" sz="1600" dirty="0"/>
              <a:t>Kingsbury and Maisley, “Infrastructures and Laws: Public and Publicness” (2021) 17 Annual Review of Law and Social Science 353</a:t>
            </a:r>
            <a:endParaRPr lang="en-US" i="1" dirty="0"/>
          </a:p>
          <a:p>
            <a:endParaRPr lang="en-US" dirty="0">
              <a:solidFill>
                <a:srgbClr val="86868B"/>
              </a:solidFill>
            </a:endParaRPr>
          </a:p>
          <a:p>
            <a:r>
              <a:rPr lang="en-US" sz="1800" dirty="0">
                <a:solidFill>
                  <a:srgbClr val="86868B"/>
                </a:solidFill>
              </a:rPr>
              <a:t>“</a:t>
            </a:r>
            <a:r>
              <a:rPr lang="en-US" sz="1800" i="1" dirty="0">
                <a:solidFill>
                  <a:srgbClr val="86868B"/>
                </a:solidFill>
              </a:rPr>
              <a:t>because of their relational nature, infrastructures—like laws—always have publics…infrastructures should be designed and operated with attention to aspirations toward publicness</a:t>
            </a:r>
            <a:r>
              <a:rPr lang="en-US" sz="1800" dirty="0">
                <a:solidFill>
                  <a:srgbClr val="86868B"/>
                </a:solidFill>
              </a:rPr>
              <a:t>”. </a:t>
            </a:r>
          </a:p>
          <a:p>
            <a:br>
              <a:rPr lang="en-US" dirty="0">
                <a:solidFill>
                  <a:srgbClr val="86868B"/>
                </a:solidFill>
              </a:rPr>
            </a:br>
            <a:br>
              <a:rPr lang="en-US" dirty="0">
                <a:solidFill>
                  <a:srgbClr val="86868B"/>
                </a:solidFill>
              </a:rPr>
            </a:br>
            <a:endParaRPr lang="en-US" dirty="0">
              <a:solidFill>
                <a:srgbClr val="86868B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0C870D1-7490-840D-8229-674E3AD86A56}"/>
              </a:ext>
            </a:extLst>
          </p:cNvPr>
          <p:cNvSpPr txBox="1">
            <a:spLocks/>
          </p:cNvSpPr>
          <p:nvPr/>
        </p:nvSpPr>
        <p:spPr>
          <a:xfrm>
            <a:off x="5966923" y="1024114"/>
            <a:ext cx="5434954" cy="5193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86868B"/>
              </a:buClr>
              <a:buFont typeface="System Font Regular"/>
              <a:buNone/>
              <a:defRPr sz="20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8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6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600" b="0" i="0" kern="1200">
                <a:solidFill>
                  <a:srgbClr val="86868B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400" b="0" i="0" kern="1200">
                <a:solidFill>
                  <a:srgbClr val="86868B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Two views of cable governance:</a:t>
            </a:r>
          </a:p>
          <a:p>
            <a:r>
              <a:rPr lang="en-US" sz="1800" dirty="0"/>
              <a:t>Governance via law:</a:t>
            </a:r>
            <a:r>
              <a:rPr lang="en-US" sz="1800" dirty="0">
                <a:solidFill>
                  <a:srgbClr val="86868B"/>
                </a:solidFill>
              </a:rPr>
              <a:t> Cable systems are governed by actors who hold specific entitlements to control cables. Collective governance involves coordinated use of legal entitlements by multiple actors.</a:t>
            </a:r>
          </a:p>
          <a:p>
            <a:endParaRPr lang="en-US" sz="1800" dirty="0">
              <a:solidFill>
                <a:srgbClr val="86868B"/>
              </a:solidFill>
            </a:endParaRPr>
          </a:p>
          <a:p>
            <a:r>
              <a:rPr lang="en-US" sz="1800" dirty="0"/>
              <a:t>Governance via infrastructure:</a:t>
            </a:r>
            <a:r>
              <a:rPr lang="en-US" sz="1800" dirty="0">
                <a:solidFill>
                  <a:srgbClr val="86868B"/>
                </a:solidFill>
              </a:rPr>
              <a:t> Cable systems are governed by diverse actors who influence how they operate as technological, </a:t>
            </a:r>
            <a:r>
              <a:rPr lang="en-US" sz="1800" dirty="0" err="1">
                <a:solidFill>
                  <a:srgbClr val="86868B"/>
                </a:solidFill>
              </a:rPr>
              <a:t>organisational</a:t>
            </a:r>
            <a:r>
              <a:rPr lang="en-US" sz="1800" dirty="0">
                <a:solidFill>
                  <a:srgbClr val="86868B"/>
                </a:solidFill>
              </a:rPr>
              <a:t>, and social networks. Collective governance is more expansive and flexible, e.g., information-sharing, coordination of operations, social movements.</a:t>
            </a:r>
          </a:p>
          <a:p>
            <a:endParaRPr lang="en-US" dirty="0">
              <a:solidFill>
                <a:srgbClr val="86868B"/>
              </a:solidFill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D4AFCB0-8AB0-0352-5CC4-3499293B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0628" y="6356350"/>
            <a:ext cx="413657" cy="387350"/>
          </a:xfrm>
        </p:spPr>
        <p:txBody>
          <a:bodyPr/>
          <a:lstStyle/>
          <a:p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34146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DAD50-368F-C233-0408-4060788F7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0787-FA2B-F2AE-24E3-6F22B5C64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014" y="283780"/>
            <a:ext cx="10682208" cy="732220"/>
          </a:xfrm>
        </p:spPr>
        <p:txBody>
          <a:bodyPr/>
          <a:lstStyle/>
          <a:p>
            <a:r>
              <a:rPr lang="en-US" dirty="0"/>
              <a:t>Cable governance on a legal versus infrastructural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B3DA6-B8BC-2C99-9DFF-E1FAD3159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014" y="1024114"/>
            <a:ext cx="5266512" cy="5193806"/>
          </a:xfrm>
        </p:spPr>
        <p:txBody>
          <a:bodyPr>
            <a:noAutofit/>
          </a:bodyPr>
          <a:lstStyle/>
          <a:p>
            <a:r>
              <a:rPr lang="en-US" dirty="0"/>
              <a:t>Cable governance on a legal view</a:t>
            </a:r>
          </a:p>
          <a:p>
            <a:r>
              <a:rPr lang="en-US" sz="1800" dirty="0">
                <a:solidFill>
                  <a:srgbClr val="86868B"/>
                </a:solidFill>
              </a:rPr>
              <a:t>Current collective governance is limited, since: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6868B"/>
                </a:solidFill>
              </a:rPr>
              <a:t>Important legal entitlements are held by non-regional actors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6868B"/>
                </a:solidFill>
              </a:rPr>
              <a:t>Legal entitlements held by Pacific actors are used towards confined national aims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6868B"/>
                </a:solidFill>
              </a:rPr>
              <a:t>Entitlements held by Pacific Islands actors are fragmented</a:t>
            </a:r>
          </a:p>
          <a:p>
            <a:r>
              <a:rPr lang="en-US" sz="1800" dirty="0">
                <a:solidFill>
                  <a:srgbClr val="86868B"/>
                </a:solidFill>
              </a:rPr>
              <a:t>Expansion of collective governance is difficult: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6868B"/>
                </a:solidFill>
              </a:rPr>
              <a:t>Requires changes to legal authority of Pacific polities, global industry dynamics, etc.</a:t>
            </a:r>
            <a:br>
              <a:rPr lang="en-US" dirty="0">
                <a:solidFill>
                  <a:srgbClr val="86868B"/>
                </a:solidFill>
              </a:rPr>
            </a:br>
            <a:endParaRPr lang="en-US" dirty="0">
              <a:solidFill>
                <a:srgbClr val="86868B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D8AE4EA-C1E4-0B88-305B-6D8DAD3180CA}"/>
              </a:ext>
            </a:extLst>
          </p:cNvPr>
          <p:cNvSpPr txBox="1">
            <a:spLocks/>
          </p:cNvSpPr>
          <p:nvPr/>
        </p:nvSpPr>
        <p:spPr>
          <a:xfrm>
            <a:off x="5966923" y="1024114"/>
            <a:ext cx="5434954" cy="5193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86868B"/>
              </a:buClr>
              <a:buFont typeface="System Font Regular"/>
              <a:buNone/>
              <a:defRPr sz="20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8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600" b="0" i="0" kern="1200">
                <a:solidFill>
                  <a:schemeClr val="tx1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600" b="0" i="0" kern="1200">
                <a:solidFill>
                  <a:srgbClr val="86868B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6868B"/>
              </a:buClr>
              <a:buFont typeface="System Font Regular"/>
              <a:buNone/>
              <a:defRPr sz="1400" b="0" i="0" kern="1200">
                <a:solidFill>
                  <a:srgbClr val="86868B"/>
                </a:solidFill>
                <a:latin typeface="HelveticaNowDisplay Regular" panose="020B0504030202020204" pitchFamily="34" charset="77"/>
                <a:ea typeface="+mn-ea"/>
                <a:cs typeface="HelveticaNowDisplay Regular" panose="020B0504030202020204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Cable governance on an infrastructural view</a:t>
            </a:r>
          </a:p>
          <a:p>
            <a:r>
              <a:rPr lang="en-US" sz="1800" dirty="0">
                <a:solidFill>
                  <a:srgbClr val="86868B"/>
                </a:solidFill>
              </a:rPr>
              <a:t>Current collective governance is more open: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6868B"/>
                </a:solidFill>
              </a:rPr>
              <a:t>Infrastructural control is still held by non-regional actors and for narrow purposes.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6868B"/>
                </a:solidFill>
              </a:rPr>
              <a:t>Yet regional collectives can work outside law towards public aims, e.g., industry collaboration, knowledge-sharing, awareness-raising, contestation.  </a:t>
            </a:r>
          </a:p>
          <a:p>
            <a:endParaRPr lang="en-US" sz="1800" dirty="0">
              <a:solidFill>
                <a:srgbClr val="86868B"/>
              </a:solidFill>
            </a:endParaRPr>
          </a:p>
          <a:p>
            <a:r>
              <a:rPr lang="en-US" sz="1800" dirty="0">
                <a:solidFill>
                  <a:srgbClr val="86868B"/>
                </a:solidFill>
              </a:rPr>
              <a:t>Expansion of collective governance is more possible; other contexts suggest collective governance is especially effective when legal and infrastructural control are combined. </a:t>
            </a:r>
          </a:p>
          <a:p>
            <a:endParaRPr lang="en-US" sz="1800" dirty="0">
              <a:solidFill>
                <a:srgbClr val="86868B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86868B"/>
              </a:solidFill>
            </a:endParaRPr>
          </a:p>
          <a:p>
            <a:endParaRPr lang="en-US" dirty="0">
              <a:solidFill>
                <a:srgbClr val="86868B"/>
              </a:solidFill>
            </a:endParaRPr>
          </a:p>
          <a:p>
            <a:endParaRPr lang="en-US" dirty="0">
              <a:solidFill>
                <a:srgbClr val="86868B"/>
              </a:solidFill>
            </a:endParaRPr>
          </a:p>
          <a:p>
            <a:endParaRPr lang="en-US" dirty="0">
              <a:solidFill>
                <a:srgbClr val="86868B"/>
              </a:solidFill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8F893A7-1DAD-77F2-C1D2-BA71DFF4C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0628" y="6356350"/>
            <a:ext cx="413657" cy="387350"/>
          </a:xfrm>
        </p:spPr>
        <p:txBody>
          <a:bodyPr/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481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PTC">
      <a:dk1>
        <a:srgbClr val="000000"/>
      </a:dk1>
      <a:lt1>
        <a:srgbClr val="FFFFFF"/>
      </a:lt1>
      <a:dk2>
        <a:srgbClr val="171717"/>
      </a:dk2>
      <a:lt2>
        <a:srgbClr val="FFFFFF"/>
      </a:lt2>
      <a:accent1>
        <a:srgbClr val="002BF3"/>
      </a:accent1>
      <a:accent2>
        <a:srgbClr val="3054FE"/>
      </a:accent2>
      <a:accent3>
        <a:srgbClr val="00A7FF"/>
      </a:accent3>
      <a:accent4>
        <a:srgbClr val="03F7D3"/>
      </a:accent4>
      <a:accent5>
        <a:srgbClr val="F88379"/>
      </a:accent5>
      <a:accent6>
        <a:srgbClr val="FFFFFF"/>
      </a:accent6>
      <a:hlink>
        <a:srgbClr val="002BF3"/>
      </a:hlink>
      <a:folHlink>
        <a:srgbClr val="002BF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3499</TotalTime>
  <Words>487</Words>
  <Application>Microsoft Office PowerPoint</Application>
  <PresentationFormat>Widescreen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System Font Regular</vt:lpstr>
      <vt:lpstr>Office Theme</vt:lpstr>
      <vt:lpstr>Cable Governance in the Pacific Islands</vt:lpstr>
      <vt:lpstr>Doctoral research</vt:lpstr>
      <vt:lpstr>The aspiration for regional governance of the cable network</vt:lpstr>
      <vt:lpstr>Research framework</vt:lpstr>
      <vt:lpstr>Cable governance on a legal versus infrastructural 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Roger Proeis</dc:creator>
  <cp:lastModifiedBy>Fionna Clark</cp:lastModifiedBy>
  <cp:revision>33</cp:revision>
  <dcterms:created xsi:type="dcterms:W3CDTF">2025-05-24T00:08:08Z</dcterms:created>
  <dcterms:modified xsi:type="dcterms:W3CDTF">2026-01-20T21:25:47Z</dcterms:modified>
</cp:coreProperties>
</file>