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6" r:id="rId4"/>
    <p:sldId id="271" r:id="rId5"/>
    <p:sldId id="258" r:id="rId6"/>
    <p:sldId id="260" r:id="rId7"/>
    <p:sldId id="265" r:id="rId8"/>
    <p:sldId id="273" r:id="rId9"/>
    <p:sldId id="274" r:id="rId10"/>
    <p:sldId id="269" r:id="rId11"/>
    <p:sldId id="261" r:id="rId12"/>
    <p:sldId id="264" r:id="rId13"/>
    <p:sldId id="272" r:id="rId14"/>
    <p:sldId id="267" r:id="rId15"/>
  </p:sldIdLst>
  <p:sldSz cx="18288000" cy="10287000"/>
  <p:notesSz cx="6858000" cy="9144000"/>
  <p:embeddedFontLst>
    <p:embeddedFont>
      <p:font typeface="Cormorant Garamond Bold Italics" panose="020B0604020202020204" charset="0"/>
      <p:regular r:id="rId17"/>
    </p:embeddedFont>
    <p:embeddedFont>
      <p:font typeface="Quicksand" panose="020B0604020202020204" charset="0"/>
      <p:regular r:id="rId18"/>
    </p:embeddedFont>
    <p:embeddedFont>
      <p:font typeface="Quicksand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662"/>
    <a:srgbClr val="C6D9F1"/>
    <a:srgbClr val="DBE5EA"/>
    <a:srgbClr val="A9BECB"/>
    <a:srgbClr val="C3D2DB"/>
    <a:srgbClr val="D2DDE4"/>
    <a:srgbClr val="565656"/>
    <a:srgbClr val="527A90"/>
    <a:srgbClr val="E4EAEC"/>
    <a:srgbClr val="A7B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22" autoAdjust="0"/>
  </p:normalViewPr>
  <p:slideViewPr>
    <p:cSldViewPr>
      <p:cViewPr varScale="1">
        <p:scale>
          <a:sx n="52" d="100"/>
          <a:sy n="52" d="100"/>
        </p:scale>
        <p:origin x="10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7F83B-8563-458F-B68E-D589181E0643}" type="datetimeFigureOut">
              <a:rPr lang="en-IN" smtClean="0"/>
              <a:t>20-01-2026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D30B2-1D96-41BF-823C-00BFB16F3B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04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A794-05D6-40A4-B34B-08CC6BA07442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A57-DAEA-40C9-ADC3-47FF589B41DB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65B7-4365-47A6-BD0A-4474D15FB7FD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D81D-8779-4BA6-9DC6-B8EA1376BEAD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89EA-D929-4A01-95A0-37E9105A868B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B525-20AF-4D17-85EB-E66D917E2A5E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9501-2169-4B37-9741-9ED3D7FAA171}" type="datetime1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7024-911F-4C12-9BDE-217F15AE4995}" type="datetime1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79700" y="9912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321-E9F0-4290-BCD1-65F94BD4976B}" type="datetime1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653000" y="9921875"/>
            <a:ext cx="5969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24A8-8D61-41E7-B830-B6451BD33255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C274-B541-46FA-B8E1-A0A0DAA9E2D5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DC3D-CB94-4813-A7B3-34FB39BC0955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64" y="3174207"/>
            <a:ext cx="16229942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600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Decentralization on the Web: A case of Wikipedia and Axie Infinity</a:t>
            </a:r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2737539" y="5676900"/>
            <a:ext cx="12812922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Zaid Bin Ahsan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2400" i="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Indian Institute of Technology Delhi, India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64487" y="8016145"/>
            <a:ext cx="6988496" cy="49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January 20, 2026</a:t>
            </a:r>
          </a:p>
        </p:txBody>
      </p:sp>
      <p:sp>
        <p:nvSpPr>
          <p:cNvPr id="9" name="Freeform 9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3C8743-C11E-71D5-76D2-256679C18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7" y="6067457"/>
            <a:ext cx="600043" cy="600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F670CA-8C60-982C-3F10-47A0EE25B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9"/>
          <a:stretch>
            <a:fillRect/>
          </a:stretch>
        </p:blipFill>
        <p:spPr>
          <a:xfrm>
            <a:off x="7486650" y="1714500"/>
            <a:ext cx="3028950" cy="10690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399464" y="876300"/>
            <a:ext cx="16802100" cy="964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3200" dirty="0">
                <a:solidFill>
                  <a:srgbClr val="0F4662"/>
                </a:solidFill>
                <a:latin typeface="Quicksand Bol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Comparison between Web 2.0 based Wikipedia and Web 3.0 based Axie Infinity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D47BEA-071C-8CAC-D06F-7BD2DCC2D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5343"/>
              </p:ext>
            </p:extLst>
          </p:nvPr>
        </p:nvGraphicFramePr>
        <p:xfrm>
          <a:off x="1028700" y="2024505"/>
          <a:ext cx="16230600" cy="778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65659374"/>
                    </a:ext>
                  </a:extLst>
                </a:gridCol>
                <a:gridCol w="7124700">
                  <a:extLst>
                    <a:ext uri="{9D8B030D-6E8A-4147-A177-3AD203B41FA5}">
                      <a16:colId xmlns:a16="http://schemas.microsoft.com/office/drawing/2014/main" val="1176064227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50061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Ostrom’s principles</a:t>
                      </a:r>
                      <a:endParaRPr lang="en-IN" sz="28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6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Wikipedia</a:t>
                      </a:r>
                      <a:endParaRPr lang="en-IN" sz="28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6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Axie Infinity</a:t>
                      </a:r>
                      <a:endParaRPr lang="en-IN" sz="28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6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8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Boundaries</a:t>
                      </a:r>
                      <a:endParaRPr lang="en-IN" sz="22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7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Users clearly defined within the boundaries of the communities in the platform.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Only AXS owners would be part of the decentralized community.</a:t>
                      </a:r>
                      <a:endParaRPr lang="en-IN" sz="22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7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Congruence between rules and local conditions</a:t>
                      </a:r>
                      <a:endParaRPr lang="en-IN" sz="22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7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Guidelines development through </a:t>
                      </a:r>
                      <a:r>
                        <a:rPr lang="en-US" sz="2200" kern="100" dirty="0" err="1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WikiProjects</a:t>
                      </a: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, within Wikipedia, allow local leadership, norms, and standards for writing.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4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AXS owners can vote on proposals that would affect their game. Proposal formation, however, are still held on by the platform.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1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Collective choice arrangements</a:t>
                      </a:r>
                      <a:endParaRPr lang="en-IN" sz="22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7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Consensus building allows affected parties to be a part of policy changes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4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Can be done by the AXS owners that stake their tokens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55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Monitoring</a:t>
                      </a:r>
                      <a:endParaRPr lang="en-IN" sz="22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7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Open to the whole community through a low cost access.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4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As of now, it is managed by the platform. The sidechain, however, allows open observation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2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Graduated sanctions</a:t>
                      </a:r>
                      <a:endParaRPr lang="en-IN" sz="22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7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Warning and banning depending on the severity and periodic occurrence of misdemeanor</a:t>
                      </a:r>
                      <a:endParaRPr lang="en-IN" sz="22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4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i="1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Not specified</a:t>
                      </a:r>
                      <a:endParaRPr lang="en-IN" sz="22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5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Conflict resolution mechanisms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7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Localized and centralized mechanisms of conflict resolution along with overarching arbitration committee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4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As of now, held by the platform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48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Local enforcement of local rule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7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 err="1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WikiProjects</a:t>
                      </a: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 allows localistic conventions, without strict adherence to the overall rules 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4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Informal and hidden from community. Platform implements a proposal if it gets passed.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7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Nested enterprises</a:t>
                      </a:r>
                      <a:endParaRPr lang="en-IN" sz="22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Wikipedia allows layers of administrative structures through WikiProjects</a:t>
                      </a:r>
                      <a:endParaRPr lang="en-IN" sz="2200" kern="10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200" i="1" kern="100" dirty="0">
                          <a:solidFill>
                            <a:srgbClr val="000000"/>
                          </a:solidFill>
                          <a:effectLst/>
                          <a:latin typeface="Quicksand" panose="020B060402020202020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Not specified</a:t>
                      </a:r>
                      <a:endParaRPr lang="en-IN" sz="2200" kern="100" dirty="0">
                        <a:effectLst/>
                        <a:latin typeface="Quicksand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3879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5197BD-46A0-A785-1607-E27ABE750EDA}"/>
              </a:ext>
            </a:extLst>
          </p:cNvPr>
          <p:cNvSpPr txBox="1"/>
          <p:nvPr/>
        </p:nvSpPr>
        <p:spPr>
          <a:xfrm>
            <a:off x="17754600" y="9867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10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9B4BF4EB-5BDB-811F-9270-4C46EC7CCA5A}"/>
              </a:ext>
            </a:extLst>
          </p:cNvPr>
          <p:cNvSpPr txBox="1"/>
          <p:nvPr/>
        </p:nvSpPr>
        <p:spPr>
          <a:xfrm>
            <a:off x="381000" y="81887"/>
            <a:ext cx="8115300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293238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1354588"/>
            <a:ext cx="8191500" cy="4169912"/>
            <a:chOff x="0" y="-123825"/>
            <a:chExt cx="1418473" cy="1816444"/>
          </a:xfrm>
        </p:grpSpPr>
        <p:sp>
          <p:nvSpPr>
            <p:cNvPr id="3" name="Freeform 3"/>
            <p:cNvSpPr/>
            <p:nvPr/>
          </p:nvSpPr>
          <p:spPr>
            <a:xfrm>
              <a:off x="0" y="-123825"/>
              <a:ext cx="1418473" cy="1816444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0100" y="1564918"/>
            <a:ext cx="1142999" cy="1207724"/>
          </a:xfrm>
          <a:custGeom>
            <a:avLst/>
            <a:gdLst/>
            <a:ahLst/>
            <a:cxnLst/>
            <a:rect l="l" t="t" r="r" b="b"/>
            <a:pathLst>
              <a:path w="2348889" h="2348889">
                <a:moveTo>
                  <a:pt x="0" y="0"/>
                </a:moveTo>
                <a:lnTo>
                  <a:pt x="2348889" y="0"/>
                </a:lnTo>
                <a:lnTo>
                  <a:pt x="2348889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9144000" y="1354588"/>
            <a:ext cx="8610600" cy="4169910"/>
            <a:chOff x="0" y="0"/>
            <a:chExt cx="1418473" cy="1692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448800" y="1510051"/>
            <a:ext cx="1318260" cy="1318872"/>
          </a:xfrm>
          <a:custGeom>
            <a:avLst/>
            <a:gdLst/>
            <a:ahLst/>
            <a:cxnLst/>
            <a:rect l="l" t="t" r="r" b="b"/>
            <a:pathLst>
              <a:path w="2318994" h="2348889">
                <a:moveTo>
                  <a:pt x="0" y="0"/>
                </a:moveTo>
                <a:lnTo>
                  <a:pt x="2318994" y="0"/>
                </a:lnTo>
                <a:lnTo>
                  <a:pt x="2318994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0" name="Group 10"/>
          <p:cNvGrpSpPr/>
          <p:nvPr/>
        </p:nvGrpSpPr>
        <p:grpSpPr>
          <a:xfrm>
            <a:off x="457200" y="5869643"/>
            <a:ext cx="8191500" cy="4169913"/>
            <a:chOff x="0" y="0"/>
            <a:chExt cx="1418473" cy="1692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85800" y="6057769"/>
            <a:ext cx="1371601" cy="1301080"/>
          </a:xfrm>
          <a:custGeom>
            <a:avLst/>
            <a:gdLst/>
            <a:ahLst/>
            <a:cxnLst/>
            <a:rect l="l" t="t" r="r" b="b"/>
            <a:pathLst>
              <a:path w="2226655" h="2226655">
                <a:moveTo>
                  <a:pt x="0" y="0"/>
                </a:moveTo>
                <a:lnTo>
                  <a:pt x="2226655" y="0"/>
                </a:lnTo>
                <a:lnTo>
                  <a:pt x="2226655" y="2226655"/>
                </a:lnTo>
                <a:lnTo>
                  <a:pt x="0" y="222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TextBox 14"/>
          <p:cNvSpPr txBox="1"/>
          <p:nvPr/>
        </p:nvSpPr>
        <p:spPr>
          <a:xfrm>
            <a:off x="457200" y="82081"/>
            <a:ext cx="8115300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Discussion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3400" y="3262651"/>
            <a:ext cx="8115300" cy="203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Financial incentives integrated with governance.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Knowledge based resource of Wikipedia vs rigid bureaucracy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Gameplay and third-party marketplaces.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Can lead to consolidation by few users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9139" y="2801371"/>
            <a:ext cx="5101887" cy="46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400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Financial incentives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03958" y="3559912"/>
            <a:ext cx="8032709" cy="981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Demarcation in Wikipedia while undirected in Axie Infinity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Lead to loss of credibility and chaos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56152" y="2922816"/>
            <a:ext cx="5101887" cy="448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400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Roles for users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9139" y="8352821"/>
            <a:ext cx="8049561" cy="981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Monitoring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Conflict Resolution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3400" y="7511376"/>
            <a:ext cx="5638800" cy="44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400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Deemphasizing Ostrom’s principles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767060" y="1243351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3315CDAA-BA14-D8CB-7C66-C74E5443C447}"/>
              </a:ext>
            </a:extLst>
          </p:cNvPr>
          <p:cNvSpPr/>
          <p:nvPr/>
        </p:nvSpPr>
        <p:spPr>
          <a:xfrm>
            <a:off x="9144001" y="5869642"/>
            <a:ext cx="8544860" cy="4169913"/>
          </a:xfrm>
          <a:custGeom>
            <a:avLst/>
            <a:gdLst/>
            <a:ahLst/>
            <a:cxnLst/>
            <a:rect l="l" t="t" r="r" b="b"/>
            <a:pathLst>
              <a:path w="1418473" h="1692619">
                <a:moveTo>
                  <a:pt x="73311" y="0"/>
                </a:moveTo>
                <a:lnTo>
                  <a:pt x="1345161" y="0"/>
                </a:lnTo>
                <a:cubicBezTo>
                  <a:pt x="1364605" y="0"/>
                  <a:pt x="1383252" y="7724"/>
                  <a:pt x="1397000" y="21472"/>
                </a:cubicBezTo>
                <a:cubicBezTo>
                  <a:pt x="1410749" y="35221"/>
                  <a:pt x="1418473" y="53868"/>
                  <a:pt x="1418473" y="73311"/>
                </a:cubicBezTo>
                <a:lnTo>
                  <a:pt x="1418473" y="1619308"/>
                </a:lnTo>
                <a:cubicBezTo>
                  <a:pt x="1418473" y="1638751"/>
                  <a:pt x="1410749" y="1657398"/>
                  <a:pt x="1397000" y="1671147"/>
                </a:cubicBezTo>
                <a:cubicBezTo>
                  <a:pt x="1383252" y="1684896"/>
                  <a:pt x="1364605" y="1692619"/>
                  <a:pt x="1345161" y="1692619"/>
                </a:cubicBezTo>
                <a:lnTo>
                  <a:pt x="73311" y="1692619"/>
                </a:lnTo>
                <a:cubicBezTo>
                  <a:pt x="32823" y="1692619"/>
                  <a:pt x="0" y="1659797"/>
                  <a:pt x="0" y="1619308"/>
                </a:cubicBezTo>
                <a:lnTo>
                  <a:pt x="0" y="73311"/>
                </a:lnTo>
                <a:cubicBezTo>
                  <a:pt x="0" y="53868"/>
                  <a:pt x="7724" y="35221"/>
                  <a:pt x="21472" y="21472"/>
                </a:cubicBezTo>
                <a:cubicBezTo>
                  <a:pt x="35221" y="7724"/>
                  <a:pt x="53868" y="0"/>
                  <a:pt x="73311" y="0"/>
                </a:cubicBezTo>
                <a:close/>
              </a:path>
            </a:pathLst>
          </a:custGeom>
          <a:solidFill>
            <a:srgbClr val="A9BECB"/>
          </a:solidFill>
        </p:spPr>
        <p:txBody>
          <a:bodyPr/>
          <a:lstStyle/>
          <a:p>
            <a:endParaRPr lang="en-IN"/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5108BCF3-E75A-689F-BF16-AEFEA1BAC2D8}"/>
              </a:ext>
            </a:extLst>
          </p:cNvPr>
          <p:cNvSpPr/>
          <p:nvPr/>
        </p:nvSpPr>
        <p:spPr>
          <a:xfrm>
            <a:off x="9656152" y="6057769"/>
            <a:ext cx="1575327" cy="1226039"/>
          </a:xfrm>
          <a:custGeom>
            <a:avLst/>
            <a:gdLst/>
            <a:ahLst/>
            <a:cxnLst/>
            <a:rect l="l" t="t" r="r" b="b"/>
            <a:pathLst>
              <a:path w="4210757" h="3273864">
                <a:moveTo>
                  <a:pt x="0" y="0"/>
                </a:moveTo>
                <a:lnTo>
                  <a:pt x="4210756" y="0"/>
                </a:lnTo>
                <a:lnTo>
                  <a:pt x="4210756" y="3273864"/>
                </a:lnTo>
                <a:lnTo>
                  <a:pt x="0" y="32738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D5DD97C3-F26C-D8EA-A2A5-CD3F8297D401}"/>
              </a:ext>
            </a:extLst>
          </p:cNvPr>
          <p:cNvSpPr txBox="1"/>
          <p:nvPr/>
        </p:nvSpPr>
        <p:spPr>
          <a:xfrm>
            <a:off x="9591525" y="7511376"/>
            <a:ext cx="5101887" cy="448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400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Consensus building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6668C4D0-B415-B1B2-9EBA-DA6A81275E3B}"/>
              </a:ext>
            </a:extLst>
          </p:cNvPr>
          <p:cNvSpPr txBox="1"/>
          <p:nvPr/>
        </p:nvSpPr>
        <p:spPr>
          <a:xfrm>
            <a:off x="9591526" y="8089928"/>
            <a:ext cx="7922395" cy="1507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Majoritarian in Axie Infinity while consensus in Wikipedia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0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No hierarchical structure in Axie Infinity when there are different levels of decision making in Wikipedia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6F0A38-5D1C-4F4F-C71D-8F0E3698CA69}"/>
              </a:ext>
            </a:extLst>
          </p:cNvPr>
          <p:cNvSpPr txBox="1"/>
          <p:nvPr/>
        </p:nvSpPr>
        <p:spPr>
          <a:xfrm>
            <a:off x="17830800" y="9867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5" grpId="0" animBg="1"/>
      <p:bldP spid="26" grpId="0" animBg="1"/>
      <p:bldP spid="27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630389" y="2413286"/>
            <a:ext cx="810923" cy="81092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994A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599709"/>
            <a:ext cx="11537525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Implications and considerations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41326" y="6500721"/>
            <a:ext cx="11816284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Exploring technologies that can curtail majoritarianism in decision making and build consensus in the community, preserving the ethos of Web 3.0 decentralization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630390" y="3780093"/>
            <a:ext cx="810923" cy="8109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BEC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36407" y="5146900"/>
            <a:ext cx="810923" cy="8109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BEC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841325" y="2400300"/>
            <a:ext cx="11816284" cy="836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Stricter mechanisms of enforcing caps by other means, for example smart contracts or artificial intelligence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41326" y="3767107"/>
            <a:ext cx="11816284" cy="836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Technologies of Web 3.0, like blockchains, do not require an urgency in implementing some principles of decentralization and can continue to do so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41326" y="5133914"/>
            <a:ext cx="11816284" cy="836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Structuring of roles can be made better by either assigning roles or forming distinct tokens for particular roles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E3AD6ED1-C848-2483-6644-895A663E2211}"/>
              </a:ext>
            </a:extLst>
          </p:cNvPr>
          <p:cNvGrpSpPr/>
          <p:nvPr/>
        </p:nvGrpSpPr>
        <p:grpSpPr>
          <a:xfrm>
            <a:off x="2630389" y="6592254"/>
            <a:ext cx="810923" cy="810923"/>
            <a:chOff x="0" y="0"/>
            <a:chExt cx="812800" cy="812800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A02EDA6-3BDF-E15A-B596-9CF00FB49FA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D2D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DA0959EA-47D2-4DA7-B12F-3154D528667A}"/>
                </a:ext>
              </a:extLst>
            </p:cNvPr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E949753-A8CF-5917-B5BB-0AE50B15A1F5}"/>
              </a:ext>
            </a:extLst>
          </p:cNvPr>
          <p:cNvSpPr txBox="1"/>
          <p:nvPr/>
        </p:nvSpPr>
        <p:spPr>
          <a:xfrm>
            <a:off x="17754600" y="9867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E272-8A50-E1D9-6EA4-65924EA61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9"/>
          <a:stretch>
            <a:fillRect/>
          </a:stretch>
        </p:blipFill>
        <p:spPr>
          <a:xfrm>
            <a:off x="76200" y="38100"/>
            <a:ext cx="1905000" cy="67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AE4058-5D6B-79E1-B05A-324858618C2F}"/>
              </a:ext>
            </a:extLst>
          </p:cNvPr>
          <p:cNvSpPr txBox="1"/>
          <p:nvPr/>
        </p:nvSpPr>
        <p:spPr>
          <a:xfrm>
            <a:off x="152400" y="0"/>
            <a:ext cx="11534821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References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B99019F-2312-BF47-55B1-B47FDB777E87}"/>
              </a:ext>
            </a:extLst>
          </p:cNvPr>
          <p:cNvSpPr txBox="1"/>
          <p:nvPr/>
        </p:nvSpPr>
        <p:spPr>
          <a:xfrm>
            <a:off x="0" y="952500"/>
            <a:ext cx="18211800" cy="990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Bollier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D. 2014. "Global Citizenship: Plausible Fears and Necessary Dreams," Great Transition Initiative: Toward a Transformative Vision and Praxis), pp. 1-15.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Chadwick, A. 2017. The Hybrid Media System: Politics and Power. Oxford University Press.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Eisenhardt, K. M. 1989. "Building Theories from Case Study Research," Academy of management review (14:4), pp. 532-550.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Eisenhardt, K. M. 2021. "What Is the Eisenhardt Method, Really?," Strategic Organization (19:1), pp. 147-160.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Forte, A.,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Larco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V., and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Bruckman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A. 2009. "Decentralization in Wikipedia Governance," Journal of Management Information Systems (26:1), pp. 49-72.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Graeber, D., and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Wengrow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D. 2021. The Dawn of Everything: A New History of Humanity. Penguin UK.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Kaplan, A. M., and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Haenlein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M. 2010. "Users of the World, Unite! The Challenges and Opportunities of Social Media," Business Horizons (53:1), pp. 59-68.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Lutz, C., Hoffmann, C. P. &amp;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Ranzini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G. 2020. Data capitalism and the user: An exploration of privacy cynicism in Germany. New Media &amp; Society, 22, 1168-1187.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Monteiro, E.,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Constantinides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P., Scott, S., Shaikh, M. &amp; Burton-Jones, A. 2022. Qualitative research methods in Information Systems: A call for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Phenomen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-focused Problematization.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Murray, A., Kim, D., and Combs, J. 2022. "The Promise of a Decentralized Internet: What Is Web 3.0 and How Can Firms Prepare?," Business Horizons.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Oakleaf, M. 2010. "Writing Information Literacy Assessment Plans: A Guide to Best Practice," Communications in information literacy (3:2), p. 4.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Ostrom, E. 1990. Governing the Commons: The Evolution of Institutions for Collective Action. Cambridge university press.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Ostrom, E. 2008. "Tragedy of the Commons," The new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palgrave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dictionary of economics (2), pp. 1-4.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Rozas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D., Tenorio-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Fornés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A., Díaz-Molina, S., and Hassan, S. 2021. "When Ostrom Meets Blockchain: Exploring the Potentials of Blockchain for Commons Governance," Sage Open (11:1), p. 21582440211002526.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Vargo, S. L., and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Lusch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R. F. 2016. "Institutions and Axioms: An Extension and Update of Service-Dominant Logic," Journal of the Academy of Marketing Science (44:1), pp. 5-23.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Vidal-Tomás, D. 2022. "The New Crypto Niche: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Nfts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Play-to-Earn, and Metaverse Tokens," Finance Research Letters), p. 102742.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Zavolokina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L.,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Ziolkowski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R., Bauer, I., and Schwabe, G. 2020. "Management, Governance and Value Creation in a Blockchain Consortium," MIS Quarterly Executive (19:1), pp. 1-17.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Ziolkowski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R., </a:t>
            </a:r>
            <a:r>
              <a:rPr lang="en-US" sz="1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Miscione</a:t>
            </a:r>
            <a:r>
              <a:rPr lang="en-US" sz="1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G., and Schwabe, G. 2020. "Exploring Decentralized Autonomous Organizations: Towards Shared Interests and ‘Code Is Constitution’," in: George, J., Paul, S., De, R., Forty-First International Conference on Information Systems (ICIS), Hyderabad, India.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FFF24-A935-2EB3-DDDA-73E2B223CCAA}"/>
              </a:ext>
            </a:extLst>
          </p:cNvPr>
          <p:cNvSpPr txBox="1"/>
          <p:nvPr/>
        </p:nvSpPr>
        <p:spPr>
          <a:xfrm>
            <a:off x="17830800" y="9867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7085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46354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599709"/>
            <a:ext cx="9914964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Agenda</a:t>
            </a:r>
          </a:p>
        </p:txBody>
      </p:sp>
      <p:sp>
        <p:nvSpPr>
          <p:cNvPr id="18" name="AutoShape 18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19" name="Freeform 19"/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E32E47B7-BAD7-6F2C-B14F-B4CAB6509F36}"/>
              </a:ext>
            </a:extLst>
          </p:cNvPr>
          <p:cNvSpPr txBox="1"/>
          <p:nvPr/>
        </p:nvSpPr>
        <p:spPr>
          <a:xfrm>
            <a:off x="1139133" y="2446359"/>
            <a:ext cx="6938067" cy="5901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Background</a:t>
            </a:r>
          </a:p>
          <a:p>
            <a:pPr marL="457200" lvl="0" indent="-457200" algn="l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Research Context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Problematization</a:t>
            </a:r>
          </a:p>
          <a:p>
            <a:pPr marL="457200" lvl="0" indent="-457200" algn="l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Methodology</a:t>
            </a:r>
          </a:p>
          <a:p>
            <a:pPr marL="457200" lvl="0" indent="-457200" algn="l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Findings</a:t>
            </a:r>
          </a:p>
          <a:p>
            <a:pPr marL="457200" lvl="0" indent="-457200" algn="l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Discussion</a:t>
            </a:r>
          </a:p>
          <a:p>
            <a:pPr marL="457200" lvl="0" indent="-457200" algn="l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Implications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384AA-C8BD-9B93-763B-2DDE8FE134FC}"/>
              </a:ext>
            </a:extLst>
          </p:cNvPr>
          <p:cNvSpPr txBox="1"/>
          <p:nvPr/>
        </p:nvSpPr>
        <p:spPr>
          <a:xfrm>
            <a:off x="17907000" y="98679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812BA-0699-D216-C84B-2633A74E6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9"/>
          <a:stretch>
            <a:fillRect/>
          </a:stretch>
        </p:blipFill>
        <p:spPr>
          <a:xfrm>
            <a:off x="15030450" y="8341626"/>
            <a:ext cx="3028950" cy="10690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6761" y="2456695"/>
            <a:ext cx="5385764" cy="6426664"/>
            <a:chOff x="0" y="0"/>
            <a:chExt cx="1418473" cy="1692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118" y="2456695"/>
            <a:ext cx="5385764" cy="6426664"/>
            <a:chOff x="0" y="0"/>
            <a:chExt cx="1418473" cy="1692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15475" y="2456695"/>
            <a:ext cx="5385764" cy="6426664"/>
            <a:chOff x="0" y="0"/>
            <a:chExt cx="1418473" cy="1692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920281"/>
            <a:ext cx="8115300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Background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7327" y="6561719"/>
            <a:ext cx="5101887" cy="1519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Static Content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Origination through server’s filesystem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19350" y="5580494"/>
            <a:ext cx="1943100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Read only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93056" y="6219418"/>
            <a:ext cx="5101887" cy="2045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Dynamic Content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API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Encourages self-usage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User Generated Content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58803" y="5470319"/>
            <a:ext cx="2779543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Read and Write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46208" y="6376898"/>
            <a:ext cx="4496348" cy="151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Decentralization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Semantic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Openness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92283" y="5445470"/>
            <a:ext cx="3615987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Read, write and own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9D4884-33C6-E0D8-05CE-23F8F9CD7134}"/>
              </a:ext>
            </a:extLst>
          </p:cNvPr>
          <p:cNvSpPr/>
          <p:nvPr/>
        </p:nvSpPr>
        <p:spPr>
          <a:xfrm>
            <a:off x="1828800" y="3086100"/>
            <a:ext cx="3124200" cy="228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chemeClr val="tx1"/>
                </a:solidFill>
                <a:latin typeface="Quicksand Bold" panose="020B0604020202020204" charset="0"/>
              </a:rPr>
              <a:t>Web 1.0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2A719E-3358-C93F-4084-405F15702F91}"/>
              </a:ext>
            </a:extLst>
          </p:cNvPr>
          <p:cNvSpPr/>
          <p:nvPr/>
        </p:nvSpPr>
        <p:spPr>
          <a:xfrm>
            <a:off x="7467600" y="3086100"/>
            <a:ext cx="3048000" cy="228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chemeClr val="tx1"/>
                </a:solidFill>
                <a:latin typeface="Quicksand Bold" panose="020B0604020202020204" charset="0"/>
              </a:rPr>
              <a:t>Web 2.0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768EBA-CAF6-033A-5BBC-F5B2B1DF071C}"/>
              </a:ext>
            </a:extLst>
          </p:cNvPr>
          <p:cNvSpPr/>
          <p:nvPr/>
        </p:nvSpPr>
        <p:spPr>
          <a:xfrm>
            <a:off x="13158164" y="3086100"/>
            <a:ext cx="3072436" cy="228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chemeClr val="tx1"/>
                </a:solidFill>
                <a:latin typeface="Quicksand Bold" panose="020B0604020202020204" charset="0"/>
              </a:rPr>
              <a:t>Web 3.0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BFC1AA-DBAD-E943-D66D-B45AA92EE67D}"/>
              </a:ext>
            </a:extLst>
          </p:cNvPr>
          <p:cNvSpPr txBox="1"/>
          <p:nvPr/>
        </p:nvSpPr>
        <p:spPr>
          <a:xfrm>
            <a:off x="17907000" y="98679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D2A3318-5E52-F5A7-0000-23BB29679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9"/>
          <a:stretch>
            <a:fillRect/>
          </a:stretch>
        </p:blipFill>
        <p:spPr>
          <a:xfrm>
            <a:off x="171450" y="114300"/>
            <a:ext cx="1905000" cy="672374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33335591-C35D-33D6-A937-F73235CC8BBD}"/>
              </a:ext>
            </a:extLst>
          </p:cNvPr>
          <p:cNvSpPr/>
          <p:nvPr/>
        </p:nvSpPr>
        <p:spPr>
          <a:xfrm>
            <a:off x="5512282" y="3748590"/>
            <a:ext cx="1702282" cy="961019"/>
          </a:xfrm>
          <a:prstGeom prst="rightArrow">
            <a:avLst/>
          </a:prstGeom>
          <a:solidFill>
            <a:srgbClr val="0F46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C5BBE43-CA4B-2F6B-BCE2-0E1B72D6381D}"/>
              </a:ext>
            </a:extLst>
          </p:cNvPr>
          <p:cNvSpPr/>
          <p:nvPr/>
        </p:nvSpPr>
        <p:spPr>
          <a:xfrm>
            <a:off x="11127198" y="3748589"/>
            <a:ext cx="1702282" cy="961019"/>
          </a:xfrm>
          <a:prstGeom prst="rightArrow">
            <a:avLst/>
          </a:prstGeom>
          <a:solidFill>
            <a:srgbClr val="0F46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05600" y="-38100"/>
            <a:ext cx="11582401" cy="10287000"/>
            <a:chOff x="0" y="0"/>
            <a:chExt cx="259114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1141" cy="2709333"/>
            </a:xfrm>
            <a:custGeom>
              <a:avLst/>
              <a:gdLst/>
              <a:ahLst/>
              <a:cxnLst/>
              <a:rect l="l" t="t" r="r" b="b"/>
              <a:pathLst>
                <a:path w="2591141" h="2709333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1000" y="228600"/>
            <a:ext cx="9480749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Research Context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1800" y="5706889"/>
            <a:ext cx="10744200" cy="416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Eight essential design principles for people using commonly pooled resources that incorporates decentralized governance for resources of a community (Ostrom, 1990).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Beneficial to the community instead of “tragedy of commons” (Ostrom. 2008).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Usage adopted in physical (Graeber and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Wengrow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2021), economic (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Bollier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2014, Vargo and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Lusch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2016) and virtual spaces (Chadwick, 2017, Forte et al., 2009,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Rozas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et al., 2021). 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52400" y="970342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15" name="AutoShape 15"/>
          <p:cNvSpPr/>
          <p:nvPr/>
        </p:nvSpPr>
        <p:spPr>
          <a:xfrm>
            <a:off x="10767060" y="3810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F3FB7F6F-5647-D058-7F4E-CD3B0DB06BCC}"/>
              </a:ext>
            </a:extLst>
          </p:cNvPr>
          <p:cNvGrpSpPr/>
          <p:nvPr/>
        </p:nvGrpSpPr>
        <p:grpSpPr>
          <a:xfrm>
            <a:off x="762000" y="1660628"/>
            <a:ext cx="5344227" cy="7573376"/>
            <a:chOff x="0" y="0"/>
            <a:chExt cx="827961" cy="1173314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3CD04AE-19FE-5D83-6407-2D8EF5ABB4A7}"/>
                </a:ext>
              </a:extLst>
            </p:cNvPr>
            <p:cNvSpPr/>
            <p:nvPr/>
          </p:nvSpPr>
          <p:spPr>
            <a:xfrm>
              <a:off x="0" y="0"/>
              <a:ext cx="827961" cy="1173314"/>
            </a:xfrm>
            <a:custGeom>
              <a:avLst/>
              <a:gdLst/>
              <a:ahLst/>
              <a:cxnLst/>
              <a:rect l="l" t="t" r="r" b="b"/>
              <a:pathLst>
                <a:path w="827961" h="1173314">
                  <a:moveTo>
                    <a:pt x="33319" y="0"/>
                  </a:moveTo>
                  <a:lnTo>
                    <a:pt x="794642" y="0"/>
                  </a:lnTo>
                  <a:cubicBezTo>
                    <a:pt x="813043" y="0"/>
                    <a:pt x="827961" y="14917"/>
                    <a:pt x="827961" y="33319"/>
                  </a:cubicBezTo>
                  <a:lnTo>
                    <a:pt x="827961" y="1139995"/>
                  </a:lnTo>
                  <a:cubicBezTo>
                    <a:pt x="827961" y="1158397"/>
                    <a:pt x="813043" y="1173314"/>
                    <a:pt x="794642" y="1173314"/>
                  </a:cubicBezTo>
                  <a:lnTo>
                    <a:pt x="33319" y="1173314"/>
                  </a:lnTo>
                  <a:cubicBezTo>
                    <a:pt x="14917" y="1173314"/>
                    <a:pt x="0" y="1158397"/>
                    <a:pt x="0" y="1139995"/>
                  </a:cubicBezTo>
                  <a:lnTo>
                    <a:pt x="0" y="33319"/>
                  </a:lnTo>
                  <a:cubicBezTo>
                    <a:pt x="0" y="14917"/>
                    <a:pt x="14917" y="0"/>
                    <a:pt x="33319" y="0"/>
                  </a:cubicBezTo>
                  <a:close/>
                </a:path>
              </a:pathLst>
            </a:custGeom>
            <a:blipFill>
              <a:blip r:embed="rId2"/>
              <a:stretch>
                <a:fillRect l="-56349" r="-56349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84CA16-8554-2B03-3095-1477D74DF5E1}"/>
              </a:ext>
            </a:extLst>
          </p:cNvPr>
          <p:cNvSpPr txBox="1"/>
          <p:nvPr/>
        </p:nvSpPr>
        <p:spPr>
          <a:xfrm>
            <a:off x="17907000" y="982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4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A2230117-0FD8-182F-06DF-3761D31AAD9C}"/>
              </a:ext>
            </a:extLst>
          </p:cNvPr>
          <p:cNvSpPr txBox="1"/>
          <p:nvPr/>
        </p:nvSpPr>
        <p:spPr>
          <a:xfrm>
            <a:off x="6934200" y="5215620"/>
            <a:ext cx="5101887" cy="46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Theoretical Background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CCAFF57-32B7-2EDF-8A61-927A67A3656A}"/>
              </a:ext>
            </a:extLst>
          </p:cNvPr>
          <p:cNvSpPr txBox="1"/>
          <p:nvPr/>
        </p:nvSpPr>
        <p:spPr>
          <a:xfrm>
            <a:off x="7162800" y="495300"/>
            <a:ext cx="10363200" cy="4674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Transformation of Web 3.0 users into active agents of governance bringing decentralization to the forefront (Ziolkowski et al., 2020).</a:t>
            </a:r>
          </a:p>
          <a:p>
            <a:pPr marL="342900" indent="-342900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Some successful models of decentralization in Web 2.0, but without monetary incentives </a:t>
            </a:r>
          </a:p>
          <a:p>
            <a:pPr marL="342900" indent="-342900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Web 3.0 applications like </a:t>
            </a:r>
            <a:r>
              <a:rPr lang="en-US" sz="2400" b="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play-to-earn games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allow for earning rewards as well as ownership rights through decentralized governance (Vidal-Tomás, 2022).</a:t>
            </a:r>
          </a:p>
          <a:p>
            <a:pPr marL="342900" indent="-342900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Global market size is expected to be around 26.5 billion USD by 2034, from 2.7 billion in 2024..</a:t>
            </a:r>
          </a:p>
        </p:txBody>
      </p:sp>
    </p:spTree>
    <p:extLst>
      <p:ext uri="{BB962C8B-B14F-4D97-AF65-F5344CB8AC3E}">
        <p14:creationId xmlns:p14="http://schemas.microsoft.com/office/powerpoint/2010/main" val="11052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6758930"/>
            <a:ext cx="17678399" cy="1051570"/>
          </a:xfrm>
          <a:prstGeom prst="rect">
            <a:avLst/>
          </a:prstGeom>
          <a:solidFill>
            <a:srgbClr val="DBE5EA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</a:pPr>
            <a:r>
              <a:rPr lang="en-US" sz="36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RQ: How does decentralized governance in the context of Web 3.0 differ from that in Web 2.0 platforms?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31623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5897880" y="61341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8304001" y="23241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1028700" y="599709"/>
            <a:ext cx="104775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Research Question</a:t>
            </a:r>
            <a:endParaRPr lang="en-US" sz="6399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304001" y="81702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08EB6F7-1FF1-04DB-EA84-15FF137EAF44}"/>
              </a:ext>
            </a:extLst>
          </p:cNvPr>
          <p:cNvSpPr txBox="1"/>
          <p:nvPr/>
        </p:nvSpPr>
        <p:spPr>
          <a:xfrm>
            <a:off x="762000" y="3616110"/>
            <a:ext cx="16687799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ts val="4079"/>
              </a:lnSpc>
              <a:buFont typeface="Quicksand" panose="020B0604020202020204" charset="0"/>
              <a:buChar char="−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The combination of economic incentives with ownership brings in ideological and contextual differences between Web 3.0 and Web 2.0.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58C31DC-BEC5-B4CC-99B0-156D0D654233}"/>
              </a:ext>
            </a:extLst>
          </p:cNvPr>
          <p:cNvSpPr txBox="1"/>
          <p:nvPr/>
        </p:nvSpPr>
        <p:spPr>
          <a:xfrm>
            <a:off x="838199" y="4911510"/>
            <a:ext cx="16611600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ts val="4079"/>
              </a:lnSpc>
              <a:buFont typeface="Quicksand" panose="020B0604020202020204" charset="0"/>
              <a:buChar char="−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While the goals are common, there is a shift of ownership from being with the community to the goods being left to private individuals, representing a fundamental shift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3F0368-B37C-75B5-45E2-4C10BFEC30DE}"/>
              </a:ext>
            </a:extLst>
          </p:cNvPr>
          <p:cNvSpPr txBox="1"/>
          <p:nvPr/>
        </p:nvSpPr>
        <p:spPr>
          <a:xfrm>
            <a:off x="17983200" y="98679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4FC806-1526-42FB-0B48-DCCB296A3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9"/>
          <a:stretch>
            <a:fillRect/>
          </a:stretch>
        </p:blipFill>
        <p:spPr>
          <a:xfrm>
            <a:off x="76200" y="38100"/>
            <a:ext cx="1905000" cy="67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38622" y="4099272"/>
            <a:ext cx="4210757" cy="3273864"/>
          </a:xfrm>
          <a:custGeom>
            <a:avLst/>
            <a:gdLst/>
            <a:ahLst/>
            <a:cxnLst/>
            <a:rect l="l" t="t" r="r" b="b"/>
            <a:pathLst>
              <a:path w="4210757" h="3273864">
                <a:moveTo>
                  <a:pt x="0" y="0"/>
                </a:moveTo>
                <a:lnTo>
                  <a:pt x="4210756" y="0"/>
                </a:lnTo>
                <a:lnTo>
                  <a:pt x="4210756" y="3273864"/>
                </a:lnTo>
                <a:lnTo>
                  <a:pt x="0" y="327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AutoShape 3"/>
          <p:cNvSpPr/>
          <p:nvPr/>
        </p:nvSpPr>
        <p:spPr>
          <a:xfrm>
            <a:off x="2027699" y="5114925"/>
            <a:ext cx="4344915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AutoShape 4"/>
          <p:cNvSpPr/>
          <p:nvPr/>
        </p:nvSpPr>
        <p:spPr>
          <a:xfrm>
            <a:off x="11911071" y="5313701"/>
            <a:ext cx="4346753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5" name="AutoShape 5"/>
          <p:cNvSpPr/>
          <p:nvPr/>
        </p:nvSpPr>
        <p:spPr>
          <a:xfrm flipV="1">
            <a:off x="1660540" y="9334500"/>
            <a:ext cx="4716390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838200" y="342900"/>
            <a:ext cx="9338816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Methodology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2400" y="2400300"/>
            <a:ext cx="6886222" cy="2571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Case Study Research (Eisenhardt, 1989, 2021)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Extends the emergent theory (Eisenhardt, 1989)</a:t>
            </a:r>
          </a:p>
          <a:p>
            <a:pPr marL="518160" lvl="1" indent="-259080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Pragmatic Considerations like time and cognitive limits (Eisenhardt, 2021)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4384" y="1943100"/>
            <a:ext cx="5348229" cy="46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Case Study Research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49378" y="2678281"/>
            <a:ext cx="6009922" cy="2091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Successful model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Origination as online community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Community driven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Existing literature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45667" y="2089157"/>
            <a:ext cx="5767329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Reasons for choosing Wikipedia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400" y="7060340"/>
            <a:ext cx="6886222" cy="2045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Wikipedia information from past research studies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Axie Infinity information from secondary sources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34597" y="6608298"/>
            <a:ext cx="2938016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Data Collection</a:t>
            </a:r>
            <a:endParaRPr lang="en-US" sz="2799" dirty="0">
              <a:solidFill>
                <a:srgbClr val="0F4662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1024384" y="96942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8C7CC1AC-370C-1FB3-9AB0-479DB03C6A56}"/>
              </a:ext>
            </a:extLst>
          </p:cNvPr>
          <p:cNvSpPr/>
          <p:nvPr/>
        </p:nvSpPr>
        <p:spPr>
          <a:xfrm>
            <a:off x="12063471" y="9944100"/>
            <a:ext cx="4346753" cy="0"/>
          </a:xfrm>
          <a:prstGeom prst="line">
            <a:avLst/>
          </a:prstGeom>
          <a:ln w="57150" cap="flat">
            <a:solidFill>
              <a:srgbClr val="7994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041396B-E8AC-7E0E-15EB-EACDB2AB4980}"/>
              </a:ext>
            </a:extLst>
          </p:cNvPr>
          <p:cNvSpPr txBox="1"/>
          <p:nvPr/>
        </p:nvSpPr>
        <p:spPr>
          <a:xfrm>
            <a:off x="11249378" y="7296555"/>
            <a:ext cx="6886222" cy="2571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High revenue generating blockchain platform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Planned decentralized governance model 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Social and economic impacts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Familiarity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A4F8C2BF-A33C-CB66-EE07-4661F939135F}"/>
              </a:ext>
            </a:extLst>
          </p:cNvPr>
          <p:cNvSpPr txBox="1"/>
          <p:nvPr/>
        </p:nvSpPr>
        <p:spPr>
          <a:xfrm>
            <a:off x="11911070" y="6825118"/>
            <a:ext cx="6072129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Reasons for choosing Axie Infinity</a:t>
            </a:r>
          </a:p>
        </p:txBody>
      </p:sp>
      <p:pic>
        <p:nvPicPr>
          <p:cNvPr id="18" name="Picture 17" descr="A logo of a video game&#10;&#10;Description automatically generated">
            <a:extLst>
              <a:ext uri="{FF2B5EF4-FFF2-40B4-BE49-F238E27FC236}">
                <a16:creationId xmlns:a16="http://schemas.microsoft.com/office/drawing/2014/main" id="{F3430DED-C236-05A7-496E-84469E571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416171"/>
            <a:ext cx="3518952" cy="2408694"/>
          </a:xfrm>
          <a:prstGeom prst="rect">
            <a:avLst/>
          </a:prstGeom>
        </p:spPr>
      </p:pic>
      <p:pic>
        <p:nvPicPr>
          <p:cNvPr id="19" name="Picture 18" descr="A puzzle with letters on it&#10;&#10;Description automatically generated">
            <a:extLst>
              <a:ext uri="{FF2B5EF4-FFF2-40B4-BE49-F238E27FC236}">
                <a16:creationId xmlns:a16="http://schemas.microsoft.com/office/drawing/2014/main" id="{FBAEA733-EB2B-0EC4-C65B-EDA2181FB1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2"/>
          <a:stretch/>
        </p:blipFill>
        <p:spPr>
          <a:xfrm>
            <a:off x="15085923" y="2713199"/>
            <a:ext cx="4346753" cy="21799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8DC7AD-87D1-0712-79B7-D44ADFB447C6}"/>
              </a:ext>
            </a:extLst>
          </p:cNvPr>
          <p:cNvSpPr txBox="1"/>
          <p:nvPr/>
        </p:nvSpPr>
        <p:spPr>
          <a:xfrm>
            <a:off x="17907000" y="98679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57700"/>
            <a:ext cx="8305800" cy="5542101"/>
            <a:chOff x="0" y="0"/>
            <a:chExt cx="1979031" cy="166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9031" cy="1667227"/>
            </a:xfrm>
            <a:custGeom>
              <a:avLst/>
              <a:gdLst/>
              <a:ahLst/>
              <a:cxnLst/>
              <a:rect l="l" t="t" r="r" b="b"/>
              <a:pathLst>
                <a:path w="1979031" h="1667227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614681"/>
                  </a:lnTo>
                  <a:cubicBezTo>
                    <a:pt x="1979031" y="1628617"/>
                    <a:pt x="1973495" y="1641982"/>
                    <a:pt x="1963641" y="1651836"/>
                  </a:cubicBezTo>
                  <a:cubicBezTo>
                    <a:pt x="1953786" y="1661690"/>
                    <a:pt x="1940421" y="1667227"/>
                    <a:pt x="1926485" y="1667227"/>
                  </a:cubicBezTo>
                  <a:lnTo>
                    <a:pt x="52546" y="1667227"/>
                  </a:lnTo>
                  <a:cubicBezTo>
                    <a:pt x="38610" y="1667227"/>
                    <a:pt x="25245" y="1661690"/>
                    <a:pt x="15390" y="1651836"/>
                  </a:cubicBezTo>
                  <a:cubicBezTo>
                    <a:pt x="5536" y="1641982"/>
                    <a:pt x="0" y="1628617"/>
                    <a:pt x="0" y="1614681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79031" cy="179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01200" y="4457700"/>
            <a:ext cx="8305800" cy="5542101"/>
            <a:chOff x="0" y="0"/>
            <a:chExt cx="1979031" cy="16488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9031" cy="1648820"/>
            </a:xfrm>
            <a:custGeom>
              <a:avLst/>
              <a:gdLst/>
              <a:ahLst/>
              <a:cxnLst/>
              <a:rect l="l" t="t" r="r" b="b"/>
              <a:pathLst>
                <a:path w="1979031" h="1648820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596274"/>
                  </a:lnTo>
                  <a:cubicBezTo>
                    <a:pt x="1979031" y="1610210"/>
                    <a:pt x="1973495" y="1623575"/>
                    <a:pt x="1963641" y="1633430"/>
                  </a:cubicBezTo>
                  <a:cubicBezTo>
                    <a:pt x="1953786" y="1643284"/>
                    <a:pt x="1940421" y="1648820"/>
                    <a:pt x="1926485" y="1648820"/>
                  </a:cubicBezTo>
                  <a:lnTo>
                    <a:pt x="52546" y="1648820"/>
                  </a:lnTo>
                  <a:cubicBezTo>
                    <a:pt x="38610" y="1648820"/>
                    <a:pt x="25245" y="1643284"/>
                    <a:pt x="15390" y="1633430"/>
                  </a:cubicBezTo>
                  <a:cubicBezTo>
                    <a:pt x="5536" y="1623575"/>
                    <a:pt x="0" y="1610210"/>
                    <a:pt x="0" y="1596274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979031" cy="1772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42555" y="3660"/>
            <a:ext cx="10326591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Findings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53598" y="1257300"/>
            <a:ext cx="7002441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07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Defined community boundaries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76F76F9-B3C0-5739-A661-3E60630983FD}"/>
              </a:ext>
            </a:extLst>
          </p:cNvPr>
          <p:cNvSpPr txBox="1"/>
          <p:nvPr/>
        </p:nvSpPr>
        <p:spPr>
          <a:xfrm>
            <a:off x="914400" y="4610100"/>
            <a:ext cx="4495800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Wikipedia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B3881F0-0566-BA4D-DE29-EB01CD7880D8}"/>
              </a:ext>
            </a:extLst>
          </p:cNvPr>
          <p:cNvSpPr txBox="1"/>
          <p:nvPr/>
        </p:nvSpPr>
        <p:spPr>
          <a:xfrm>
            <a:off x="9829800" y="4610100"/>
            <a:ext cx="4495800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Axie Infinity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C38EE271-D5FC-5250-9FE9-55DBFDFB0E97}"/>
              </a:ext>
            </a:extLst>
          </p:cNvPr>
          <p:cNvSpPr txBox="1"/>
          <p:nvPr/>
        </p:nvSpPr>
        <p:spPr>
          <a:xfrm>
            <a:off x="685800" y="5372100"/>
            <a:ext cx="8305799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Communities clearly defined, preventing Wikipedia being an unwieldy governance model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A912A641-BBDD-5F58-3DA7-14B817E7F6B1}"/>
              </a:ext>
            </a:extLst>
          </p:cNvPr>
          <p:cNvSpPr txBox="1"/>
          <p:nvPr/>
        </p:nvSpPr>
        <p:spPr>
          <a:xfrm>
            <a:off x="651163" y="8438583"/>
            <a:ext cx="8305800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Consensus building is sought during the formalization of policy making, making it inclusionary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5B10B1A1-BEF2-ACD3-6CEC-26DDCF794B6A}"/>
              </a:ext>
            </a:extLst>
          </p:cNvPr>
          <p:cNvSpPr txBox="1"/>
          <p:nvPr/>
        </p:nvSpPr>
        <p:spPr>
          <a:xfrm>
            <a:off x="9761559" y="3075095"/>
            <a:ext cx="7002441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07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Collective choice arrangements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1679971A-E0A8-88C3-9F63-BD943A651D45}"/>
              </a:ext>
            </a:extLst>
          </p:cNvPr>
          <p:cNvSpPr txBox="1"/>
          <p:nvPr/>
        </p:nvSpPr>
        <p:spPr>
          <a:xfrm>
            <a:off x="9601199" y="5372100"/>
            <a:ext cx="8458199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Ownership of Axie Infinity Shards (AXS) tokens denote the governance right of a user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8D1FE04B-4088-EDC6-A397-7EE26DEF71C9}"/>
              </a:ext>
            </a:extLst>
          </p:cNvPr>
          <p:cNvSpPr txBox="1"/>
          <p:nvPr/>
        </p:nvSpPr>
        <p:spPr>
          <a:xfrm>
            <a:off x="9601199" y="8438583"/>
            <a:ext cx="8506690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Staking allows users to participate, after they have locked their tokens with the community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BB82D49F-7542-FDFF-3673-A844D16A1510}"/>
              </a:ext>
            </a:extLst>
          </p:cNvPr>
          <p:cNvSpPr txBox="1"/>
          <p:nvPr/>
        </p:nvSpPr>
        <p:spPr>
          <a:xfrm>
            <a:off x="9755873" y="2160695"/>
            <a:ext cx="7002441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07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Congruence between rules and local conditions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DC99D927-DFB7-3D3E-59A6-68270EBD3883}"/>
              </a:ext>
            </a:extLst>
          </p:cNvPr>
          <p:cNvSpPr txBox="1"/>
          <p:nvPr/>
        </p:nvSpPr>
        <p:spPr>
          <a:xfrm>
            <a:off x="685798" y="6667500"/>
            <a:ext cx="8257310" cy="1519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Interactions between rules specified by Wikipedia for all pages of the platform and specific local pages is continuous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06B47FB4-EA51-C3B8-64CF-15D5E17C1FFB}"/>
              </a:ext>
            </a:extLst>
          </p:cNvPr>
          <p:cNvSpPr txBox="1"/>
          <p:nvPr/>
        </p:nvSpPr>
        <p:spPr>
          <a:xfrm>
            <a:off x="9601199" y="7113695"/>
            <a:ext cx="8458199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Specified through voting and proposal formation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C8D441-AD02-10F0-20FB-699955DEAAA7}"/>
              </a:ext>
            </a:extLst>
          </p:cNvPr>
          <p:cNvSpPr txBox="1"/>
          <p:nvPr/>
        </p:nvSpPr>
        <p:spPr>
          <a:xfrm>
            <a:off x="17907000" y="98679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7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AAB0288-1FF5-5A00-E345-11F8303CBA84}"/>
              </a:ext>
            </a:extLst>
          </p:cNvPr>
          <p:cNvSpPr txBox="1"/>
          <p:nvPr/>
        </p:nvSpPr>
        <p:spPr>
          <a:xfrm>
            <a:off x="2657903" y="2183213"/>
            <a:ext cx="2759121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Adapted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8EB1C-0A7C-A24E-7B86-74DC7324084E}"/>
              </a:ext>
            </a:extLst>
          </p:cNvPr>
          <p:cNvSpPr/>
          <p:nvPr/>
        </p:nvSpPr>
        <p:spPr>
          <a:xfrm>
            <a:off x="3733800" y="1102679"/>
            <a:ext cx="13022239" cy="2759816"/>
          </a:xfrm>
          <a:prstGeom prst="rect">
            <a:avLst/>
          </a:prstGeom>
          <a:noFill/>
          <a:ln>
            <a:solidFill>
              <a:srgbClr val="0F46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94426"/>
            <a:ext cx="7514133" cy="5644495"/>
            <a:chOff x="0" y="0"/>
            <a:chExt cx="1979031" cy="166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9031" cy="1667227"/>
            </a:xfrm>
            <a:custGeom>
              <a:avLst/>
              <a:gdLst/>
              <a:ahLst/>
              <a:cxnLst/>
              <a:rect l="l" t="t" r="r" b="b"/>
              <a:pathLst>
                <a:path w="1979031" h="1667227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614681"/>
                  </a:lnTo>
                  <a:cubicBezTo>
                    <a:pt x="1979031" y="1628617"/>
                    <a:pt x="1973495" y="1641982"/>
                    <a:pt x="1963641" y="1651836"/>
                  </a:cubicBezTo>
                  <a:cubicBezTo>
                    <a:pt x="1953786" y="1661690"/>
                    <a:pt x="1940421" y="1667227"/>
                    <a:pt x="1926485" y="1667227"/>
                  </a:cubicBezTo>
                  <a:lnTo>
                    <a:pt x="52546" y="1667227"/>
                  </a:lnTo>
                  <a:cubicBezTo>
                    <a:pt x="38610" y="1667227"/>
                    <a:pt x="25245" y="1661690"/>
                    <a:pt x="15390" y="1651836"/>
                  </a:cubicBezTo>
                  <a:cubicBezTo>
                    <a:pt x="5536" y="1641982"/>
                    <a:pt x="0" y="1628617"/>
                    <a:pt x="0" y="1614681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79031" cy="179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745167" y="4294426"/>
            <a:ext cx="7514133" cy="5644494"/>
            <a:chOff x="0" y="0"/>
            <a:chExt cx="1979031" cy="16488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9031" cy="1648820"/>
            </a:xfrm>
            <a:custGeom>
              <a:avLst/>
              <a:gdLst/>
              <a:ahLst/>
              <a:cxnLst/>
              <a:rect l="l" t="t" r="r" b="b"/>
              <a:pathLst>
                <a:path w="1979031" h="1648820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596274"/>
                  </a:lnTo>
                  <a:cubicBezTo>
                    <a:pt x="1979031" y="1610210"/>
                    <a:pt x="1973495" y="1623575"/>
                    <a:pt x="1963641" y="1633430"/>
                  </a:cubicBezTo>
                  <a:cubicBezTo>
                    <a:pt x="1953786" y="1643284"/>
                    <a:pt x="1940421" y="1648820"/>
                    <a:pt x="1926485" y="1648820"/>
                  </a:cubicBezTo>
                  <a:lnTo>
                    <a:pt x="52546" y="1648820"/>
                  </a:lnTo>
                  <a:cubicBezTo>
                    <a:pt x="38610" y="1648820"/>
                    <a:pt x="25245" y="1643284"/>
                    <a:pt x="15390" y="1633430"/>
                  </a:cubicBezTo>
                  <a:cubicBezTo>
                    <a:pt x="5536" y="1623575"/>
                    <a:pt x="0" y="1610210"/>
                    <a:pt x="0" y="1596274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979031" cy="1772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85800" y="114300"/>
            <a:ext cx="10326591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Findings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76F76F9-B3C0-5739-A661-3E60630983FD}"/>
              </a:ext>
            </a:extLst>
          </p:cNvPr>
          <p:cNvSpPr txBox="1"/>
          <p:nvPr/>
        </p:nvSpPr>
        <p:spPr>
          <a:xfrm>
            <a:off x="1143000" y="4545141"/>
            <a:ext cx="4495800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Wikipedia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B3881F0-0566-BA4D-DE29-EB01CD7880D8}"/>
              </a:ext>
            </a:extLst>
          </p:cNvPr>
          <p:cNvSpPr txBox="1"/>
          <p:nvPr/>
        </p:nvSpPr>
        <p:spPr>
          <a:xfrm>
            <a:off x="9829800" y="4545141"/>
            <a:ext cx="4648200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Axie Infinity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B3680A20-C33C-4E82-5B38-F4CF76DC8333}"/>
              </a:ext>
            </a:extLst>
          </p:cNvPr>
          <p:cNvSpPr txBox="1"/>
          <p:nvPr/>
        </p:nvSpPr>
        <p:spPr>
          <a:xfrm>
            <a:off x="11049000" y="1260897"/>
            <a:ext cx="4800600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07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Monitoring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42C7C9B-6DF4-0265-1E0F-1F61FB55C7CA}"/>
              </a:ext>
            </a:extLst>
          </p:cNvPr>
          <p:cNvSpPr txBox="1"/>
          <p:nvPr/>
        </p:nvSpPr>
        <p:spPr>
          <a:xfrm>
            <a:off x="11010902" y="2099097"/>
            <a:ext cx="4800600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07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Conflict resolution mechanisms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349B49F1-1CEC-612D-9912-D6BC463F3887}"/>
              </a:ext>
            </a:extLst>
          </p:cNvPr>
          <p:cNvSpPr txBox="1"/>
          <p:nvPr/>
        </p:nvSpPr>
        <p:spPr>
          <a:xfrm>
            <a:off x="11010902" y="2938016"/>
            <a:ext cx="4800600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07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Local enforcement of local rules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C776AA3B-474A-F457-E164-34083DE4FE93}"/>
              </a:ext>
            </a:extLst>
          </p:cNvPr>
          <p:cNvSpPr txBox="1"/>
          <p:nvPr/>
        </p:nvSpPr>
        <p:spPr>
          <a:xfrm>
            <a:off x="1000991" y="5235021"/>
            <a:ext cx="7507205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The low access cost allows a wider reach for the community and survives on peer review. 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FA5EADC5-C250-4351-3D37-6A2D81B1D4B3}"/>
              </a:ext>
            </a:extLst>
          </p:cNvPr>
          <p:cNvSpPr txBox="1"/>
          <p:nvPr/>
        </p:nvSpPr>
        <p:spPr>
          <a:xfrm>
            <a:off x="1021773" y="6606621"/>
            <a:ext cx="7514132" cy="1519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Arbitration committees as well as localized and centralized dispute resolution mechanisms enforce this principle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016A1B58-1CD9-8E26-23B8-D651895C2E7E}"/>
              </a:ext>
            </a:extLst>
          </p:cNvPr>
          <p:cNvSpPr txBox="1"/>
          <p:nvPr/>
        </p:nvSpPr>
        <p:spPr>
          <a:xfrm>
            <a:off x="1028699" y="8511621"/>
            <a:ext cx="7514133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Local governance subcommunities of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WikiProjects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act as local jurisdictions 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AE44F874-3FFE-DD36-7F38-E09B1464B114}"/>
              </a:ext>
            </a:extLst>
          </p:cNvPr>
          <p:cNvSpPr txBox="1"/>
          <p:nvPr/>
        </p:nvSpPr>
        <p:spPr>
          <a:xfrm>
            <a:off x="9745166" y="5235021"/>
            <a:ext cx="7514133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An open blockchain allows any user to monitor but the identity is not visible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F9E5012B-6090-C5C8-6A6E-662A4184435E}"/>
              </a:ext>
            </a:extLst>
          </p:cNvPr>
          <p:cNvSpPr txBox="1"/>
          <p:nvPr/>
        </p:nvSpPr>
        <p:spPr>
          <a:xfrm>
            <a:off x="9745167" y="6759021"/>
            <a:ext cx="7507206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Conflicts are resolved by the parent company and not by the community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7A4E7BBB-AC44-535E-4E4B-678068CA6336}"/>
              </a:ext>
            </a:extLst>
          </p:cNvPr>
          <p:cNvSpPr txBox="1"/>
          <p:nvPr/>
        </p:nvSpPr>
        <p:spPr>
          <a:xfrm>
            <a:off x="9745167" y="8511621"/>
            <a:ext cx="7507206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No on-chain governance yet and decision making has an unstructured format.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BE41FF-13FC-EA32-6C9F-54F79ED25552}"/>
              </a:ext>
            </a:extLst>
          </p:cNvPr>
          <p:cNvSpPr txBox="1"/>
          <p:nvPr/>
        </p:nvSpPr>
        <p:spPr>
          <a:xfrm>
            <a:off x="17907000" y="98070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8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FBB4E51-A3F4-BA24-E993-EAEA0341E6E0}"/>
              </a:ext>
            </a:extLst>
          </p:cNvPr>
          <p:cNvSpPr txBox="1"/>
          <p:nvPr/>
        </p:nvSpPr>
        <p:spPr>
          <a:xfrm>
            <a:off x="1660479" y="1975264"/>
            <a:ext cx="4587921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Partially Adapted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60236-EADE-A373-D99D-CA3FCBF812CD}"/>
              </a:ext>
            </a:extLst>
          </p:cNvPr>
          <p:cNvSpPr/>
          <p:nvPr/>
        </p:nvSpPr>
        <p:spPr>
          <a:xfrm>
            <a:off x="3055961" y="1164484"/>
            <a:ext cx="13022239" cy="2759816"/>
          </a:xfrm>
          <a:prstGeom prst="rect">
            <a:avLst/>
          </a:prstGeom>
          <a:noFill/>
          <a:ln>
            <a:solidFill>
              <a:srgbClr val="0F46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51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687135"/>
            <a:ext cx="7514133" cy="5312666"/>
            <a:chOff x="0" y="0"/>
            <a:chExt cx="1979031" cy="166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9031" cy="1667227"/>
            </a:xfrm>
            <a:custGeom>
              <a:avLst/>
              <a:gdLst/>
              <a:ahLst/>
              <a:cxnLst/>
              <a:rect l="l" t="t" r="r" b="b"/>
              <a:pathLst>
                <a:path w="1979031" h="1667227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614681"/>
                  </a:lnTo>
                  <a:cubicBezTo>
                    <a:pt x="1979031" y="1628617"/>
                    <a:pt x="1973495" y="1641982"/>
                    <a:pt x="1963641" y="1651836"/>
                  </a:cubicBezTo>
                  <a:cubicBezTo>
                    <a:pt x="1953786" y="1661690"/>
                    <a:pt x="1940421" y="1667227"/>
                    <a:pt x="1926485" y="1667227"/>
                  </a:cubicBezTo>
                  <a:lnTo>
                    <a:pt x="52546" y="1667227"/>
                  </a:lnTo>
                  <a:cubicBezTo>
                    <a:pt x="38610" y="1667227"/>
                    <a:pt x="25245" y="1661690"/>
                    <a:pt x="15390" y="1651836"/>
                  </a:cubicBezTo>
                  <a:cubicBezTo>
                    <a:pt x="5536" y="1641982"/>
                    <a:pt x="0" y="1628617"/>
                    <a:pt x="0" y="1614681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79031" cy="179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745167" y="4687135"/>
            <a:ext cx="7514133" cy="5312666"/>
            <a:chOff x="0" y="0"/>
            <a:chExt cx="1979031" cy="16488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9031" cy="1648820"/>
            </a:xfrm>
            <a:custGeom>
              <a:avLst/>
              <a:gdLst/>
              <a:ahLst/>
              <a:cxnLst/>
              <a:rect l="l" t="t" r="r" b="b"/>
              <a:pathLst>
                <a:path w="1979031" h="1648820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596274"/>
                  </a:lnTo>
                  <a:cubicBezTo>
                    <a:pt x="1979031" y="1610210"/>
                    <a:pt x="1973495" y="1623575"/>
                    <a:pt x="1963641" y="1633430"/>
                  </a:cubicBezTo>
                  <a:cubicBezTo>
                    <a:pt x="1953786" y="1643284"/>
                    <a:pt x="1940421" y="1648820"/>
                    <a:pt x="1926485" y="1648820"/>
                  </a:cubicBezTo>
                  <a:lnTo>
                    <a:pt x="52546" y="1648820"/>
                  </a:lnTo>
                  <a:cubicBezTo>
                    <a:pt x="38610" y="1648820"/>
                    <a:pt x="25245" y="1643284"/>
                    <a:pt x="15390" y="1633430"/>
                  </a:cubicBezTo>
                  <a:cubicBezTo>
                    <a:pt x="5536" y="1623575"/>
                    <a:pt x="0" y="1610210"/>
                    <a:pt x="0" y="1596274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979031" cy="1772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8200" y="342900"/>
            <a:ext cx="10326591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Findings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75477" y="2934953"/>
            <a:ext cx="5788723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07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Nested enterprises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76F76F9-B3C0-5739-A661-3E60630983FD}"/>
              </a:ext>
            </a:extLst>
          </p:cNvPr>
          <p:cNvSpPr txBox="1"/>
          <p:nvPr/>
        </p:nvSpPr>
        <p:spPr>
          <a:xfrm>
            <a:off x="1219200" y="4987020"/>
            <a:ext cx="4495800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Wikipedia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B3881F0-0566-BA4D-DE29-EB01CD7880D8}"/>
              </a:ext>
            </a:extLst>
          </p:cNvPr>
          <p:cNvSpPr txBox="1"/>
          <p:nvPr/>
        </p:nvSpPr>
        <p:spPr>
          <a:xfrm>
            <a:off x="10169236" y="4987020"/>
            <a:ext cx="4495800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Axie Infinity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FCCB8DA-E068-915F-257C-FE48BE00894C}"/>
              </a:ext>
            </a:extLst>
          </p:cNvPr>
          <p:cNvSpPr txBox="1"/>
          <p:nvPr/>
        </p:nvSpPr>
        <p:spPr>
          <a:xfrm>
            <a:off x="12499277" y="1490125"/>
            <a:ext cx="3959923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079"/>
              </a:lnSpc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Graduated sanctions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2B6ED5C-D0B6-A9FA-B79C-0E25F08F2644}"/>
              </a:ext>
            </a:extLst>
          </p:cNvPr>
          <p:cNvSpPr txBox="1"/>
          <p:nvPr/>
        </p:nvSpPr>
        <p:spPr>
          <a:xfrm>
            <a:off x="1294421" y="5902110"/>
            <a:ext cx="6886222" cy="99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Warnings and bans have been operationalized on the platform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12228CB-9CCA-2716-450D-D3676EFD7DCD}"/>
              </a:ext>
            </a:extLst>
          </p:cNvPr>
          <p:cNvSpPr txBox="1"/>
          <p:nvPr/>
        </p:nvSpPr>
        <p:spPr>
          <a:xfrm>
            <a:off x="1294421" y="7433725"/>
            <a:ext cx="6886222" cy="1519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Within the overarching umbrella of Wikipedia there exist limited governance structures called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WikiProjects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E8F5C917-2C67-A7E2-6A5A-9005FE014CF8}"/>
              </a:ext>
            </a:extLst>
          </p:cNvPr>
          <p:cNvSpPr txBox="1"/>
          <p:nvPr/>
        </p:nvSpPr>
        <p:spPr>
          <a:xfrm>
            <a:off x="10169236" y="6199295"/>
            <a:ext cx="6886222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Not specified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1195BB63-351A-47EF-6317-44A50FD19B31}"/>
              </a:ext>
            </a:extLst>
          </p:cNvPr>
          <p:cNvSpPr txBox="1"/>
          <p:nvPr/>
        </p:nvSpPr>
        <p:spPr>
          <a:xfrm>
            <a:off x="10162309" y="7723295"/>
            <a:ext cx="6886222" cy="468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Not specified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2250F3-9CA3-C3B9-D5F8-6054311E3960}"/>
              </a:ext>
            </a:extLst>
          </p:cNvPr>
          <p:cNvSpPr txBox="1"/>
          <p:nvPr/>
        </p:nvSpPr>
        <p:spPr>
          <a:xfrm>
            <a:off x="17907000" y="98679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Quicksand" panose="020B0604020202020204" charset="0"/>
              </a:rPr>
              <a:t>9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986A279-BCFE-2691-B049-18801F75D4C5}"/>
              </a:ext>
            </a:extLst>
          </p:cNvPr>
          <p:cNvSpPr txBox="1"/>
          <p:nvPr/>
        </p:nvSpPr>
        <p:spPr>
          <a:xfrm>
            <a:off x="3733800" y="2339921"/>
            <a:ext cx="2514600" cy="46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Not Adapted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291710-2440-07AF-0439-1F303D5343A4}"/>
              </a:ext>
            </a:extLst>
          </p:cNvPr>
          <p:cNvSpPr/>
          <p:nvPr/>
        </p:nvSpPr>
        <p:spPr>
          <a:xfrm>
            <a:off x="3733800" y="1102679"/>
            <a:ext cx="13022239" cy="2759816"/>
          </a:xfrm>
          <a:prstGeom prst="rect">
            <a:avLst/>
          </a:prstGeom>
          <a:noFill/>
          <a:ln>
            <a:solidFill>
              <a:srgbClr val="0F46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35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13504</TotalTime>
  <Words>1625</Words>
  <Application>Microsoft Office PowerPoint</Application>
  <PresentationFormat>Custom</PresentationFormat>
  <Paragraphs>176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Quicksand Bold</vt:lpstr>
      <vt:lpstr>Cormorant Garamond Bold Italics</vt:lpstr>
      <vt:lpstr>Courier New</vt:lpstr>
      <vt:lpstr>Calibri</vt:lpstr>
      <vt:lpstr>Quicksand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Simple Modern Enhancing Sales Strategy Presentation</dc:title>
  <dc:creator>Zaid</dc:creator>
  <cp:lastModifiedBy>Fionna Clark</cp:lastModifiedBy>
  <cp:revision>31</cp:revision>
  <dcterms:created xsi:type="dcterms:W3CDTF">2006-08-16T00:00:00Z</dcterms:created>
  <dcterms:modified xsi:type="dcterms:W3CDTF">2026-01-20T21:24:32Z</dcterms:modified>
  <dc:identifier>DAGPBoP_Dmw</dc:identifier>
</cp:coreProperties>
</file>