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76" r:id="rId4"/>
    <p:sldId id="273" r:id="rId5"/>
    <p:sldId id="274" r:id="rId6"/>
    <p:sldId id="275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4CA"/>
    <a:srgbClr val="868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5642" autoAdjust="0"/>
  </p:normalViewPr>
  <p:slideViewPr>
    <p:cSldViewPr snapToGrid="0">
      <p:cViewPr varScale="1">
        <p:scale>
          <a:sx n="78" d="100"/>
          <a:sy n="78" d="100"/>
        </p:scale>
        <p:origin x="1349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38D014B-F634-854B-96DA-23EF3EE612DD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ABAC083-CC60-D54A-A3C0-47316328A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6D2DD8-FE25-FE63-5AB8-90ED0F982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" y="-1"/>
            <a:ext cx="12190195" cy="6859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C982F-F972-930F-B4AD-48AC3E718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3135087"/>
            <a:ext cx="10308771" cy="2530248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E8B5-5C79-4C82-C6D8-4559E0B1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22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18-21 January 2026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3BEC78-608E-475D-F802-1EAE83234C2F}"/>
              </a:ext>
            </a:extLst>
          </p:cNvPr>
          <p:cNvSpPr txBox="1">
            <a:spLocks/>
          </p:cNvSpPr>
          <p:nvPr userDrawn="1"/>
        </p:nvSpPr>
        <p:spPr>
          <a:xfrm>
            <a:off x="6286500" y="6356350"/>
            <a:ext cx="533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1" i="0" kern="1200">
                <a:solidFill>
                  <a:schemeClr val="bg1"/>
                </a:solidFill>
                <a:latin typeface="HelveticaNowDisplay Bold" panose="020B0504030202020204" pitchFamily="34" charset="77"/>
                <a:ea typeface="+mn-ea"/>
                <a:cs typeface="HelveticaNowDisplay Bold" panose="020B0504030202020204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CEBF80E1-F193-D5AB-9D52-93DDD0E90A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960" y="358838"/>
            <a:ext cx="330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14" y="1024114"/>
            <a:ext cx="10682208" cy="519380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93983-77B8-3B82-C044-5EBBE223F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8A76E-2447-0375-3F7B-F63CCFB16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39B0-8131-2A6B-11FF-8377317B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5CEE6-D91E-64C5-C26D-9CB69A732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01598D-6A56-351B-C656-46E8C9D73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16E3F-666E-AB9E-138B-FE0E72535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1999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EA17C-2B13-9C1A-8382-E848EC643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8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B5C46-AAD0-1427-3262-3E2B476F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EECFC-8F9E-CEA0-5CAA-3FF891AF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AI-generated content may be incorrect.">
            <a:extLst>
              <a:ext uri="{FF2B5EF4-FFF2-40B4-BE49-F238E27FC236}">
                <a16:creationId xmlns:a16="http://schemas.microsoft.com/office/drawing/2014/main" id="{5BF2A14A-5597-0C40-FE93-3252F49EF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A367E-31DA-E37F-897D-F1197E59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6E7F7-B619-BF4E-120D-F6F55E769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014" y="10241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4712-6906-691E-0DE0-21CE8A23A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108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2DC3B-A2C9-6442-AA7F-1AAE21BE90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60A75-0E68-F075-15AF-9C2AE22C9D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00211" y="-840618"/>
            <a:ext cx="4491789" cy="5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4" r:id="rId4"/>
    <p:sldLayoutId id="2147483658" r:id="rId5"/>
    <p:sldLayoutId id="2147483659" r:id="rId6"/>
    <p:sldLayoutId id="2147483660" r:id="rId7"/>
    <p:sldLayoutId id="2147483655" r:id="rId8"/>
    <p:sldLayoutId id="214748365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6868B"/>
        </a:buClr>
        <a:buFont typeface="System Font Regular"/>
        <a:buChar char="⎯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4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354743-A0F4-2DE6-2817-2C4063E4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4058748"/>
            <a:ext cx="10327131" cy="2530248"/>
          </a:xfrm>
        </p:spPr>
        <p:txBody>
          <a:bodyPr>
            <a:normAutofit fontScale="90000"/>
          </a:bodyPr>
          <a:lstStyle/>
          <a:p>
            <a:r>
              <a:rPr lang="en-US" dirty="0"/>
              <a:t>Edge Computing </a:t>
            </a:r>
            <a:br>
              <a:rPr lang="en-US" dirty="0"/>
            </a:br>
            <a:r>
              <a:rPr lang="en-US" dirty="0"/>
              <a:t>&amp; Subsea Cables</a:t>
            </a:r>
            <a:br>
              <a:rPr lang="en-US" dirty="0"/>
            </a:br>
            <a:r>
              <a:rPr lang="en-US" sz="2700" dirty="0">
                <a:solidFill>
                  <a:schemeClr val="bg1"/>
                </a:solidFill>
              </a:rPr>
              <a:t>The Infrastructure for AI Inference at Scale</a:t>
            </a:r>
            <a:br>
              <a:rPr lang="en-US" dirty="0">
                <a:solidFill>
                  <a:schemeClr val="bg1"/>
                </a:solidFill>
              </a:rPr>
            </a:br>
            <a:endParaRPr lang="en-US" spc="-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1C5E9-1093-2E4C-D205-C6335984441F}"/>
              </a:ext>
            </a:extLst>
          </p:cNvPr>
          <p:cNvSpPr txBox="1"/>
          <p:nvPr/>
        </p:nvSpPr>
        <p:spPr>
          <a:xfrm>
            <a:off x="9352604" y="415636"/>
            <a:ext cx="2480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 January 2026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E3C64BA-1240-B7C2-043A-74AB1CA84FE6}"/>
              </a:ext>
            </a:extLst>
          </p:cNvPr>
          <p:cNvSpPr txBox="1">
            <a:spLocks/>
          </p:cNvSpPr>
          <p:nvPr/>
        </p:nvSpPr>
        <p:spPr>
          <a:xfrm>
            <a:off x="7541538" y="3429000"/>
            <a:ext cx="4291234" cy="3165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NowDisplay Medium" panose="020B0504030202020204" pitchFamily="34" charset="77"/>
                <a:ea typeface="+mj-ea"/>
                <a:cs typeface="HelveticaNowDisplay Medium" panose="020B0504030202020204" pitchFamily="34" charset="77"/>
              </a:defRPr>
            </a:lvl1pPr>
          </a:lstStyle>
          <a:p>
            <a:pPr algn="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Parker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Growth Officer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Assured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3868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7129-DBDA-30E4-5E02-3BCD80C4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9511-8DFA-4B11-28D7-9F211A47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2A984-73B7-B919-FD84-14F3F5900CA7}"/>
              </a:ext>
            </a:extLst>
          </p:cNvPr>
          <p:cNvSpPr txBox="1">
            <a:spLocks/>
          </p:cNvSpPr>
          <p:nvPr/>
        </p:nvSpPr>
        <p:spPr>
          <a:xfrm>
            <a:off x="434622" y="264078"/>
            <a:ext cx="10515600" cy="5675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+mj-lt"/>
              </a:rPr>
              <a:t>AI at the Edge: The New Frontier of Global Inference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2B8EB2-9365-0765-3D38-527D0177F615}"/>
              </a:ext>
            </a:extLst>
          </p:cNvPr>
          <p:cNvSpPr txBox="1"/>
          <p:nvPr/>
        </p:nvSpPr>
        <p:spPr>
          <a:xfrm>
            <a:off x="442239" y="1535719"/>
            <a:ext cx="4980787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i="1" dirty="0">
                <a:solidFill>
                  <a:schemeClr val="tx2"/>
                </a:solidFill>
              </a:rPr>
              <a:t>AI is entering prime time as we move from training to action</a:t>
            </a:r>
          </a:p>
          <a:p>
            <a:pPr>
              <a:spcAft>
                <a:spcPts val="1000"/>
              </a:spcAft>
            </a:pPr>
            <a:endParaRPr lang="en-US" sz="2800" b="1" i="1" dirty="0">
              <a:solidFill>
                <a:schemeClr val="tx2"/>
              </a:solidFill>
            </a:endParaRPr>
          </a:p>
          <a:p>
            <a:pPr>
              <a:spcAft>
                <a:spcPts val="1000"/>
              </a:spcAft>
            </a:pPr>
            <a:endParaRPr lang="en-US" sz="2800" b="1" i="1" dirty="0">
              <a:solidFill>
                <a:schemeClr val="tx2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800" b="1" i="1" dirty="0">
                <a:solidFill>
                  <a:schemeClr val="tx2"/>
                </a:solidFill>
              </a:rPr>
              <a:t>Users will  expect instant, hyper-local results processed at the edge.</a:t>
            </a:r>
          </a:p>
          <a:p>
            <a:pPr>
              <a:spcAft>
                <a:spcPts val="1000"/>
              </a:spcAft>
            </a:pPr>
            <a:endParaRPr lang="en-US" sz="2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06493C-8688-7450-1FB0-A95AF0ED9611}"/>
              </a:ext>
            </a:extLst>
          </p:cNvPr>
          <p:cNvGrpSpPr/>
          <p:nvPr/>
        </p:nvGrpSpPr>
        <p:grpSpPr>
          <a:xfrm>
            <a:off x="5576935" y="1535719"/>
            <a:ext cx="6488877" cy="4829952"/>
            <a:chOff x="6287040" y="1526398"/>
            <a:chExt cx="5796879" cy="403523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08ACB1-1CFF-2938-D24E-12ED2F76D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7040" y="1526398"/>
              <a:ext cx="5754108" cy="3869467"/>
            </a:xfrm>
            <a:prstGeom prst="rect">
              <a:avLst/>
            </a:prstGeom>
          </p:spPr>
        </p:pic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6C601FF1-1932-8EB9-D7F2-292098BBAF99}"/>
                </a:ext>
              </a:extLst>
            </p:cNvPr>
            <p:cNvSpPr/>
            <p:nvPr/>
          </p:nvSpPr>
          <p:spPr>
            <a:xfrm>
              <a:off x="10587021" y="4712216"/>
              <a:ext cx="1198376" cy="567568"/>
            </a:xfrm>
            <a:prstGeom prst="wedgeRoundRectCallout">
              <a:avLst>
                <a:gd name="adj1" fmla="val -93720"/>
                <a:gd name="adj2" fmla="val -122243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Agentic AI</a:t>
              </a:r>
            </a:p>
          </p:txBody>
        </p:sp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0C8B8D2D-071F-B4C1-E357-EEB4038CB94A}"/>
                </a:ext>
              </a:extLst>
            </p:cNvPr>
            <p:cNvSpPr/>
            <p:nvPr/>
          </p:nvSpPr>
          <p:spPr>
            <a:xfrm>
              <a:off x="9990673" y="1526399"/>
              <a:ext cx="1794724" cy="619385"/>
            </a:xfrm>
            <a:prstGeom prst="wedgeRoundRectCallout">
              <a:avLst>
                <a:gd name="adj1" fmla="val -33803"/>
                <a:gd name="adj2" fmla="val 105635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Healthcare Wearables</a:t>
              </a:r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3D6A1DDD-C56F-1A49-D4D2-8E9DDD5FD308}"/>
                </a:ext>
              </a:extLst>
            </p:cNvPr>
            <p:cNvSpPr/>
            <p:nvPr/>
          </p:nvSpPr>
          <p:spPr>
            <a:xfrm>
              <a:off x="6795007" y="1526399"/>
              <a:ext cx="1794724" cy="619385"/>
            </a:xfrm>
            <a:prstGeom prst="wedgeRoundRectCallout">
              <a:avLst>
                <a:gd name="adj1" fmla="val 38349"/>
                <a:gd name="adj2" fmla="val 102884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Security and surveillance</a:t>
              </a:r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4B99F424-EEAA-5112-66D4-1B29D74407F9}"/>
                </a:ext>
              </a:extLst>
            </p:cNvPr>
            <p:cNvSpPr/>
            <p:nvPr/>
          </p:nvSpPr>
          <p:spPr>
            <a:xfrm>
              <a:off x="6932706" y="4712216"/>
              <a:ext cx="1657025" cy="619386"/>
            </a:xfrm>
            <a:prstGeom prst="wedgeRoundRectCallout">
              <a:avLst>
                <a:gd name="adj1" fmla="val 45311"/>
                <a:gd name="adj2" fmla="val -113518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Financial Trading</a:t>
              </a: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C60DF4B-4CA8-5322-888F-EB3456DE807B}"/>
                </a:ext>
              </a:extLst>
            </p:cNvPr>
            <p:cNvSpPr/>
            <p:nvPr/>
          </p:nvSpPr>
          <p:spPr>
            <a:xfrm>
              <a:off x="10628069" y="2836557"/>
              <a:ext cx="1455850" cy="619385"/>
            </a:xfrm>
            <a:prstGeom prst="wedgeRoundRectCallout">
              <a:avLst>
                <a:gd name="adj1" fmla="val -71104"/>
                <a:gd name="adj2" fmla="val 22191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Military Operations</a:t>
              </a:r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F4FBDF9-1348-05E9-9E51-3866D6639125}"/>
                </a:ext>
              </a:extLst>
            </p:cNvPr>
            <p:cNvSpPr/>
            <p:nvPr/>
          </p:nvSpPr>
          <p:spPr>
            <a:xfrm>
              <a:off x="6287040" y="3062478"/>
              <a:ext cx="1624339" cy="619385"/>
            </a:xfrm>
            <a:prstGeom prst="wedgeRoundRectCallout">
              <a:avLst>
                <a:gd name="adj1" fmla="val 68254"/>
                <a:gd name="adj2" fmla="val 1100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Predictive Maintenance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9E4E01-3601-23E7-F317-249CA1F2A023}"/>
                </a:ext>
              </a:extLst>
            </p:cNvPr>
            <p:cNvSpPr txBox="1"/>
            <p:nvPr/>
          </p:nvSpPr>
          <p:spPr>
            <a:xfrm>
              <a:off x="8497321" y="5346184"/>
              <a:ext cx="215854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i="1" dirty="0">
                  <a:solidFill>
                    <a:schemeClr val="bg1">
                      <a:lumMod val="65000"/>
                    </a:schemeClr>
                  </a:solidFill>
                </a:rPr>
                <a:t>Free image - AI generated on Freepik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63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59FD3-3EA1-83B2-998C-AFB6C2C90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4E0C63-A230-40FD-FCA3-E5C4BB8B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260" y="1109049"/>
            <a:ext cx="4206070" cy="5634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3D1E61-769D-4486-33FD-97E740E6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>
            <a:normAutofit/>
          </a:bodyPr>
          <a:lstStyle/>
          <a:p>
            <a:r>
              <a:rPr lang="en-US" sz="2800" dirty="0"/>
              <a:t>AI at the Edge: The New Frontier of Global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4BE20-38D1-5064-37DE-9D8DB079E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3" y="1024114"/>
            <a:ext cx="6811797" cy="1261886"/>
          </a:xfrm>
        </p:spPr>
        <p:txBody>
          <a:bodyPr>
            <a:no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As AI becomes embedded in everyday life, the pressure grows for faster, smarter, and more cost-efficient models.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Low latency, reduced data movement, and data residency requirements are pushing compute closer to users.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Balancing cloud and edge infrastructure can help increase performance while reducing operational expenses.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The spotlight is now on the convergence of edge computing and subsea cables — the foundation of global AI inference.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Cable landing stations are becoming the continental edge — where connectivity meets compute.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8125A50-8922-F68C-3BB8-CDE925C63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A0E90-63A6-DE20-F719-383AFB19BD24}"/>
              </a:ext>
            </a:extLst>
          </p:cNvPr>
          <p:cNvSpPr txBox="1"/>
          <p:nvPr/>
        </p:nvSpPr>
        <p:spPr>
          <a:xfrm>
            <a:off x="8639378" y="6574220"/>
            <a:ext cx="17811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Image by macrovector on Freepik</a:t>
            </a:r>
          </a:p>
        </p:txBody>
      </p:sp>
    </p:spTree>
    <p:extLst>
      <p:ext uri="{BB962C8B-B14F-4D97-AF65-F5344CB8AC3E}">
        <p14:creationId xmlns:p14="http://schemas.microsoft.com/office/powerpoint/2010/main" val="21829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F77CA-C576-BBBE-666D-7AEC09E1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FF44-2263-9BDA-5881-A3BCAFB1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>
            <a:normAutofit/>
          </a:bodyPr>
          <a:lstStyle/>
          <a:p>
            <a:r>
              <a:rPr lang="en-US" sz="2800" dirty="0"/>
              <a:t>Why AI Inference (Not Training) Defines Real-Time Scale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53541E-8705-8448-7C08-92F4DC46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5C6FE-C045-26C9-8EC6-C010510150C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7464" y="1388187"/>
            <a:ext cx="6807425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Inference happens billions of times daily — real-time, user-facing, and latency-sensitive.</a:t>
            </a:r>
          </a:p>
          <a:p>
            <a:pPr>
              <a:spcAft>
                <a:spcPts val="1000"/>
              </a:spcAft>
            </a:pP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400" b="1" dirty="0"/>
              <a:t>Milliseconds matter: </a:t>
            </a:r>
            <a:r>
              <a:rPr lang="en-US" sz="2400" dirty="0"/>
              <a:t>responsiveness defines user experience and business impact.</a:t>
            </a:r>
          </a:p>
          <a:p>
            <a:pPr>
              <a:spcAft>
                <a:spcPts val="1000"/>
              </a:spcAft>
            </a:pPr>
            <a:r>
              <a:rPr lang="en-US" sz="2400" b="1" dirty="0"/>
              <a:t>Continuous deployment: </a:t>
            </a:r>
            <a:r>
              <a:rPr lang="en-US" sz="2400" dirty="0"/>
              <a:t>models must update live without downtime or regression.</a:t>
            </a:r>
          </a:p>
          <a:p>
            <a:pPr>
              <a:spcAft>
                <a:spcPts val="1000"/>
              </a:spcAft>
            </a:pPr>
            <a:r>
              <a:rPr lang="en-US" sz="2400" b="1" dirty="0"/>
              <a:t>Distributed execution: </a:t>
            </a:r>
            <a:r>
              <a:rPr lang="en-US" sz="2400" dirty="0"/>
              <a:t>inference spans cloud, edge, and on-prem — adding complexity and variability.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19E4C-D00E-544D-AF18-B6414D63F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7" y="1016000"/>
            <a:ext cx="3217369" cy="572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BA1DE-1636-2E5C-43C0-F438B22758ED}"/>
              </a:ext>
            </a:extLst>
          </p:cNvPr>
          <p:cNvSpPr txBox="1"/>
          <p:nvPr/>
        </p:nvSpPr>
        <p:spPr>
          <a:xfrm>
            <a:off x="8791673" y="6550025"/>
            <a:ext cx="21585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65000"/>
                  </a:schemeClr>
                </a:solidFill>
              </a:rPr>
              <a:t>Free image AI generated on Freepik</a:t>
            </a:r>
          </a:p>
        </p:txBody>
      </p:sp>
    </p:spTree>
    <p:extLst>
      <p:ext uri="{BB962C8B-B14F-4D97-AF65-F5344CB8AC3E}">
        <p14:creationId xmlns:p14="http://schemas.microsoft.com/office/powerpoint/2010/main" val="32084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B6FED-2D22-1DC7-74E1-30534D09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7139287-B0CE-A0C6-9D76-404844144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9588" y="1016000"/>
            <a:ext cx="11824396" cy="5799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AE02E-51D3-8C9F-6856-7BE1B067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>
            <a:normAutofit/>
          </a:bodyPr>
          <a:lstStyle/>
          <a:p>
            <a:r>
              <a:rPr lang="en-US" sz="2800" dirty="0"/>
              <a:t>Why AI Inference (Not Training) Defines Real-Time Scale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F99185-0A97-9E71-9E82-EF731380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D5B83-3ED7-1D4B-4A4A-2066A5C355A3}"/>
              </a:ext>
            </a:extLst>
          </p:cNvPr>
          <p:cNvSpPr txBox="1"/>
          <p:nvPr/>
        </p:nvSpPr>
        <p:spPr>
          <a:xfrm>
            <a:off x="168426" y="1134408"/>
            <a:ext cx="11755557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dirty="0">
                <a:solidFill>
                  <a:srgbClr val="FFFF00"/>
                </a:solidFill>
              </a:rPr>
              <a:t>Latency follows geography: </a:t>
            </a:r>
            <a:r>
              <a:rPr lang="en-US" sz="2000" dirty="0">
                <a:solidFill>
                  <a:schemeClr val="bg1"/>
                </a:solidFill>
              </a:rPr>
              <a:t>every 1,000 miles adds ~10 </a:t>
            </a:r>
            <a:r>
              <a:rPr lang="en-US" sz="2000" dirty="0" err="1">
                <a:solidFill>
                  <a:schemeClr val="bg1"/>
                </a:solidFill>
              </a:rPr>
              <a:t>ms</a:t>
            </a:r>
            <a:r>
              <a:rPr lang="en-US" sz="2000" dirty="0">
                <a:solidFill>
                  <a:schemeClr val="bg1"/>
                </a:solidFill>
              </a:rPr>
              <a:t> — distance impacts real-time inference.</a:t>
            </a:r>
          </a:p>
          <a:p>
            <a:pPr>
              <a:spcAft>
                <a:spcPts val="10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000" b="1" dirty="0">
                <a:solidFill>
                  <a:srgbClr val="FFFF00"/>
                </a:solidFill>
              </a:rPr>
              <a:t>Cable density = resilience + speed: </a:t>
            </a:r>
            <a:r>
              <a:rPr lang="en-US" sz="2000" dirty="0">
                <a:solidFill>
                  <a:schemeClr val="bg1"/>
                </a:solidFill>
              </a:rPr>
              <a:t>major hubs (Singapore, Marseille, Pacific Northwest) outperform isolated regions.</a:t>
            </a:r>
          </a:p>
          <a:p>
            <a:pPr>
              <a:spcAft>
                <a:spcPts val="10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000" b="1" dirty="0">
                <a:solidFill>
                  <a:srgbClr val="FFFF00"/>
                </a:solidFill>
              </a:rPr>
              <a:t>Data gravity drives deployment: </a:t>
            </a:r>
            <a:r>
              <a:rPr lang="en-US" sz="2000" dirty="0">
                <a:solidFill>
                  <a:schemeClr val="bg1"/>
                </a:solidFill>
              </a:rPr>
              <a:t>inference clusters form near major landing hubs to reduce data transport and cost.</a:t>
            </a:r>
          </a:p>
          <a:p>
            <a:pPr>
              <a:spcAft>
                <a:spcPts val="10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000" b="1" dirty="0">
                <a:solidFill>
                  <a:srgbClr val="FFFF00"/>
                </a:solidFill>
              </a:rPr>
              <a:t>Energy + connectivity = cost advantage: </a:t>
            </a:r>
            <a:r>
              <a:rPr lang="en-US" sz="2000" dirty="0">
                <a:solidFill>
                  <a:schemeClr val="bg1"/>
                </a:solidFill>
              </a:rPr>
              <a:t>low-power, high-bandwidth regions (Oregon, Dublin, Scandinavia) dominate AI hosting.</a:t>
            </a:r>
          </a:p>
          <a:p>
            <a:pPr>
              <a:spcAft>
                <a:spcPts val="10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Aft>
                <a:spcPts val="1000"/>
              </a:spcAft>
            </a:pPr>
            <a:r>
              <a:rPr lang="en-US" sz="2000" b="1" dirty="0">
                <a:solidFill>
                  <a:srgbClr val="FFFF00"/>
                </a:solidFill>
              </a:rPr>
              <a:t>New routes = new capabilities: </a:t>
            </a:r>
            <a:r>
              <a:rPr lang="en-US" sz="2000" dirty="0">
                <a:solidFill>
                  <a:schemeClr val="bg1"/>
                </a:solidFill>
              </a:rPr>
              <a:t>Trans-Pacific, East-Asia (Where exponential growth in AI is occurring and where the Population density is the highest)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D9885-95B6-3E05-0C4C-A9F0EC2D00E7}"/>
              </a:ext>
            </a:extLst>
          </p:cNvPr>
          <p:cNvSpPr txBox="1"/>
          <p:nvPr/>
        </p:nvSpPr>
        <p:spPr>
          <a:xfrm>
            <a:off x="3302250" y="606909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 by liuzishan on Freepik</a:t>
            </a:r>
          </a:p>
        </p:txBody>
      </p:sp>
    </p:spTree>
    <p:extLst>
      <p:ext uri="{BB962C8B-B14F-4D97-AF65-F5344CB8AC3E}">
        <p14:creationId xmlns:p14="http://schemas.microsoft.com/office/powerpoint/2010/main" val="198197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838B2-CC3F-6003-9EC8-9381C554D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3546-5298-F13C-3E13-2FB89A25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3" y="283780"/>
            <a:ext cx="11157459" cy="732220"/>
          </a:xfrm>
        </p:spPr>
        <p:txBody>
          <a:bodyPr>
            <a:noAutofit/>
          </a:bodyPr>
          <a:lstStyle/>
          <a:p>
            <a:r>
              <a:rPr lang="en-US" sz="2800" dirty="0"/>
              <a:t>The Next Evolution: Landing Stations as Hybrid AI Data Centers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F79B6E2-9F46-4307-46E9-1EF7F6B5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15C2CD-63C4-10F4-0EB0-2739DB13A3F7}"/>
              </a:ext>
            </a:extLst>
          </p:cNvPr>
          <p:cNvSpPr txBox="1"/>
          <p:nvPr/>
        </p:nvSpPr>
        <p:spPr>
          <a:xfrm>
            <a:off x="532781" y="1287390"/>
            <a:ext cx="704497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/>
              <a:t>From transit points to compute zones: </a:t>
            </a:r>
            <a:r>
              <a:rPr lang="en-US" sz="2400" dirty="0"/>
              <a:t>landing sites can host GPUs and inference nodes at the continental edge for distributed smaller deployments.</a:t>
            </a:r>
          </a:p>
          <a:p>
            <a:pPr>
              <a:spcAft>
                <a:spcPts val="1000"/>
              </a:spcAft>
            </a:pPr>
            <a:r>
              <a:rPr lang="en-US" sz="2400" b="1" dirty="0"/>
              <a:t>Compute + connectivity convergence: </a:t>
            </a:r>
            <a:r>
              <a:rPr lang="en-US" sz="2400" dirty="0"/>
              <a:t>Collocating AI and network fabric eliminates extra latency.</a:t>
            </a:r>
          </a:p>
          <a:p>
            <a:pPr>
              <a:spcAft>
                <a:spcPts val="1000"/>
              </a:spcAft>
            </a:pPr>
            <a:r>
              <a:rPr lang="en-US" sz="2400" b="1" dirty="0"/>
              <a:t>Inference at the shore: </a:t>
            </a:r>
            <a:r>
              <a:rPr lang="en-US" sz="2400" dirty="0"/>
              <a:t>real-time services run directly where data enters the continent.</a:t>
            </a:r>
          </a:p>
          <a:p>
            <a:pPr>
              <a:spcAft>
                <a:spcPts val="1000"/>
              </a:spcAft>
            </a:pPr>
            <a:r>
              <a:rPr lang="en-US" sz="2400" b="1" dirty="0"/>
              <a:t>Strategic control points emerge: </a:t>
            </a:r>
            <a:r>
              <a:rPr lang="en-US" sz="2400" dirty="0"/>
              <a:t>landing-based data centers become the new digital hubs.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E3379-7DCA-4532-F8FF-910D15CCE878}"/>
              </a:ext>
            </a:extLst>
          </p:cNvPr>
          <p:cNvSpPr txBox="1"/>
          <p:nvPr/>
        </p:nvSpPr>
        <p:spPr>
          <a:xfrm>
            <a:off x="9025174" y="5462888"/>
            <a:ext cx="16228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/>
              <a:t>Image by vecstock on Freepik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2DA80-9C81-A653-DFAE-F4CA6A337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873" y="1552637"/>
            <a:ext cx="4137434" cy="3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D7A8D-6F57-E916-0D8B-68C3C6DB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367638-4CBB-2551-D44B-6F7E7546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218" y="2665543"/>
            <a:ext cx="4349253" cy="1526914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8114DE9-5A17-21FA-28C9-F8438BF29D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532" y="3970947"/>
            <a:ext cx="2358935" cy="11520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34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TC">
      <a:dk1>
        <a:srgbClr val="000000"/>
      </a:dk1>
      <a:lt1>
        <a:srgbClr val="FFFFFF"/>
      </a:lt1>
      <a:dk2>
        <a:srgbClr val="171717"/>
      </a:dk2>
      <a:lt2>
        <a:srgbClr val="FFFFFF"/>
      </a:lt2>
      <a:accent1>
        <a:srgbClr val="002BF3"/>
      </a:accent1>
      <a:accent2>
        <a:srgbClr val="3054FE"/>
      </a:accent2>
      <a:accent3>
        <a:srgbClr val="00A7FF"/>
      </a:accent3>
      <a:accent4>
        <a:srgbClr val="03F7D3"/>
      </a:accent4>
      <a:accent5>
        <a:srgbClr val="F88379"/>
      </a:accent5>
      <a:accent6>
        <a:srgbClr val="FFFFFF"/>
      </a:accent6>
      <a:hlink>
        <a:srgbClr val="002BF3"/>
      </a:hlink>
      <a:folHlink>
        <a:srgbClr val="002BF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467</Words>
  <Application>Microsoft Office PowerPoint</Application>
  <PresentationFormat>Widescreen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System Font Regular</vt:lpstr>
      <vt:lpstr>Office Theme</vt:lpstr>
      <vt:lpstr>Edge Computing  &amp; Subsea Cables The Infrastructure for AI Inference at Scale </vt:lpstr>
      <vt:lpstr>PowerPoint Presentation</vt:lpstr>
      <vt:lpstr>AI at the Edge: The New Frontier of Global Inference</vt:lpstr>
      <vt:lpstr>Why AI Inference (Not Training) Defines Real-Time Scale</vt:lpstr>
      <vt:lpstr>Why AI Inference (Not Training) Defines Real-Time Scale</vt:lpstr>
      <vt:lpstr>The Next Evolution: Landing Stations as Hybrid AI Data Centers</vt:lpstr>
      <vt:lpstr>Thank you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Roger Proeis</dc:creator>
  <cp:lastModifiedBy>Fionna Clark</cp:lastModifiedBy>
  <cp:revision>27</cp:revision>
  <dcterms:created xsi:type="dcterms:W3CDTF">2025-05-24T00:08:08Z</dcterms:created>
  <dcterms:modified xsi:type="dcterms:W3CDTF">2026-01-12T19:10:02Z</dcterms:modified>
</cp:coreProperties>
</file>