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57" r:id="rId2"/>
    <p:sldId id="333" r:id="rId3"/>
    <p:sldId id="337" r:id="rId4"/>
  </p:sldIdLst>
  <p:sldSz cx="9144000" cy="5143500" type="screen16x9"/>
  <p:notesSz cx="6858000" cy="9144000"/>
  <p:embeddedFontLst>
    <p:embeddedFont>
      <p:font typeface="Open Sans" panose="020B0606030504020204" pitchFamily="34" charset="0"/>
      <p:regular r:id="rId6"/>
      <p:bold r:id="rId7"/>
      <p:italic r:id="rId8"/>
      <p:boldItalic r:id="rId9"/>
    </p:embeddedFont>
    <p:embeddedFont>
      <p:font typeface="Open Sans ExtraBold" panose="020F0502020204030204" pitchFamily="34" charset="0"/>
      <p:bold r:id="rId10"/>
      <p:italic r:id="rId11"/>
      <p:boldItalic r:id="rId12"/>
    </p:embeddedFont>
    <p:embeddedFont>
      <p:font typeface="Open Sans ExtraBold" panose="020F0502020204030204" pitchFamily="34" charset="0"/>
      <p:bold r:id="rId10"/>
      <p:italic r:id="rId11"/>
      <p:boldItalic r:id="rId12"/>
    </p:embeddedFont>
    <p:embeddedFont>
      <p:font typeface="Open Sans Medium" panose="020B060402020202020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8" roundtripDataSignature="AMtx7mginlDCiqLR6CmzNAsi2zCTiLW5K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A3C93A-49D9-72D3-526F-6A4A230ED568}" name="Jennifer Peranteau" initials="JP" userId="S::jperanteau@netnumber.com::fbff94be-a023-4064-990e-03c50026eebd" providerId="AD"/>
  <p188:author id="{61F4B0EA-6C87-3D37-B368-D0E6EC5169DF}" name="Bradley Greer" initials="BG" userId="S::bgreer@netnumber.com::a122ac6c-3d42-41f9-b974-14eb6c8ab96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A01310"/>
    <a:srgbClr val="FF0002"/>
    <a:srgbClr val="910000"/>
    <a:srgbClr val="004D61"/>
    <a:srgbClr val="198BA5"/>
    <a:srgbClr val="000000"/>
    <a:srgbClr val="00405D"/>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21"/>
    <p:restoredTop sz="90180"/>
  </p:normalViewPr>
  <p:slideViewPr>
    <p:cSldViewPr snapToGrid="0">
      <p:cViewPr varScale="1">
        <p:scale>
          <a:sx n="59" d="100"/>
          <a:sy n="59" d="100"/>
        </p:scale>
        <p:origin x="34" y="47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80"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11.fntdata"/><Relationship Id="rId83"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79" Type="http://schemas.openxmlformats.org/officeDocument/2006/relationships/presProps" Target="presProps.xml"/><Relationship Id="rId5" Type="http://schemas.openxmlformats.org/officeDocument/2006/relationships/notesMaster" Target="notesMasters/notesMaster1.xml"/><Relationship Id="rId15" Type="http://schemas.openxmlformats.org/officeDocument/2006/relationships/font" Target="fonts/font10.fntdata"/><Relationship Id="rId82" Type="http://schemas.openxmlformats.org/officeDocument/2006/relationships/tableStyles" Target="tableStyles.xml"/><Relationship Id="rId10" Type="http://schemas.openxmlformats.org/officeDocument/2006/relationships/font" Target="fonts/font5.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20598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32639-7579-3665-F2CA-EADC116801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1F4AED-9D76-0153-CAEC-0D3C18F07D74}"/>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25F160FB-7913-75D8-1DC1-68CC0FFC1C54}"/>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Fraud data sharing is already central to defending the telecommunications ecosystem. Providers generate fraud alerts, models and risk signals and these are widely used.</a:t>
            </a:r>
            <a:br>
              <a:rPr lang="en-US" dirty="0"/>
            </a:br>
            <a:r>
              <a:rPr lang="en-US" dirty="0"/>
              <a:t>The challenge isn’t collecting or sharing fraud intelligence. The real gap is consistent visibility into what is legitimate. Carriers already hold authenticated information about trusted numbers, but that data rarely moves across networks or regions.</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br>
              <a:rPr lang="en-US" dirty="0"/>
            </a:br>
            <a:r>
              <a:rPr lang="en-US" dirty="0"/>
              <a:t>Without a consistent flow of trusted data, we see misroutes, false positives and inconsistent decisions. And as AI and new delivery models grow, the cost of incomplete inputs is increasing. Combining fraud intelligence with shared, trusted good-number data is how we strengthen accuracy and trust across the ecosystem.</a:t>
            </a:r>
            <a:endParaRPr lang="en-US" b="1" dirty="0"/>
          </a:p>
          <a:p>
            <a:pPr marL="158750" indent="0">
              <a:buNone/>
            </a:pPr>
            <a:endParaRPr lang="en-US" b="1" dirty="0"/>
          </a:p>
          <a:p>
            <a:pPr marL="158750" indent="0">
              <a:buNone/>
            </a:pPr>
            <a:r>
              <a:rPr lang="en-US" b="1" dirty="0"/>
              <a:t>CEO message:</a:t>
            </a:r>
            <a:br>
              <a:rPr lang="en-US" dirty="0"/>
            </a:br>
            <a:r>
              <a:rPr lang="en-US" b="1" dirty="0"/>
              <a:t>If we want a more secure ecosystem, we must start improving and aligning the data </a:t>
            </a:r>
          </a:p>
          <a:p>
            <a:pPr marL="158750" indent="0">
              <a:buNone/>
            </a:pPr>
            <a:r>
              <a:rPr lang="en-US" b="1" dirty="0"/>
              <a:t>we already trust — not just chasing what we fear.</a:t>
            </a:r>
            <a:endParaRPr lang="en-US" dirty="0"/>
          </a:p>
          <a:p>
            <a:pPr algn="l"/>
            <a:endParaRPr lang="en-US" dirty="0"/>
          </a:p>
        </p:txBody>
      </p:sp>
    </p:spTree>
    <p:extLst>
      <p:ext uri="{BB962C8B-B14F-4D97-AF65-F5344CB8AC3E}">
        <p14:creationId xmlns:p14="http://schemas.microsoft.com/office/powerpoint/2010/main" val="2241952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None/>
            </a:pPr>
            <a:r>
              <a:rPr lang="en-US" sz="1100" b="1" dirty="0">
                <a:solidFill>
                  <a:srgbClr val="FF0000"/>
                </a:solidFill>
                <a:latin typeface="Aptos" panose="020B0004020202020204" pitchFamily="34" charset="0"/>
              </a:rPr>
              <a:t>(Not on slide) Audience take away</a:t>
            </a:r>
          </a:p>
          <a:p>
            <a:pPr marL="158750" indent="0">
              <a:buNone/>
            </a:pPr>
            <a:r>
              <a:rPr lang="en-US" sz="1100" dirty="0">
                <a:solidFill>
                  <a:srgbClr val="FF0000"/>
                </a:solidFill>
                <a:latin typeface="Aptos" panose="020B0004020202020204" pitchFamily="34" charset="0"/>
              </a:rPr>
              <a:t>• netnumber already plays a central role in helping organizations use accurate data to make better decisions</a:t>
            </a:r>
            <a:br>
              <a:rPr lang="en-US" sz="1100" dirty="0">
                <a:solidFill>
                  <a:srgbClr val="FF0000"/>
                </a:solidFill>
                <a:latin typeface="Aptos" panose="020B0004020202020204" pitchFamily="34" charset="0"/>
              </a:rPr>
            </a:br>
            <a:r>
              <a:rPr lang="en-US" sz="1100" dirty="0">
                <a:solidFill>
                  <a:srgbClr val="FF0000"/>
                </a:solidFill>
                <a:latin typeface="Aptos" panose="020B0004020202020204" pitchFamily="34" charset="0"/>
              </a:rPr>
              <a:t>• Good data, when aligned, verified, and shared appropriately, strengthens trust far more than reactive fraud lists</a:t>
            </a:r>
            <a:br>
              <a:rPr lang="en-US" sz="1100" dirty="0">
                <a:solidFill>
                  <a:srgbClr val="FF0000"/>
                </a:solidFill>
                <a:latin typeface="Aptos" panose="020B0004020202020204" pitchFamily="34" charset="0"/>
              </a:rPr>
            </a:br>
            <a:r>
              <a:rPr lang="en-US" sz="1100" dirty="0">
                <a:solidFill>
                  <a:srgbClr val="FF0000"/>
                </a:solidFill>
                <a:latin typeface="Aptos" panose="020B0004020202020204" pitchFamily="34" charset="0"/>
              </a:rPr>
              <a:t>• This is an area where netnumber has deep experience</a:t>
            </a:r>
            <a:endParaRPr lang="en-US" dirty="0"/>
          </a:p>
          <a:p>
            <a:pPr marL="158750" indent="0" algn="l">
              <a:buNone/>
            </a:pPr>
            <a:endParaRPr lang="en-US" dirty="0"/>
          </a:p>
          <a:p>
            <a:pPr marL="158750" indent="0" algn="l">
              <a:buNone/>
            </a:pPr>
            <a:r>
              <a:rPr lang="en-US" dirty="0"/>
              <a:t>netnumber helps the ecosystem operationalize trusted data. </a:t>
            </a:r>
          </a:p>
          <a:p>
            <a:pPr marL="158750" indent="0" algn="l">
              <a:buNone/>
            </a:pPr>
            <a:endParaRPr lang="en-US" dirty="0"/>
          </a:p>
          <a:p>
            <a:pPr marL="158750" indent="0" algn="l">
              <a:buNone/>
            </a:pPr>
            <a:r>
              <a:rPr lang="en-US" dirty="0"/>
              <a:t>We’ve spent years helping carriers validate and interpret number information and support operators, </a:t>
            </a:r>
            <a:r>
              <a:rPr lang="en-US" dirty="0" err="1"/>
              <a:t>CPaaS</a:t>
            </a:r>
            <a:r>
              <a:rPr lang="en-US" dirty="0"/>
              <a:t> providers and enterprises. </a:t>
            </a:r>
          </a:p>
          <a:p>
            <a:pPr marL="158750" indent="0" algn="l">
              <a:buNone/>
            </a:pPr>
            <a:endParaRPr lang="en-US" dirty="0"/>
          </a:p>
          <a:p>
            <a:pPr marL="158750" indent="0" algn="l">
              <a:buNone/>
            </a:pPr>
            <a:r>
              <a:rPr lang="en-US" dirty="0"/>
              <a:t>Our focus is accuracy, consistency and interoperability, not just fraud response.</a:t>
            </a:r>
          </a:p>
          <a:p>
            <a:pPr marL="158750" indent="0" algn="l">
              <a:buNone/>
            </a:pPr>
            <a:br>
              <a:rPr lang="en-US" dirty="0"/>
            </a:br>
            <a:r>
              <a:rPr lang="en-US" dirty="0"/>
              <a:t>We also have proven experience in large-scale deployments across some of the most complex markets in the world. </a:t>
            </a:r>
          </a:p>
          <a:p>
            <a:pPr marL="158750" indent="0" algn="l">
              <a:buNone/>
            </a:pPr>
            <a:endParaRPr lang="en-US" dirty="0"/>
          </a:p>
          <a:p>
            <a:pPr marL="158750" indent="0" algn="l">
              <a:buNone/>
            </a:pPr>
            <a:r>
              <a:rPr lang="en-US" dirty="0"/>
              <a:t>Customers rely on us because we simplify trust decisions and reduce ambiguity through high-integrity, carrier-grade data services.</a:t>
            </a:r>
          </a:p>
          <a:p>
            <a:pPr marL="158750" indent="0" algn="l">
              <a:buNone/>
            </a:pPr>
            <a:br>
              <a:rPr lang="en-US" dirty="0"/>
            </a:br>
            <a:r>
              <a:rPr lang="en-US" dirty="0"/>
              <a:t>Our architecture supports a global path forward while respecting regional requirements. </a:t>
            </a:r>
          </a:p>
          <a:p>
            <a:pPr marL="158750" indent="0" algn="l">
              <a:buNone/>
            </a:pPr>
            <a:endParaRPr lang="en-US" dirty="0"/>
          </a:p>
          <a:p>
            <a:pPr marL="158750" indent="0" algn="l">
              <a:buNone/>
            </a:pPr>
            <a:r>
              <a:rPr lang="en-US" dirty="0"/>
              <a:t>It adapts to local regulations and data sovereignty needs, enabling participation without exchanging sensitive data. </a:t>
            </a:r>
          </a:p>
          <a:p>
            <a:pPr marL="158750" indent="0" algn="l">
              <a:buNone/>
            </a:pPr>
            <a:endParaRPr lang="en-US" dirty="0"/>
          </a:p>
          <a:p>
            <a:pPr marL="158750" indent="0" algn="l">
              <a:buNone/>
            </a:pPr>
            <a:r>
              <a:rPr lang="en-US" dirty="0"/>
              <a:t>And carriers always stay in control of their own information.</a:t>
            </a:r>
          </a:p>
          <a:p>
            <a:endParaRPr lang="en-US" dirty="0"/>
          </a:p>
        </p:txBody>
      </p:sp>
    </p:spTree>
    <p:extLst>
      <p:ext uri="{BB962C8B-B14F-4D97-AF65-F5344CB8AC3E}">
        <p14:creationId xmlns:p14="http://schemas.microsoft.com/office/powerpoint/2010/main" val="642728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White Title">
  <p:cSld name="CUSTOM_8_1">
    <p:spTree>
      <p:nvGrpSpPr>
        <p:cNvPr id="1" name="Shape 324"/>
        <p:cNvGrpSpPr/>
        <p:nvPr/>
      </p:nvGrpSpPr>
      <p:grpSpPr>
        <a:xfrm>
          <a:off x="0" y="0"/>
          <a:ext cx="0" cy="0"/>
          <a:chOff x="0" y="0"/>
          <a:chExt cx="0" cy="0"/>
        </a:xfrm>
      </p:grpSpPr>
      <p:sp>
        <p:nvSpPr>
          <p:cNvPr id="325" name="Google Shape;325;p89"/>
          <p:cNvSpPr txBox="1">
            <a:spLocks noGrp="1"/>
          </p:cNvSpPr>
          <p:nvPr>
            <p:ph type="title"/>
          </p:nvPr>
        </p:nvSpPr>
        <p:spPr>
          <a:xfrm>
            <a:off x="311700" y="34790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208CA5"/>
              </a:buClr>
              <a:buSzPts val="2800"/>
              <a:buFont typeface="Open Sans ExtraBold"/>
              <a:buNone/>
              <a:defRPr b="1">
                <a:solidFill>
                  <a:srgbClr val="208CA5"/>
                </a:solidFill>
                <a:latin typeface="Open Sans ExtraBold"/>
                <a:ea typeface="Open Sans ExtraBold"/>
                <a:cs typeface="Open Sans ExtraBold"/>
                <a:sym typeface="Open Sans ExtraBold"/>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r>
              <a:rPr lang="en-US"/>
              <a:t>Click to edit Master title style</a:t>
            </a:r>
            <a:endParaRPr/>
          </a:p>
        </p:txBody>
      </p:sp>
      <p:sp>
        <p:nvSpPr>
          <p:cNvPr id="326" name="Google Shape;326;p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9pPr>
          </a:lstStyle>
          <a:p>
            <a:pPr marL="0" lvl="0" indent="0" algn="r" rtl="0">
              <a:spcBef>
                <a:spcPts val="0"/>
              </a:spcBef>
              <a:spcAft>
                <a:spcPts val="0"/>
              </a:spcAft>
              <a:buNone/>
            </a:pPr>
            <a:fld id="{00000000-1234-1234-1234-123412341234}" type="slidenum">
              <a:rPr lang="en"/>
              <a:t>‹#›</a:t>
            </a:fld>
            <a:endParaRPr/>
          </a:p>
        </p:txBody>
      </p:sp>
      <p:sp>
        <p:nvSpPr>
          <p:cNvPr id="2" name="Google Shape;142;p70">
            <a:extLst>
              <a:ext uri="{FF2B5EF4-FFF2-40B4-BE49-F238E27FC236}">
                <a16:creationId xmlns:a16="http://schemas.microsoft.com/office/drawing/2014/main" id="{44BACF48-0674-2C28-80D9-56F4C577D1B6}"/>
              </a:ext>
            </a:extLst>
          </p:cNvPr>
          <p:cNvSpPr txBox="1">
            <a:spLocks/>
          </p:cNvSpPr>
          <p:nvPr userDrawn="1"/>
        </p:nvSpPr>
        <p:spPr>
          <a:xfrm>
            <a:off x="455921" y="4663217"/>
            <a:ext cx="2038703" cy="393600"/>
          </a:xfrm>
          <a:prstGeom prst="rect">
            <a:avLst/>
          </a:prstGeom>
          <a:noFill/>
          <a:ln>
            <a:noFill/>
          </a:ln>
        </p:spPr>
        <p:txBody>
          <a:bodyPr spcFirstLastPara="1" wrap="square" lIns="0"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208CA5"/>
                </a:solidFill>
                <a:latin typeface="Open Sans Medium"/>
                <a:ea typeface="Open Sans Medium"/>
                <a:cs typeface="Open Sans Medium"/>
                <a:sym typeface="Open Sans Medium"/>
              </a:defRPr>
            </a:lvl9pPr>
          </a:lstStyle>
          <a:p>
            <a:pPr algn="l"/>
            <a:r>
              <a:rPr lang="en-US" sz="700" err="1">
                <a:solidFill>
                  <a:schemeClr val="tx2">
                    <a:lumMod val="75000"/>
                  </a:schemeClr>
                </a:solidFill>
              </a:rPr>
              <a:t>netnumber</a:t>
            </a:r>
            <a:r>
              <a:rPr lang="en-US" sz="700">
                <a:solidFill>
                  <a:schemeClr val="tx2">
                    <a:lumMod val="75000"/>
                  </a:schemeClr>
                </a:solidFill>
              </a:rPr>
              <a:t> – proprietary &amp; confidential</a:t>
            </a:r>
            <a:endParaRPr lang="en" sz="700">
              <a:solidFill>
                <a:schemeClr val="tx2">
                  <a:lumMod val="75000"/>
                </a:scheme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CUSTOM_9">
    <p:spTree>
      <p:nvGrpSpPr>
        <p:cNvPr id="1" name="Shape 32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978" b="1" i="0">
                <a:solidFill>
                  <a:srgbClr val="218CA6"/>
                </a:solidFill>
                <a:latin typeface="Open Sans Extrabold"/>
                <a:cs typeface="Open Sans Extrabold"/>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5" name="Holder 5"/>
          <p:cNvSpPr>
            <a:spLocks noGrp="1"/>
          </p:cNvSpPr>
          <p:nvPr>
            <p:ph type="sldNum" sz="quarter" idx="7"/>
          </p:nvPr>
        </p:nvSpPr>
        <p:spPr/>
        <p:txBody>
          <a:bodyPr lIns="0" tIns="0" rIns="0" bIns="0"/>
          <a:lstStyle>
            <a:lvl1pPr>
              <a:defRPr sz="750" b="0" i="0">
                <a:solidFill>
                  <a:srgbClr val="208CA5"/>
                </a:solidFill>
                <a:latin typeface="Open Sans"/>
                <a:cs typeface="Open Sans"/>
              </a:defRPr>
            </a:lvl1pPr>
          </a:lstStyle>
          <a:p>
            <a:pPr marL="41876">
              <a:spcBef>
                <a:spcPts val="239"/>
              </a:spcBef>
            </a:pPr>
            <a:fld id="{81D60167-4931-47E6-BA6A-407CBD079E47}" type="slidenum">
              <a:rPr lang="en-US" spc="-11" smtClean="0"/>
              <a:pPr marL="41876">
                <a:spcBef>
                  <a:spcPts val="239"/>
                </a:spcBef>
              </a:pPr>
              <a:t>‹#›</a:t>
            </a:fld>
            <a:endParaRPr lang="en-US" spc="-11" dirty="0"/>
          </a:p>
        </p:txBody>
      </p:sp>
    </p:spTree>
    <p:extLst>
      <p:ext uri="{BB962C8B-B14F-4D97-AF65-F5344CB8AC3E}">
        <p14:creationId xmlns:p14="http://schemas.microsoft.com/office/powerpoint/2010/main" val="29426898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4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4" r:id="rId3"/>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svg"/><Relationship Id="rId11" Type="http://schemas.openxmlformats.org/officeDocument/2006/relationships/image" Target="../media/image2.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21" y="0"/>
            <a:ext cx="914335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4D61"/>
          </a:solidFill>
        </p:spPr>
        <p:txBody>
          <a:bodyPr wrap="square" lIns="0" tIns="0" rIns="0" bIns="0" rtlCol="0"/>
          <a:lstStyle/>
          <a:p>
            <a:endParaRPr sz="637"/>
          </a:p>
        </p:txBody>
      </p:sp>
      <p:pic>
        <p:nvPicPr>
          <p:cNvPr id="3" name="object 3"/>
          <p:cNvPicPr/>
          <p:nvPr/>
        </p:nvPicPr>
        <p:blipFill>
          <a:blip r:embed="rId3" cstate="print"/>
          <a:stretch>
            <a:fillRect/>
          </a:stretch>
        </p:blipFill>
        <p:spPr>
          <a:xfrm>
            <a:off x="3524462" y="0"/>
            <a:ext cx="5619217" cy="5143139"/>
          </a:xfrm>
          <a:prstGeom prst="rect">
            <a:avLst/>
          </a:prstGeom>
        </p:spPr>
      </p:pic>
      <p:pic>
        <p:nvPicPr>
          <p:cNvPr id="9" name="Picture 8">
            <a:extLst>
              <a:ext uri="{FF2B5EF4-FFF2-40B4-BE49-F238E27FC236}">
                <a16:creationId xmlns:a16="http://schemas.microsoft.com/office/drawing/2014/main" id="{6CB5A692-058B-2120-B4A0-326AE6BB14C8}"/>
              </a:ext>
            </a:extLst>
          </p:cNvPr>
          <p:cNvPicPr>
            <a:picLocks noChangeAspect="1"/>
          </p:cNvPicPr>
          <p:nvPr/>
        </p:nvPicPr>
        <p:blipFill>
          <a:blip r:embed="rId4"/>
          <a:stretch>
            <a:fillRect/>
          </a:stretch>
        </p:blipFill>
        <p:spPr>
          <a:xfrm>
            <a:off x="359041" y="-411884"/>
            <a:ext cx="8457299" cy="2347364"/>
          </a:xfrm>
          <a:prstGeom prst="rect">
            <a:avLst/>
          </a:prstGeom>
        </p:spPr>
      </p:pic>
      <p:sp>
        <p:nvSpPr>
          <p:cNvPr id="10" name="TextBox 9">
            <a:extLst>
              <a:ext uri="{FF2B5EF4-FFF2-40B4-BE49-F238E27FC236}">
                <a16:creationId xmlns:a16="http://schemas.microsoft.com/office/drawing/2014/main" id="{347457F9-D4E6-A062-8E17-718FB3026BB4}"/>
              </a:ext>
            </a:extLst>
          </p:cNvPr>
          <p:cNvSpPr txBox="1"/>
          <p:nvPr/>
        </p:nvSpPr>
        <p:spPr>
          <a:xfrm>
            <a:off x="2202180" y="1252220"/>
            <a:ext cx="7612380" cy="369332"/>
          </a:xfrm>
          <a:prstGeom prst="rect">
            <a:avLst/>
          </a:prstGeom>
          <a:noFill/>
        </p:spPr>
        <p:txBody>
          <a:bodyPr wrap="square" rtlCol="0">
            <a:spAutoFit/>
          </a:bodyPr>
          <a:lstStyle/>
          <a:p>
            <a:r>
              <a:rPr lang="en-US" sz="1800" dirty="0">
                <a:solidFill>
                  <a:schemeClr val="accent4"/>
                </a:solidFill>
                <a:latin typeface="Open Sans" panose="020B0606030504020204" pitchFamily="34" charset="0"/>
                <a:ea typeface="Open Sans" panose="020B0606030504020204" pitchFamily="34" charset="0"/>
                <a:cs typeface="Open Sans" panose="020B0606030504020204" pitchFamily="34" charset="0"/>
              </a:rPr>
              <a:t>The Trusted Industry Leader in Phone Number Intelligence </a:t>
            </a:r>
          </a:p>
        </p:txBody>
      </p:sp>
      <p:pic>
        <p:nvPicPr>
          <p:cNvPr id="4" name="Picture 2" descr="PTC">
            <a:extLst>
              <a:ext uri="{FF2B5EF4-FFF2-40B4-BE49-F238E27FC236}">
                <a16:creationId xmlns:a16="http://schemas.microsoft.com/office/drawing/2014/main" id="{3212BF27-A195-EFC2-11B3-5B9A06393C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5300" y="4262439"/>
            <a:ext cx="2102817" cy="6651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AC2A167-36FE-F40D-16C9-3C897630C893}"/>
              </a:ext>
            </a:extLst>
          </p:cNvPr>
          <p:cNvSpPr txBox="1"/>
          <p:nvPr/>
        </p:nvSpPr>
        <p:spPr>
          <a:xfrm>
            <a:off x="7632700" y="4835723"/>
            <a:ext cx="2463800" cy="307777"/>
          </a:xfrm>
          <a:prstGeom prst="rect">
            <a:avLst/>
          </a:prstGeom>
          <a:noFill/>
        </p:spPr>
        <p:txBody>
          <a:bodyPr wrap="square" rtlCol="0">
            <a:spAutoFit/>
          </a:bodyPr>
          <a:lstStyle/>
          <a:p>
            <a:r>
              <a:rPr lang="en-US" dirty="0"/>
              <a:t>Hawaii, 2026</a:t>
            </a:r>
          </a:p>
        </p:txBody>
      </p:sp>
      <p:sp>
        <p:nvSpPr>
          <p:cNvPr id="6" name="TextBox 5">
            <a:extLst>
              <a:ext uri="{FF2B5EF4-FFF2-40B4-BE49-F238E27FC236}">
                <a16:creationId xmlns:a16="http://schemas.microsoft.com/office/drawing/2014/main" id="{9D8E8237-0E86-EC57-77F6-FCB875D81861}"/>
              </a:ext>
            </a:extLst>
          </p:cNvPr>
          <p:cNvSpPr txBox="1"/>
          <p:nvPr/>
        </p:nvSpPr>
        <p:spPr>
          <a:xfrm>
            <a:off x="3289300" y="2578588"/>
            <a:ext cx="5854700" cy="1200329"/>
          </a:xfrm>
          <a:prstGeom prst="rect">
            <a:avLst/>
          </a:prstGeom>
          <a:solidFill>
            <a:srgbClr val="000000"/>
          </a:solidFill>
        </p:spPr>
        <p:txBody>
          <a:bodyPr wrap="square" rtlCol="0">
            <a:spAutoFit/>
          </a:bodyPr>
          <a:lstStyle/>
          <a:p>
            <a:r>
              <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How </a:t>
            </a:r>
            <a:r>
              <a:rPr lang="en-US" sz="1800" b="1" dirty="0">
                <a:solidFill>
                  <a:srgbClr val="92D050"/>
                </a:solidFill>
                <a:latin typeface="Open Sans" panose="020B0606030504020204" pitchFamily="34" charset="0"/>
                <a:ea typeface="Open Sans" panose="020B0606030504020204" pitchFamily="34" charset="0"/>
                <a:cs typeface="Open Sans" panose="020B0606030504020204" pitchFamily="34" charset="0"/>
              </a:rPr>
              <a:t>Fraud Data Sharing </a:t>
            </a:r>
          </a:p>
          <a:p>
            <a:r>
              <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is at the Forefront of Securing </a:t>
            </a:r>
          </a:p>
          <a:p>
            <a:r>
              <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the </a:t>
            </a:r>
            <a:r>
              <a:rPr lang="en-US" sz="1800" b="1" dirty="0">
                <a:solidFill>
                  <a:schemeClr val="accent5"/>
                </a:solidFill>
                <a:latin typeface="Open Sans" panose="020B0606030504020204" pitchFamily="34" charset="0"/>
                <a:ea typeface="Open Sans" panose="020B0606030504020204" pitchFamily="34" charset="0"/>
                <a:cs typeface="Open Sans" panose="020B0606030504020204" pitchFamily="34" charset="0"/>
              </a:rPr>
              <a:t>Telecommunications Ecosystem </a:t>
            </a:r>
          </a:p>
          <a:p>
            <a:r>
              <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From Sophisticated Scams</a:t>
            </a:r>
          </a:p>
        </p:txBody>
      </p:sp>
      <p:sp>
        <p:nvSpPr>
          <p:cNvPr id="15" name="TextBox 14">
            <a:extLst>
              <a:ext uri="{FF2B5EF4-FFF2-40B4-BE49-F238E27FC236}">
                <a16:creationId xmlns:a16="http://schemas.microsoft.com/office/drawing/2014/main" id="{9BA2634B-244D-C97C-77F1-F5DE075AF5A3}"/>
              </a:ext>
            </a:extLst>
          </p:cNvPr>
          <p:cNvSpPr txBox="1"/>
          <p:nvPr/>
        </p:nvSpPr>
        <p:spPr>
          <a:xfrm>
            <a:off x="537633" y="4550833"/>
            <a:ext cx="3390900" cy="307777"/>
          </a:xfrm>
          <a:prstGeom prst="rect">
            <a:avLst/>
          </a:prstGeom>
          <a:noFill/>
        </p:spPr>
        <p:txBody>
          <a:bodyPr wrap="square" rtlCol="0">
            <a:spAutoFit/>
          </a:bodyPr>
          <a:lstStyle/>
          <a:p>
            <a:r>
              <a:rPr lang="en-US" dirty="0">
                <a:solidFill>
                  <a:schemeClr val="bg1"/>
                </a:solidFill>
              </a:rPr>
              <a:t> John Coleman, SVP – Global Sales</a:t>
            </a:r>
          </a:p>
        </p:txBody>
      </p:sp>
      <p:pic>
        <p:nvPicPr>
          <p:cNvPr id="1028" name="Picture 4">
            <a:extLst>
              <a:ext uri="{FF2B5EF4-FFF2-40B4-BE49-F238E27FC236}">
                <a16:creationId xmlns:a16="http://schemas.microsoft.com/office/drawing/2014/main" id="{87E010E6-E710-4D60-D0E1-7496E67354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1" y="1997988"/>
            <a:ext cx="1752600" cy="25613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4D61"/>
        </a:solidFill>
        <a:effectLst/>
      </p:bgPr>
    </p:bg>
    <p:spTree>
      <p:nvGrpSpPr>
        <p:cNvPr id="1" name="">
          <a:extLst>
            <a:ext uri="{FF2B5EF4-FFF2-40B4-BE49-F238E27FC236}">
              <a16:creationId xmlns:a16="http://schemas.microsoft.com/office/drawing/2014/main" id="{E14366C0-22B7-0BCE-8F02-49AF3780E7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C8AB2-3A4B-D550-100A-9CDE04060A93}"/>
              </a:ext>
            </a:extLst>
          </p:cNvPr>
          <p:cNvSpPr>
            <a:spLocks noGrp="1"/>
          </p:cNvSpPr>
          <p:nvPr>
            <p:ph type="title"/>
          </p:nvPr>
        </p:nvSpPr>
        <p:spPr>
          <a:xfrm>
            <a:off x="383536" y="183757"/>
            <a:ext cx="8520600" cy="572700"/>
          </a:xfrm>
        </p:spPr>
        <p:txBody>
          <a:bodyPr/>
          <a:lstStyle/>
          <a:p>
            <a:r>
              <a:rPr lang="en-US" sz="3200" dirty="0">
                <a:solidFill>
                  <a:schemeClr val="accent5"/>
                </a:solidFill>
              </a:rPr>
              <a:t>The Industry Gap Challenge: </a:t>
            </a:r>
            <a:br>
              <a:rPr lang="en-US" sz="2400" dirty="0"/>
            </a:br>
            <a:r>
              <a:rPr lang="en-US" sz="2000" dirty="0">
                <a:solidFill>
                  <a:schemeClr val="accent4"/>
                </a:solidFill>
              </a:rPr>
              <a:t>We’re Not Sharing the “Good” and “Bad” Data Signals</a:t>
            </a:r>
          </a:p>
        </p:txBody>
      </p:sp>
      <p:sp>
        <p:nvSpPr>
          <p:cNvPr id="5" name="TextBox 4">
            <a:extLst>
              <a:ext uri="{FF2B5EF4-FFF2-40B4-BE49-F238E27FC236}">
                <a16:creationId xmlns:a16="http://schemas.microsoft.com/office/drawing/2014/main" id="{6FED9B17-730C-2F3B-54EB-4F66B8C588DE}"/>
              </a:ext>
            </a:extLst>
          </p:cNvPr>
          <p:cNvSpPr txBox="1"/>
          <p:nvPr/>
        </p:nvSpPr>
        <p:spPr>
          <a:xfrm>
            <a:off x="3722528" y="1276546"/>
            <a:ext cx="5310968" cy="3323987"/>
          </a:xfrm>
          <a:prstGeom prst="rect">
            <a:avLst/>
          </a:prstGeom>
          <a:noFill/>
        </p:spPr>
        <p:txBody>
          <a:bodyPr wrap="square" rtlCol="0">
            <a:spAutoFit/>
          </a:bodyPr>
          <a:lstStyle/>
          <a:p>
            <a:pPr marL="285750" indent="-285750">
              <a:buClr>
                <a:schemeClr val="bg1"/>
              </a:buClr>
              <a:buFont typeface="Arial" panose="020B0604020202020204" pitchFamily="34" charset="0"/>
              <a:buChar char="•"/>
            </a:pPr>
            <a:r>
              <a:rPr lang="en-US" b="1" dirty="0">
                <a:solidFill>
                  <a:schemeClr val="accent6">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Ongoing lack of data sharing </a:t>
            </a: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across the industry for both suspicious and legitimate traffic</a:t>
            </a:r>
            <a:b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b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Clr>
                <a:schemeClr val="bg1"/>
              </a:buClr>
              <a:buFont typeface="Arial" panose="020B0604020202020204" pitchFamily="34" charset="0"/>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While </a:t>
            </a:r>
            <a:r>
              <a:rPr lang="en-US" b="1" dirty="0">
                <a:solidFill>
                  <a:schemeClr val="accent5">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signals of potentially bad traffic </a:t>
            </a: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exist, they mostly lack the specificity and context needed for effective action</a:t>
            </a:r>
            <a:b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b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Clr>
                <a:schemeClr val="bg1"/>
              </a:buClr>
              <a:buFont typeface="Arial" panose="020B0604020202020204" pitchFamily="34" charset="0"/>
              <a:buChar char="•"/>
            </a:pPr>
            <a:r>
              <a:rPr lang="en-US" b="1" dirty="0">
                <a:solidFill>
                  <a:schemeClr val="accent4">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Prevention requires balance</a:t>
            </a: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 threat intelligence alone creates blind spots without corresponding legitimate traffic patterns </a:t>
            </a:r>
            <a:b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b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Clr>
                <a:schemeClr val="bg1"/>
              </a:buClr>
              <a:buFont typeface="Arial" panose="020B0604020202020204" pitchFamily="34" charset="0"/>
              <a:buChar char="•"/>
            </a:pPr>
            <a:r>
              <a:rPr lang="en-US" b="1" dirty="0">
                <a:solidFill>
                  <a:schemeClr val="accent1">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Good data is as essential as fraud data </a:t>
            </a: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 together they reduce false positives and enable confident decisions </a:t>
            </a:r>
          </a:p>
          <a:p>
            <a:pPr marL="285750" indent="-285750">
              <a:buClr>
                <a:schemeClr val="bg1"/>
              </a:buClr>
              <a:buFont typeface="Arial" panose="020B0604020202020204" pitchFamily="34" charset="0"/>
              <a:buChar char="•"/>
            </a:pP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Clr>
                <a:schemeClr val="bg1"/>
              </a:buClr>
              <a:buFont typeface="Arial" panose="020B0604020202020204" pitchFamily="34" charset="0"/>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Consistent sharing of </a:t>
            </a:r>
            <a:r>
              <a:rPr lang="en-US" b="1" dirty="0">
                <a:solidFill>
                  <a:srgbClr val="92D050"/>
                </a:solidFill>
                <a:latin typeface="Open Sans" panose="020B0606030504020204" pitchFamily="34" charset="0"/>
                <a:ea typeface="Open Sans" panose="020B0606030504020204" pitchFamily="34" charset="0"/>
                <a:cs typeface="Open Sans" panose="020B0606030504020204" pitchFamily="34" charset="0"/>
              </a:rPr>
              <a:t>both types </a:t>
            </a: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of signals strengthens the ecosystem trust and cross-network reliability </a:t>
            </a:r>
          </a:p>
        </p:txBody>
      </p:sp>
      <p:pic>
        <p:nvPicPr>
          <p:cNvPr id="9" name="Picture 8" descr="A blue bucket with water splashing out of it&#10;&#10;AI-generated content may be incorrect.">
            <a:extLst>
              <a:ext uri="{FF2B5EF4-FFF2-40B4-BE49-F238E27FC236}">
                <a16:creationId xmlns:a16="http://schemas.microsoft.com/office/drawing/2014/main" id="{65601185-43F4-A6C8-C03E-C96D6789D836}"/>
              </a:ext>
            </a:extLst>
          </p:cNvPr>
          <p:cNvPicPr>
            <a:picLocks noChangeAspect="1"/>
          </p:cNvPicPr>
          <p:nvPr/>
        </p:nvPicPr>
        <p:blipFill>
          <a:blip r:embed="rId3"/>
          <a:srcRect r="16051"/>
          <a:stretch>
            <a:fillRect/>
          </a:stretch>
        </p:blipFill>
        <p:spPr>
          <a:xfrm>
            <a:off x="737450" y="1762661"/>
            <a:ext cx="1242063" cy="1362945"/>
          </a:xfrm>
          <a:prstGeom prst="rect">
            <a:avLst/>
          </a:prstGeom>
        </p:spPr>
      </p:pic>
      <p:pic>
        <p:nvPicPr>
          <p:cNvPr id="11" name="Picture 10" descr="A blue bucket with a handle&#10;&#10;AI-generated content may be incorrect.">
            <a:extLst>
              <a:ext uri="{FF2B5EF4-FFF2-40B4-BE49-F238E27FC236}">
                <a16:creationId xmlns:a16="http://schemas.microsoft.com/office/drawing/2014/main" id="{08B954F0-64D4-5CEC-8105-5122E36DD325}"/>
              </a:ext>
            </a:extLst>
          </p:cNvPr>
          <p:cNvPicPr>
            <a:picLocks noChangeAspect="1"/>
          </p:cNvPicPr>
          <p:nvPr/>
        </p:nvPicPr>
        <p:blipFill>
          <a:blip r:embed="rId4"/>
          <a:srcRect l="12468" t="21365" r="13497" b="8570"/>
          <a:stretch>
            <a:fillRect/>
          </a:stretch>
        </p:blipFill>
        <p:spPr>
          <a:xfrm>
            <a:off x="723964" y="3276600"/>
            <a:ext cx="1269034" cy="1244600"/>
          </a:xfrm>
          <a:prstGeom prst="rect">
            <a:avLst/>
          </a:prstGeom>
        </p:spPr>
      </p:pic>
      <p:sp>
        <p:nvSpPr>
          <p:cNvPr id="12" name="TextBox 11">
            <a:extLst>
              <a:ext uri="{FF2B5EF4-FFF2-40B4-BE49-F238E27FC236}">
                <a16:creationId xmlns:a16="http://schemas.microsoft.com/office/drawing/2014/main" id="{3AD658F7-F1F8-4125-1B44-DE920595E821}"/>
              </a:ext>
            </a:extLst>
          </p:cNvPr>
          <p:cNvSpPr txBox="1"/>
          <p:nvPr/>
        </p:nvSpPr>
        <p:spPr>
          <a:xfrm>
            <a:off x="1953407" y="2096342"/>
            <a:ext cx="1468304" cy="738664"/>
          </a:xfrm>
          <a:prstGeom prst="rect">
            <a:avLst/>
          </a:prstGeom>
          <a:noFill/>
        </p:spPr>
        <p:txBody>
          <a:bodyPr wrap="square" rtlCol="0">
            <a:spAutoFit/>
          </a:bodyPr>
          <a:lstStyle/>
          <a:p>
            <a:pPr algn="ctr"/>
            <a:r>
              <a:rPr lang="en-US" dirty="0">
                <a:solidFill>
                  <a:schemeClr val="accent1">
                    <a:lumMod val="40000"/>
                    <a:lumOff val="60000"/>
                  </a:schemeClr>
                </a:solidFill>
              </a:rPr>
              <a:t>Abundant ‘questionable’ traffic signals</a:t>
            </a:r>
          </a:p>
        </p:txBody>
      </p:sp>
      <p:sp>
        <p:nvSpPr>
          <p:cNvPr id="13" name="TextBox 12">
            <a:extLst>
              <a:ext uri="{FF2B5EF4-FFF2-40B4-BE49-F238E27FC236}">
                <a16:creationId xmlns:a16="http://schemas.microsoft.com/office/drawing/2014/main" id="{4B614101-3A3C-B238-C672-B1E8F49CC2D9}"/>
              </a:ext>
            </a:extLst>
          </p:cNvPr>
          <p:cNvSpPr txBox="1"/>
          <p:nvPr/>
        </p:nvSpPr>
        <p:spPr>
          <a:xfrm>
            <a:off x="2004207" y="3462054"/>
            <a:ext cx="1366704" cy="954107"/>
          </a:xfrm>
          <a:prstGeom prst="rect">
            <a:avLst/>
          </a:prstGeom>
          <a:noFill/>
        </p:spPr>
        <p:txBody>
          <a:bodyPr wrap="square" rtlCol="0">
            <a:spAutoFit/>
          </a:bodyPr>
          <a:lstStyle/>
          <a:p>
            <a:pPr algn="ctr"/>
            <a:r>
              <a:rPr lang="en-US" dirty="0">
                <a:solidFill>
                  <a:schemeClr val="accent6"/>
                </a:solidFill>
              </a:rPr>
              <a:t>Insufficient trusted, legitimate traffic signals</a:t>
            </a:r>
          </a:p>
        </p:txBody>
      </p:sp>
      <p:sp>
        <p:nvSpPr>
          <p:cNvPr id="14" name="TextBox 13">
            <a:extLst>
              <a:ext uri="{FF2B5EF4-FFF2-40B4-BE49-F238E27FC236}">
                <a16:creationId xmlns:a16="http://schemas.microsoft.com/office/drawing/2014/main" id="{D484AF3A-BA32-2B94-EBFC-307E409D49B3}"/>
              </a:ext>
            </a:extLst>
          </p:cNvPr>
          <p:cNvSpPr txBox="1"/>
          <p:nvPr/>
        </p:nvSpPr>
        <p:spPr>
          <a:xfrm>
            <a:off x="383536" y="1219694"/>
            <a:ext cx="3195504" cy="338554"/>
          </a:xfrm>
          <a:prstGeom prst="rect">
            <a:avLst/>
          </a:prstGeom>
          <a:noFill/>
        </p:spPr>
        <p:txBody>
          <a:bodyPr wrap="square" rtlCol="0">
            <a:spAutoFit/>
          </a:bodyPr>
          <a:lstStyle/>
          <a:p>
            <a:r>
              <a:rPr lang="en-US" sz="1600" b="1" dirty="0">
                <a:solidFill>
                  <a:schemeClr val="bg1"/>
                </a:solidFill>
              </a:rPr>
              <a:t>The ecosystem is unbalanced </a:t>
            </a:r>
          </a:p>
        </p:txBody>
      </p:sp>
      <p:pic>
        <p:nvPicPr>
          <p:cNvPr id="3" name="Picture 2">
            <a:extLst>
              <a:ext uri="{FF2B5EF4-FFF2-40B4-BE49-F238E27FC236}">
                <a16:creationId xmlns:a16="http://schemas.microsoft.com/office/drawing/2014/main" id="{D285E5F9-54FA-77CD-FE6A-5225CFC6B7C1}"/>
              </a:ext>
            </a:extLst>
          </p:cNvPr>
          <p:cNvPicPr>
            <a:picLocks noChangeAspect="1"/>
          </p:cNvPicPr>
          <p:nvPr/>
        </p:nvPicPr>
        <p:blipFill>
          <a:blip r:embed="rId5"/>
          <a:stretch>
            <a:fillRect/>
          </a:stretch>
        </p:blipFill>
        <p:spPr>
          <a:xfrm>
            <a:off x="7172960" y="4596428"/>
            <a:ext cx="1971040" cy="547072"/>
          </a:xfrm>
          <a:prstGeom prst="rect">
            <a:avLst/>
          </a:prstGeom>
        </p:spPr>
      </p:pic>
    </p:spTree>
    <p:extLst>
      <p:ext uri="{BB962C8B-B14F-4D97-AF65-F5344CB8AC3E}">
        <p14:creationId xmlns:p14="http://schemas.microsoft.com/office/powerpoint/2010/main" val="2992097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D61"/>
        </a:solidFill>
        <a:effectLst/>
      </p:bgPr>
    </p:bg>
    <p:spTree>
      <p:nvGrpSpPr>
        <p:cNvPr id="1" name=""/>
        <p:cNvGrpSpPr/>
        <p:nvPr/>
      </p:nvGrpSpPr>
      <p:grpSpPr>
        <a:xfrm>
          <a:off x="0" y="0"/>
          <a:ext cx="0" cy="0"/>
          <a:chOff x="0" y="0"/>
          <a:chExt cx="0" cy="0"/>
        </a:xfrm>
      </p:grpSpPr>
      <p:sp>
        <p:nvSpPr>
          <p:cNvPr id="2" name="Forme libre 54">
            <a:extLst>
              <a:ext uri="{FF2B5EF4-FFF2-40B4-BE49-F238E27FC236}">
                <a16:creationId xmlns:a16="http://schemas.microsoft.com/office/drawing/2014/main" id="{A92B6241-3316-CF8F-3AB4-C97B13D5E651}"/>
              </a:ext>
            </a:extLst>
          </p:cNvPr>
          <p:cNvSpPr/>
          <p:nvPr/>
        </p:nvSpPr>
        <p:spPr>
          <a:xfrm>
            <a:off x="828385" y="1320799"/>
            <a:ext cx="3388085" cy="1448793"/>
          </a:xfrm>
          <a:custGeom>
            <a:avLst/>
            <a:gdLst>
              <a:gd name="csX0" fmla="*/ 1156494 w 2354207"/>
              <a:gd name="csY0" fmla="*/ 1029370 h 1029369"/>
              <a:gd name="csX1" fmla="*/ 0 w 2354207"/>
              <a:gd name="csY1" fmla="*/ 1029370 h 1029369"/>
              <a:gd name="csX2" fmla="*/ 2255099 w 2354207"/>
              <a:gd name="csY2" fmla="*/ 0 h 1029369"/>
              <a:gd name="csX3" fmla="*/ 2354208 w 2354207"/>
              <a:gd name="csY3" fmla="*/ 0 h 1029369"/>
              <a:gd name="csX4" fmla="*/ 1156494 w 2354207"/>
              <a:gd name="csY4" fmla="*/ 1029370 h 1029369"/>
            </a:gdLst>
            <a:ahLst/>
            <a:cxnLst>
              <a:cxn ang="0">
                <a:pos x="csX0" y="csY0"/>
              </a:cxn>
              <a:cxn ang="0">
                <a:pos x="csX1" y="csY1"/>
              </a:cxn>
              <a:cxn ang="0">
                <a:pos x="csX2" y="csY2"/>
              </a:cxn>
              <a:cxn ang="0">
                <a:pos x="csX3" y="csY3"/>
              </a:cxn>
              <a:cxn ang="0">
                <a:pos x="csX4" y="csY4"/>
              </a:cxn>
            </a:cxnLst>
            <a:rect l="l" t="t" r="r" b="b"/>
            <a:pathLst>
              <a:path w="2354207" h="1029369">
                <a:moveTo>
                  <a:pt x="1156494" y="1029370"/>
                </a:moveTo>
                <a:lnTo>
                  <a:pt x="0" y="1029370"/>
                </a:lnTo>
                <a:lnTo>
                  <a:pt x="2255099" y="0"/>
                </a:lnTo>
                <a:lnTo>
                  <a:pt x="2354208" y="0"/>
                </a:lnTo>
                <a:lnTo>
                  <a:pt x="1156494" y="1029370"/>
                </a:lnTo>
                <a:close/>
              </a:path>
            </a:pathLst>
          </a:custGeom>
          <a:solidFill>
            <a:schemeClr val="bg1">
              <a:lumMod val="75000"/>
            </a:schemeClr>
          </a:solidFill>
          <a:ln w="8960" cap="flat">
            <a:noFill/>
            <a:prstDash val="solid"/>
            <a:miter/>
          </a:ln>
        </p:spPr>
        <p:txBody>
          <a:bodyPr/>
          <a:lstStyle/>
          <a:p>
            <a:endParaRPr lang="fr-FR">
              <a:latin typeface="Open Sans" panose="020B0606030504020204" pitchFamily="34" charset="0"/>
              <a:ea typeface="Open Sans" panose="020B0606030504020204" pitchFamily="34" charset="0"/>
              <a:cs typeface="Open Sans" panose="020B0606030504020204" pitchFamily="34" charset="0"/>
            </a:endParaRPr>
          </a:p>
        </p:txBody>
      </p:sp>
      <p:sp>
        <p:nvSpPr>
          <p:cNvPr id="3" name="Forme libre 55">
            <a:extLst>
              <a:ext uri="{FF2B5EF4-FFF2-40B4-BE49-F238E27FC236}">
                <a16:creationId xmlns:a16="http://schemas.microsoft.com/office/drawing/2014/main" id="{6A221426-5479-9B32-D8CE-64010D9D110C}"/>
              </a:ext>
            </a:extLst>
          </p:cNvPr>
          <p:cNvSpPr/>
          <p:nvPr/>
        </p:nvSpPr>
        <p:spPr>
          <a:xfrm>
            <a:off x="2691254" y="1320799"/>
            <a:ext cx="1764973" cy="1448793"/>
          </a:xfrm>
          <a:custGeom>
            <a:avLst/>
            <a:gdLst>
              <a:gd name="csX0" fmla="*/ 1156405 w 1226389"/>
              <a:gd name="csY0" fmla="*/ 1029370 h 1029369"/>
              <a:gd name="csX1" fmla="*/ 0 w 1226389"/>
              <a:gd name="csY1" fmla="*/ 1029370 h 1029369"/>
              <a:gd name="csX2" fmla="*/ 1127192 w 1226389"/>
              <a:gd name="csY2" fmla="*/ 0 h 1029369"/>
              <a:gd name="csX3" fmla="*/ 1226390 w 1226389"/>
              <a:gd name="csY3" fmla="*/ 0 h 1029369"/>
              <a:gd name="csX4" fmla="*/ 1156405 w 1226389"/>
              <a:gd name="csY4" fmla="*/ 1029370 h 1029369"/>
            </a:gdLst>
            <a:ahLst/>
            <a:cxnLst>
              <a:cxn ang="0">
                <a:pos x="csX0" y="csY0"/>
              </a:cxn>
              <a:cxn ang="0">
                <a:pos x="csX1" y="csY1"/>
              </a:cxn>
              <a:cxn ang="0">
                <a:pos x="csX2" y="csY2"/>
              </a:cxn>
              <a:cxn ang="0">
                <a:pos x="csX3" y="csY3"/>
              </a:cxn>
              <a:cxn ang="0">
                <a:pos x="csX4" y="csY4"/>
              </a:cxn>
            </a:cxnLst>
            <a:rect l="l" t="t" r="r" b="b"/>
            <a:pathLst>
              <a:path w="1226389" h="1029369">
                <a:moveTo>
                  <a:pt x="1156405" y="1029370"/>
                </a:moveTo>
                <a:lnTo>
                  <a:pt x="0" y="1029370"/>
                </a:lnTo>
                <a:lnTo>
                  <a:pt x="1127192" y="0"/>
                </a:lnTo>
                <a:lnTo>
                  <a:pt x="1226390" y="0"/>
                </a:lnTo>
                <a:lnTo>
                  <a:pt x="1156405" y="1029370"/>
                </a:lnTo>
                <a:close/>
              </a:path>
            </a:pathLst>
          </a:custGeom>
          <a:solidFill>
            <a:schemeClr val="bg1">
              <a:lumMod val="85000"/>
            </a:schemeClr>
          </a:solidFill>
          <a:ln w="8960" cap="flat">
            <a:noFill/>
            <a:prstDash val="solid"/>
            <a:miter/>
          </a:ln>
        </p:spPr>
        <p:txBody>
          <a:bodyPr/>
          <a:lstStyle/>
          <a:p>
            <a:endParaRPr lang="fr-FR">
              <a:latin typeface="Open Sans" panose="020B0606030504020204" pitchFamily="34" charset="0"/>
              <a:ea typeface="Open Sans" panose="020B0606030504020204" pitchFamily="34" charset="0"/>
              <a:cs typeface="Open Sans" panose="020B0606030504020204" pitchFamily="34" charset="0"/>
            </a:endParaRPr>
          </a:p>
        </p:txBody>
      </p:sp>
      <p:sp>
        <p:nvSpPr>
          <p:cNvPr id="4" name="Forme libre 56">
            <a:extLst>
              <a:ext uri="{FF2B5EF4-FFF2-40B4-BE49-F238E27FC236}">
                <a16:creationId xmlns:a16="http://schemas.microsoft.com/office/drawing/2014/main" id="{E88EF48C-F7C1-CD5B-AF53-0D3D035DDB7F}"/>
              </a:ext>
            </a:extLst>
          </p:cNvPr>
          <p:cNvSpPr/>
          <p:nvPr/>
        </p:nvSpPr>
        <p:spPr>
          <a:xfrm>
            <a:off x="4553177" y="1320799"/>
            <a:ext cx="1665157" cy="1448793"/>
          </a:xfrm>
          <a:custGeom>
            <a:avLst/>
            <a:gdLst>
              <a:gd name="csX0" fmla="*/ 1157033 w 1157032"/>
              <a:gd name="csY0" fmla="*/ 1029370 h 1029369"/>
              <a:gd name="csX1" fmla="*/ 628 w 1157032"/>
              <a:gd name="csY1" fmla="*/ 1029370 h 1029369"/>
              <a:gd name="csX2" fmla="*/ 0 w 1157032"/>
              <a:gd name="csY2" fmla="*/ 0 h 1029369"/>
              <a:gd name="csX3" fmla="*/ 99198 w 1157032"/>
              <a:gd name="csY3" fmla="*/ 0 h 1029369"/>
              <a:gd name="csX4" fmla="*/ 1157033 w 1157032"/>
              <a:gd name="csY4" fmla="*/ 1029370 h 1029369"/>
            </a:gdLst>
            <a:ahLst/>
            <a:cxnLst>
              <a:cxn ang="0">
                <a:pos x="csX0" y="csY0"/>
              </a:cxn>
              <a:cxn ang="0">
                <a:pos x="csX1" y="csY1"/>
              </a:cxn>
              <a:cxn ang="0">
                <a:pos x="csX2" y="csY2"/>
              </a:cxn>
              <a:cxn ang="0">
                <a:pos x="csX3" y="csY3"/>
              </a:cxn>
              <a:cxn ang="0">
                <a:pos x="csX4" y="csY4"/>
              </a:cxn>
            </a:cxnLst>
            <a:rect l="l" t="t" r="r" b="b"/>
            <a:pathLst>
              <a:path w="1157032" h="1029369">
                <a:moveTo>
                  <a:pt x="1157033" y="1029370"/>
                </a:moveTo>
                <a:lnTo>
                  <a:pt x="628" y="1029370"/>
                </a:lnTo>
                <a:lnTo>
                  <a:pt x="0" y="0"/>
                </a:lnTo>
                <a:lnTo>
                  <a:pt x="99198" y="0"/>
                </a:lnTo>
                <a:lnTo>
                  <a:pt x="1157033" y="1029370"/>
                </a:lnTo>
                <a:close/>
              </a:path>
            </a:pathLst>
          </a:custGeom>
          <a:solidFill>
            <a:schemeClr val="bg1">
              <a:lumMod val="75000"/>
            </a:schemeClr>
          </a:solidFill>
          <a:ln w="8960" cap="flat">
            <a:noFill/>
            <a:prstDash val="solid"/>
            <a:miter/>
          </a:ln>
        </p:spPr>
        <p:txBody>
          <a:bodyPr/>
          <a:lstStyle/>
          <a:p>
            <a:endParaRPr lang="fr-FR">
              <a:latin typeface="Open Sans" panose="020B0606030504020204" pitchFamily="34" charset="0"/>
              <a:ea typeface="Open Sans" panose="020B0606030504020204" pitchFamily="34" charset="0"/>
              <a:cs typeface="Open Sans" panose="020B0606030504020204" pitchFamily="34" charset="0"/>
            </a:endParaRPr>
          </a:p>
        </p:txBody>
      </p:sp>
      <p:sp>
        <p:nvSpPr>
          <p:cNvPr id="5" name="Forme libre 57">
            <a:extLst>
              <a:ext uri="{FF2B5EF4-FFF2-40B4-BE49-F238E27FC236}">
                <a16:creationId xmlns:a16="http://schemas.microsoft.com/office/drawing/2014/main" id="{9B125FB7-DF84-C796-E51E-C5A2FE75C5E5}"/>
              </a:ext>
            </a:extLst>
          </p:cNvPr>
          <p:cNvSpPr/>
          <p:nvPr/>
        </p:nvSpPr>
        <p:spPr>
          <a:xfrm>
            <a:off x="4712860" y="1320799"/>
            <a:ext cx="3288140" cy="1448793"/>
          </a:xfrm>
          <a:custGeom>
            <a:avLst/>
            <a:gdLst>
              <a:gd name="csX0" fmla="*/ 2284761 w 2284760"/>
              <a:gd name="csY0" fmla="*/ 1029370 h 1029369"/>
              <a:gd name="csX1" fmla="*/ 1128356 w 2284760"/>
              <a:gd name="csY1" fmla="*/ 1029370 h 1029369"/>
              <a:gd name="csX2" fmla="*/ 0 w 2284760"/>
              <a:gd name="csY2" fmla="*/ 0 h 1029369"/>
              <a:gd name="csX3" fmla="*/ 99108 w 2284760"/>
              <a:gd name="csY3" fmla="*/ 0 h 1029369"/>
              <a:gd name="csX4" fmla="*/ 2284761 w 2284760"/>
              <a:gd name="csY4" fmla="*/ 1029370 h 1029369"/>
            </a:gdLst>
            <a:ahLst/>
            <a:cxnLst>
              <a:cxn ang="0">
                <a:pos x="csX0" y="csY0"/>
              </a:cxn>
              <a:cxn ang="0">
                <a:pos x="csX1" y="csY1"/>
              </a:cxn>
              <a:cxn ang="0">
                <a:pos x="csX2" y="csY2"/>
              </a:cxn>
              <a:cxn ang="0">
                <a:pos x="csX3" y="csY3"/>
              </a:cxn>
              <a:cxn ang="0">
                <a:pos x="csX4" y="csY4"/>
              </a:cxn>
            </a:cxnLst>
            <a:rect l="l" t="t" r="r" b="b"/>
            <a:pathLst>
              <a:path w="2284760" h="1029369">
                <a:moveTo>
                  <a:pt x="2284761" y="1029370"/>
                </a:moveTo>
                <a:lnTo>
                  <a:pt x="1128356" y="1029370"/>
                </a:lnTo>
                <a:lnTo>
                  <a:pt x="0" y="0"/>
                </a:lnTo>
                <a:lnTo>
                  <a:pt x="99108" y="0"/>
                </a:lnTo>
                <a:lnTo>
                  <a:pt x="2284761" y="1029370"/>
                </a:lnTo>
                <a:close/>
              </a:path>
            </a:pathLst>
          </a:custGeom>
          <a:solidFill>
            <a:schemeClr val="bg1">
              <a:lumMod val="85000"/>
            </a:schemeClr>
          </a:solidFill>
          <a:ln w="8960" cap="flat">
            <a:noFill/>
            <a:prstDash val="solid"/>
            <a:miter/>
          </a:ln>
        </p:spPr>
        <p:txBody>
          <a:bodyPr/>
          <a:lstStyle/>
          <a:p>
            <a:endParaRPr lang="fr-FR">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F78C2AE0-5ECE-A778-D9EE-2E3927A7CD6E}"/>
              </a:ext>
            </a:extLst>
          </p:cNvPr>
          <p:cNvSpPr/>
          <p:nvPr/>
        </p:nvSpPr>
        <p:spPr>
          <a:xfrm>
            <a:off x="828386" y="2812163"/>
            <a:ext cx="1664252" cy="583377"/>
          </a:xfrm>
          <a:prstGeom prst="rect">
            <a:avLst/>
          </a:prstGeom>
          <a:solidFill>
            <a:srgbClr val="00405D"/>
          </a:solidFill>
          <a:ln w="8960" cap="flat">
            <a:noFill/>
            <a:prstDash val="solid"/>
            <a:miter/>
          </a:ln>
        </p:spPr>
        <p:txBody>
          <a:bodyPr anchor="ctr"/>
          <a:lstStyle/>
          <a:p>
            <a:pPr algn="ctr"/>
            <a:r>
              <a:rPr lang="fr-FR" b="1" dirty="0">
                <a:solidFill>
                  <a:schemeClr val="bg1"/>
                </a:solidFill>
                <a:latin typeface="Open Sans" panose="020B0606030504020204" pitchFamily="34" charset="0"/>
                <a:ea typeface="Open Sans" panose="020B0606030504020204" pitchFamily="34" charset="0"/>
                <a:cs typeface="Open Sans" panose="020B0606030504020204" pitchFamily="34" charset="0"/>
              </a:rPr>
              <a:t>Trust</a:t>
            </a:r>
          </a:p>
        </p:txBody>
      </p:sp>
      <p:sp>
        <p:nvSpPr>
          <p:cNvPr id="7" name="Rectangle 6">
            <a:extLst>
              <a:ext uri="{FF2B5EF4-FFF2-40B4-BE49-F238E27FC236}">
                <a16:creationId xmlns:a16="http://schemas.microsoft.com/office/drawing/2014/main" id="{B5D7D6FC-D5C5-78CC-1E4B-81DFFA260F25}"/>
              </a:ext>
            </a:extLst>
          </p:cNvPr>
          <p:cNvSpPr/>
          <p:nvPr/>
        </p:nvSpPr>
        <p:spPr>
          <a:xfrm>
            <a:off x="2691255" y="2812163"/>
            <a:ext cx="1664252" cy="583377"/>
          </a:xfrm>
          <a:prstGeom prst="rect">
            <a:avLst/>
          </a:prstGeom>
          <a:solidFill>
            <a:schemeClr val="accent4"/>
          </a:solidFill>
          <a:ln w="8960" cap="flat">
            <a:noFill/>
            <a:prstDash val="solid"/>
            <a:miter/>
          </a:ln>
        </p:spPr>
        <p:txBody>
          <a:bodyPr anchor="ctr"/>
          <a:lstStyle/>
          <a:p>
            <a:pPr algn="ctr"/>
            <a:r>
              <a:rPr lang="fr-FR" b="1" dirty="0">
                <a:latin typeface="Open Sans" panose="020B0606030504020204" pitchFamily="34" charset="0"/>
                <a:ea typeface="Open Sans" panose="020B0606030504020204" pitchFamily="34" charset="0"/>
                <a:cs typeface="Open Sans" panose="020B0606030504020204" pitchFamily="34" charset="0"/>
              </a:rPr>
              <a:t>Control</a:t>
            </a:r>
          </a:p>
        </p:txBody>
      </p:sp>
      <p:sp>
        <p:nvSpPr>
          <p:cNvPr id="8" name="Rectangle 7">
            <a:extLst>
              <a:ext uri="{FF2B5EF4-FFF2-40B4-BE49-F238E27FC236}">
                <a16:creationId xmlns:a16="http://schemas.microsoft.com/office/drawing/2014/main" id="{50F4893A-7C74-ADED-AFCC-BED598C0BD99}"/>
              </a:ext>
            </a:extLst>
          </p:cNvPr>
          <p:cNvSpPr/>
          <p:nvPr/>
        </p:nvSpPr>
        <p:spPr>
          <a:xfrm>
            <a:off x="4554125" y="2812163"/>
            <a:ext cx="1664252" cy="583377"/>
          </a:xfrm>
          <a:prstGeom prst="rect">
            <a:avLst/>
          </a:prstGeom>
          <a:solidFill>
            <a:schemeClr val="accent5"/>
          </a:solidFill>
          <a:ln w="8960" cap="flat">
            <a:noFill/>
            <a:prstDash val="solid"/>
            <a:miter/>
          </a:ln>
        </p:spPr>
        <p:txBody>
          <a:bodyPr anchor="ctr"/>
          <a:lstStyle/>
          <a:p>
            <a:pPr algn="ctr"/>
            <a:r>
              <a:rPr lang="fr-FR" b="1" dirty="0">
                <a:latin typeface="Open Sans" panose="020B0606030504020204" pitchFamily="34" charset="0"/>
                <a:ea typeface="Open Sans" panose="020B0606030504020204" pitchFamily="34" charset="0"/>
                <a:cs typeface="Open Sans" panose="020B0606030504020204" pitchFamily="34" charset="0"/>
              </a:rPr>
              <a:t>Flexibility</a:t>
            </a:r>
          </a:p>
        </p:txBody>
      </p:sp>
      <p:sp>
        <p:nvSpPr>
          <p:cNvPr id="9" name="Rectangle 8">
            <a:extLst>
              <a:ext uri="{FF2B5EF4-FFF2-40B4-BE49-F238E27FC236}">
                <a16:creationId xmlns:a16="http://schemas.microsoft.com/office/drawing/2014/main" id="{93F12462-30D2-92E3-0E38-1E45BC38FBEA}"/>
              </a:ext>
            </a:extLst>
          </p:cNvPr>
          <p:cNvSpPr/>
          <p:nvPr/>
        </p:nvSpPr>
        <p:spPr>
          <a:xfrm>
            <a:off x="6416860" y="2812163"/>
            <a:ext cx="1664252" cy="583377"/>
          </a:xfrm>
          <a:prstGeom prst="rect">
            <a:avLst/>
          </a:prstGeom>
          <a:solidFill>
            <a:schemeClr val="accent1"/>
          </a:solidFill>
          <a:ln w="8960" cap="flat">
            <a:noFill/>
            <a:prstDash val="solid"/>
            <a:miter/>
          </a:ln>
        </p:spPr>
        <p:txBody>
          <a:bodyPr anchor="ctr"/>
          <a:lstStyle/>
          <a:p>
            <a:pPr algn="ctr"/>
            <a:r>
              <a:rPr lang="fr-FR" b="1" dirty="0">
                <a:latin typeface="Open Sans" panose="020B0606030504020204" pitchFamily="34" charset="0"/>
                <a:ea typeface="Open Sans" panose="020B0606030504020204" pitchFamily="34" charset="0"/>
                <a:cs typeface="Open Sans" panose="020B0606030504020204" pitchFamily="34" charset="0"/>
              </a:rPr>
              <a:t>Accuracy</a:t>
            </a:r>
          </a:p>
        </p:txBody>
      </p:sp>
      <p:grpSp>
        <p:nvGrpSpPr>
          <p:cNvPr id="10" name="Graphique 4">
            <a:extLst>
              <a:ext uri="{FF2B5EF4-FFF2-40B4-BE49-F238E27FC236}">
                <a16:creationId xmlns:a16="http://schemas.microsoft.com/office/drawing/2014/main" id="{63711C79-E33D-58D9-C892-A7AF5D74F37C}"/>
              </a:ext>
            </a:extLst>
          </p:cNvPr>
          <p:cNvGrpSpPr/>
          <p:nvPr/>
        </p:nvGrpSpPr>
        <p:grpSpPr>
          <a:xfrm>
            <a:off x="1849268" y="2052624"/>
            <a:ext cx="555568" cy="592458"/>
            <a:chOff x="-21146571" y="-4409222"/>
            <a:chExt cx="386036" cy="420942"/>
          </a:xfrm>
        </p:grpSpPr>
        <p:sp>
          <p:nvSpPr>
            <p:cNvPr id="11" name="Forme libre 52">
              <a:extLst>
                <a:ext uri="{FF2B5EF4-FFF2-40B4-BE49-F238E27FC236}">
                  <a16:creationId xmlns:a16="http://schemas.microsoft.com/office/drawing/2014/main" id="{9E6E62F4-87E6-9F42-57EE-9B40DF41C106}"/>
                </a:ext>
              </a:extLst>
            </p:cNvPr>
            <p:cNvSpPr/>
            <p:nvPr/>
          </p:nvSpPr>
          <p:spPr>
            <a:xfrm>
              <a:off x="-21058933" y="-4409222"/>
              <a:ext cx="210401" cy="229605"/>
            </a:xfrm>
            <a:custGeom>
              <a:avLst/>
              <a:gdLst>
                <a:gd name="csX0" fmla="*/ 105201 w 210401"/>
                <a:gd name="csY0" fmla="*/ 229605 h 229605"/>
                <a:gd name="csX1" fmla="*/ 209776 w 210401"/>
                <a:gd name="csY1" fmla="*/ 203167 h 229605"/>
                <a:gd name="csX2" fmla="*/ 173843 w 210401"/>
                <a:gd name="csY2" fmla="*/ 184885 h 229605"/>
                <a:gd name="csX3" fmla="*/ 210402 w 210401"/>
                <a:gd name="csY3" fmla="*/ 105213 h 229605"/>
                <a:gd name="csX4" fmla="*/ 105201 w 210401"/>
                <a:gd name="csY4" fmla="*/ 0 h 229605"/>
                <a:gd name="csX5" fmla="*/ 0 w 210401"/>
                <a:gd name="csY5" fmla="*/ 105213 h 229605"/>
                <a:gd name="csX6" fmla="*/ 36561 w 210401"/>
                <a:gd name="csY6" fmla="*/ 184885 h 229605"/>
                <a:gd name="csX7" fmla="*/ 628 w 210401"/>
                <a:gd name="csY7" fmla="*/ 203167 h 229605"/>
                <a:gd name="csX8" fmla="*/ 105201 w 210401"/>
                <a:gd name="csY8" fmla="*/ 229605 h 2296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0401" h="229605">
                  <a:moveTo>
                    <a:pt x="105201" y="229605"/>
                  </a:moveTo>
                  <a:cubicBezTo>
                    <a:pt x="160222" y="229605"/>
                    <a:pt x="205296" y="217954"/>
                    <a:pt x="209776" y="203167"/>
                  </a:cubicBezTo>
                  <a:cubicBezTo>
                    <a:pt x="198485" y="195908"/>
                    <a:pt x="186567" y="189724"/>
                    <a:pt x="173843" y="184885"/>
                  </a:cubicBezTo>
                  <a:cubicBezTo>
                    <a:pt x="196155" y="165617"/>
                    <a:pt x="210402" y="137117"/>
                    <a:pt x="210402" y="105213"/>
                  </a:cubicBezTo>
                  <a:cubicBezTo>
                    <a:pt x="210402" y="47050"/>
                    <a:pt x="163267" y="0"/>
                    <a:pt x="105201" y="0"/>
                  </a:cubicBezTo>
                  <a:cubicBezTo>
                    <a:pt x="47134" y="0"/>
                    <a:pt x="0" y="47140"/>
                    <a:pt x="0" y="105213"/>
                  </a:cubicBezTo>
                  <a:cubicBezTo>
                    <a:pt x="0" y="137029"/>
                    <a:pt x="14249" y="165527"/>
                    <a:pt x="36561" y="184885"/>
                  </a:cubicBezTo>
                  <a:cubicBezTo>
                    <a:pt x="23837" y="189724"/>
                    <a:pt x="11829" y="195908"/>
                    <a:pt x="628" y="203167"/>
                  </a:cubicBezTo>
                  <a:cubicBezTo>
                    <a:pt x="5108" y="217954"/>
                    <a:pt x="50182" y="229605"/>
                    <a:pt x="105201" y="229605"/>
                  </a:cubicBezTo>
                  <a:close/>
                </a:path>
              </a:pathLst>
            </a:custGeom>
            <a:solidFill>
              <a:srgbClr val="C66B11"/>
            </a:solidFill>
            <a:ln w="8960" cap="flat">
              <a:noFill/>
              <a:prstDash val="solid"/>
              <a:miter/>
            </a:ln>
          </p:spPr>
          <p:txBody>
            <a:bodyPr/>
            <a:lstStyle/>
            <a:p>
              <a:endParaRPr lang="fr-FR">
                <a:latin typeface="Open Sans" panose="020B0606030504020204" pitchFamily="34" charset="0"/>
                <a:ea typeface="Open Sans" panose="020B0606030504020204" pitchFamily="34" charset="0"/>
                <a:cs typeface="Open Sans" panose="020B0606030504020204" pitchFamily="34" charset="0"/>
              </a:endParaRPr>
            </a:p>
          </p:txBody>
        </p:sp>
        <p:sp>
          <p:nvSpPr>
            <p:cNvPr id="12" name="Forme libre 53">
              <a:extLst>
                <a:ext uri="{FF2B5EF4-FFF2-40B4-BE49-F238E27FC236}">
                  <a16:creationId xmlns:a16="http://schemas.microsoft.com/office/drawing/2014/main" id="{6698B812-05B5-98C2-C09A-B579419091BE}"/>
                </a:ext>
              </a:extLst>
            </p:cNvPr>
            <p:cNvSpPr/>
            <p:nvPr/>
          </p:nvSpPr>
          <p:spPr>
            <a:xfrm>
              <a:off x="-21146571" y="-4206055"/>
              <a:ext cx="386036" cy="217775"/>
            </a:xfrm>
            <a:custGeom>
              <a:avLst/>
              <a:gdLst>
                <a:gd name="csX0" fmla="*/ 297501 w 386036"/>
                <a:gd name="csY0" fmla="*/ 0 h 217775"/>
                <a:gd name="csX1" fmla="*/ 192928 w 386036"/>
                <a:gd name="csY1" fmla="*/ 26438 h 217775"/>
                <a:gd name="csX2" fmla="*/ 88355 w 386036"/>
                <a:gd name="csY2" fmla="*/ 0 h 217775"/>
                <a:gd name="csX3" fmla="*/ 0 w 386036"/>
                <a:gd name="csY3" fmla="*/ 161853 h 217775"/>
                <a:gd name="csX4" fmla="*/ 448 w 386036"/>
                <a:gd name="csY4" fmla="*/ 170636 h 217775"/>
                <a:gd name="csX5" fmla="*/ 193018 w 386036"/>
                <a:gd name="csY5" fmla="*/ 217776 h 217775"/>
                <a:gd name="csX6" fmla="*/ 385588 w 386036"/>
                <a:gd name="csY6" fmla="*/ 170636 h 217775"/>
                <a:gd name="csX7" fmla="*/ 386036 w 386036"/>
                <a:gd name="csY7" fmla="*/ 161853 h 217775"/>
                <a:gd name="csX8" fmla="*/ 297681 w 386036"/>
                <a:gd name="csY8" fmla="*/ 0 h 2177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86036" h="217775">
                  <a:moveTo>
                    <a:pt x="297501" y="0"/>
                  </a:moveTo>
                  <a:cubicBezTo>
                    <a:pt x="293021" y="14787"/>
                    <a:pt x="247950" y="26438"/>
                    <a:pt x="192928" y="26438"/>
                  </a:cubicBezTo>
                  <a:cubicBezTo>
                    <a:pt x="137909" y="26438"/>
                    <a:pt x="92836" y="14787"/>
                    <a:pt x="88355" y="0"/>
                  </a:cubicBezTo>
                  <a:cubicBezTo>
                    <a:pt x="35218" y="34325"/>
                    <a:pt x="0" y="93921"/>
                    <a:pt x="0" y="161853"/>
                  </a:cubicBezTo>
                  <a:cubicBezTo>
                    <a:pt x="0" y="164812"/>
                    <a:pt x="269" y="167678"/>
                    <a:pt x="448" y="170636"/>
                  </a:cubicBezTo>
                  <a:cubicBezTo>
                    <a:pt x="40952" y="198955"/>
                    <a:pt x="112011" y="217776"/>
                    <a:pt x="193018" y="217776"/>
                  </a:cubicBezTo>
                  <a:cubicBezTo>
                    <a:pt x="274025" y="217776"/>
                    <a:pt x="345084" y="198955"/>
                    <a:pt x="385588" y="170636"/>
                  </a:cubicBezTo>
                  <a:cubicBezTo>
                    <a:pt x="385678" y="167678"/>
                    <a:pt x="386036" y="164812"/>
                    <a:pt x="386036" y="161853"/>
                  </a:cubicBezTo>
                  <a:cubicBezTo>
                    <a:pt x="386036" y="93831"/>
                    <a:pt x="350821" y="34325"/>
                    <a:pt x="297681" y="0"/>
                  </a:cubicBezTo>
                  <a:close/>
                </a:path>
              </a:pathLst>
            </a:custGeom>
            <a:solidFill>
              <a:srgbClr val="00405D"/>
            </a:solidFill>
            <a:ln w="8960" cap="flat">
              <a:noFill/>
              <a:prstDash val="solid"/>
              <a:miter/>
            </a:ln>
          </p:spPr>
          <p:txBody>
            <a:bodyPr/>
            <a:lstStyle/>
            <a:p>
              <a:endParaRPr lang="fr-FR">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3" name="Graphique 4">
            <a:extLst>
              <a:ext uri="{FF2B5EF4-FFF2-40B4-BE49-F238E27FC236}">
                <a16:creationId xmlns:a16="http://schemas.microsoft.com/office/drawing/2014/main" id="{E2840B2E-BB42-37EC-05E8-B5FF8959D364}"/>
              </a:ext>
            </a:extLst>
          </p:cNvPr>
          <p:cNvGrpSpPr/>
          <p:nvPr/>
        </p:nvGrpSpPr>
        <p:grpSpPr>
          <a:xfrm>
            <a:off x="3744344" y="1590174"/>
            <a:ext cx="555568" cy="592585"/>
            <a:chOff x="-19891687" y="-4715453"/>
            <a:chExt cx="386036" cy="421032"/>
          </a:xfrm>
        </p:grpSpPr>
        <p:sp>
          <p:nvSpPr>
            <p:cNvPr id="14" name="Forme libre 50">
              <a:extLst>
                <a:ext uri="{FF2B5EF4-FFF2-40B4-BE49-F238E27FC236}">
                  <a16:creationId xmlns:a16="http://schemas.microsoft.com/office/drawing/2014/main" id="{5FEFD0DA-78C3-9320-6690-8343679304CF}"/>
                </a:ext>
              </a:extLst>
            </p:cNvPr>
            <p:cNvSpPr/>
            <p:nvPr/>
          </p:nvSpPr>
          <p:spPr>
            <a:xfrm>
              <a:off x="-19804049" y="-4715453"/>
              <a:ext cx="210401" cy="229605"/>
            </a:xfrm>
            <a:custGeom>
              <a:avLst/>
              <a:gdLst>
                <a:gd name="csX0" fmla="*/ 105201 w 210401"/>
                <a:gd name="csY0" fmla="*/ 229605 h 229605"/>
                <a:gd name="csX1" fmla="*/ 209774 w 210401"/>
                <a:gd name="csY1" fmla="*/ 203168 h 229605"/>
                <a:gd name="csX2" fmla="*/ 173841 w 210401"/>
                <a:gd name="csY2" fmla="*/ 184885 h 229605"/>
                <a:gd name="csX3" fmla="*/ 210402 w 210401"/>
                <a:gd name="csY3" fmla="*/ 105213 h 229605"/>
                <a:gd name="csX4" fmla="*/ 105201 w 210401"/>
                <a:gd name="csY4" fmla="*/ 0 h 229605"/>
                <a:gd name="csX5" fmla="*/ 0 w 210401"/>
                <a:gd name="csY5" fmla="*/ 105213 h 229605"/>
                <a:gd name="csX6" fmla="*/ 36561 w 210401"/>
                <a:gd name="csY6" fmla="*/ 184885 h 229605"/>
                <a:gd name="csX7" fmla="*/ 628 w 210401"/>
                <a:gd name="csY7" fmla="*/ 203168 h 229605"/>
                <a:gd name="csX8" fmla="*/ 105201 w 210401"/>
                <a:gd name="csY8" fmla="*/ 229605 h 2296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0401" h="229605">
                  <a:moveTo>
                    <a:pt x="105201" y="229605"/>
                  </a:moveTo>
                  <a:cubicBezTo>
                    <a:pt x="160220" y="229605"/>
                    <a:pt x="205293" y="217955"/>
                    <a:pt x="209774" y="203168"/>
                  </a:cubicBezTo>
                  <a:cubicBezTo>
                    <a:pt x="198483" y="195908"/>
                    <a:pt x="186567" y="189725"/>
                    <a:pt x="173841" y="184885"/>
                  </a:cubicBezTo>
                  <a:cubicBezTo>
                    <a:pt x="196153" y="165617"/>
                    <a:pt x="210402" y="137118"/>
                    <a:pt x="210402" y="105213"/>
                  </a:cubicBezTo>
                  <a:cubicBezTo>
                    <a:pt x="210402" y="47050"/>
                    <a:pt x="163267" y="0"/>
                    <a:pt x="105201" y="0"/>
                  </a:cubicBezTo>
                  <a:cubicBezTo>
                    <a:pt x="47134" y="0"/>
                    <a:pt x="0" y="47140"/>
                    <a:pt x="0" y="105213"/>
                  </a:cubicBezTo>
                  <a:cubicBezTo>
                    <a:pt x="0" y="137029"/>
                    <a:pt x="14249" y="165527"/>
                    <a:pt x="36561" y="184885"/>
                  </a:cubicBezTo>
                  <a:cubicBezTo>
                    <a:pt x="23835" y="189725"/>
                    <a:pt x="11829" y="195908"/>
                    <a:pt x="628" y="203168"/>
                  </a:cubicBezTo>
                  <a:cubicBezTo>
                    <a:pt x="5108" y="217955"/>
                    <a:pt x="50182" y="229605"/>
                    <a:pt x="105201" y="229605"/>
                  </a:cubicBezTo>
                  <a:close/>
                </a:path>
              </a:pathLst>
            </a:custGeom>
            <a:solidFill>
              <a:schemeClr val="accent4">
                <a:lumMod val="75000"/>
              </a:schemeClr>
            </a:solidFill>
            <a:ln w="8960" cap="flat">
              <a:noFill/>
              <a:prstDash val="solid"/>
              <a:miter/>
            </a:ln>
          </p:spPr>
          <p:txBody>
            <a:bodyPr/>
            <a:lstStyle/>
            <a:p>
              <a:endParaRPr lang="fr-FR">
                <a:latin typeface="Open Sans" panose="020B0606030504020204" pitchFamily="34" charset="0"/>
                <a:ea typeface="Open Sans" panose="020B0606030504020204" pitchFamily="34" charset="0"/>
                <a:cs typeface="Open Sans" panose="020B0606030504020204" pitchFamily="34" charset="0"/>
              </a:endParaRPr>
            </a:p>
          </p:txBody>
        </p:sp>
        <p:sp>
          <p:nvSpPr>
            <p:cNvPr id="15" name="Forme libre 51">
              <a:extLst>
                <a:ext uri="{FF2B5EF4-FFF2-40B4-BE49-F238E27FC236}">
                  <a16:creationId xmlns:a16="http://schemas.microsoft.com/office/drawing/2014/main" id="{2D30BF65-5BCA-C507-383F-9C3202C3F994}"/>
                </a:ext>
              </a:extLst>
            </p:cNvPr>
            <p:cNvSpPr/>
            <p:nvPr/>
          </p:nvSpPr>
          <p:spPr>
            <a:xfrm>
              <a:off x="-19891687" y="-4512195"/>
              <a:ext cx="386036" cy="217774"/>
            </a:xfrm>
            <a:custGeom>
              <a:avLst/>
              <a:gdLst>
                <a:gd name="csX0" fmla="*/ 297501 w 386036"/>
                <a:gd name="csY0" fmla="*/ 0 h 217774"/>
                <a:gd name="csX1" fmla="*/ 192928 w 386036"/>
                <a:gd name="csY1" fmla="*/ 26437 h 217774"/>
                <a:gd name="csX2" fmla="*/ 88355 w 386036"/>
                <a:gd name="csY2" fmla="*/ 0 h 217774"/>
                <a:gd name="csX3" fmla="*/ 0 w 386036"/>
                <a:gd name="csY3" fmla="*/ 161852 h 217774"/>
                <a:gd name="csX4" fmla="*/ 448 w 386036"/>
                <a:gd name="csY4" fmla="*/ 170635 h 217774"/>
                <a:gd name="csX5" fmla="*/ 193018 w 386036"/>
                <a:gd name="csY5" fmla="*/ 217775 h 217774"/>
                <a:gd name="csX6" fmla="*/ 385588 w 386036"/>
                <a:gd name="csY6" fmla="*/ 170635 h 217774"/>
                <a:gd name="csX7" fmla="*/ 386036 w 386036"/>
                <a:gd name="csY7" fmla="*/ 161852 h 217774"/>
                <a:gd name="csX8" fmla="*/ 297681 w 386036"/>
                <a:gd name="csY8" fmla="*/ 0 h 2177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86036" h="217774">
                  <a:moveTo>
                    <a:pt x="297501" y="0"/>
                  </a:moveTo>
                  <a:cubicBezTo>
                    <a:pt x="293021" y="14787"/>
                    <a:pt x="247947" y="26437"/>
                    <a:pt x="192928" y="26437"/>
                  </a:cubicBezTo>
                  <a:cubicBezTo>
                    <a:pt x="137909" y="26437"/>
                    <a:pt x="92836" y="14787"/>
                    <a:pt x="88355" y="0"/>
                  </a:cubicBezTo>
                  <a:cubicBezTo>
                    <a:pt x="35216" y="34324"/>
                    <a:pt x="0" y="93921"/>
                    <a:pt x="0" y="161852"/>
                  </a:cubicBezTo>
                  <a:cubicBezTo>
                    <a:pt x="0" y="164810"/>
                    <a:pt x="269" y="167678"/>
                    <a:pt x="448" y="170635"/>
                  </a:cubicBezTo>
                  <a:cubicBezTo>
                    <a:pt x="40952" y="198955"/>
                    <a:pt x="112011" y="217775"/>
                    <a:pt x="193018" y="217775"/>
                  </a:cubicBezTo>
                  <a:cubicBezTo>
                    <a:pt x="274025" y="217775"/>
                    <a:pt x="345084" y="198955"/>
                    <a:pt x="385588" y="170635"/>
                  </a:cubicBezTo>
                  <a:cubicBezTo>
                    <a:pt x="385678" y="167678"/>
                    <a:pt x="386036" y="164810"/>
                    <a:pt x="386036" y="161852"/>
                  </a:cubicBezTo>
                  <a:cubicBezTo>
                    <a:pt x="386036" y="93831"/>
                    <a:pt x="350821" y="34324"/>
                    <a:pt x="297681" y="0"/>
                  </a:cubicBezTo>
                  <a:close/>
                </a:path>
              </a:pathLst>
            </a:custGeom>
            <a:solidFill>
              <a:schemeClr val="accent4"/>
            </a:solidFill>
            <a:ln w="8960" cap="flat">
              <a:noFill/>
              <a:prstDash val="solid"/>
              <a:miter/>
            </a:ln>
          </p:spPr>
          <p:txBody>
            <a:bodyPr/>
            <a:lstStyle/>
            <a:p>
              <a:endParaRPr lang="fr-FR">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6" name="Graphique 4">
            <a:extLst>
              <a:ext uri="{FF2B5EF4-FFF2-40B4-BE49-F238E27FC236}">
                <a16:creationId xmlns:a16="http://schemas.microsoft.com/office/drawing/2014/main" id="{3D183C73-E1A3-641D-C720-58D9AFB4BD43}"/>
              </a:ext>
            </a:extLst>
          </p:cNvPr>
          <p:cNvGrpSpPr/>
          <p:nvPr/>
        </p:nvGrpSpPr>
        <p:grpSpPr>
          <a:xfrm>
            <a:off x="4844123" y="1852455"/>
            <a:ext cx="555568" cy="592458"/>
            <a:chOff x="-19163434" y="-4541770"/>
            <a:chExt cx="386036" cy="420942"/>
          </a:xfrm>
        </p:grpSpPr>
        <p:sp>
          <p:nvSpPr>
            <p:cNvPr id="17" name="Forme libre 48">
              <a:extLst>
                <a:ext uri="{FF2B5EF4-FFF2-40B4-BE49-F238E27FC236}">
                  <a16:creationId xmlns:a16="http://schemas.microsoft.com/office/drawing/2014/main" id="{F4EE0D2F-17F8-A652-C60C-C806AC4E078A}"/>
                </a:ext>
              </a:extLst>
            </p:cNvPr>
            <p:cNvSpPr/>
            <p:nvPr/>
          </p:nvSpPr>
          <p:spPr>
            <a:xfrm>
              <a:off x="-19075796" y="-4541770"/>
              <a:ext cx="210401" cy="229605"/>
            </a:xfrm>
            <a:custGeom>
              <a:avLst/>
              <a:gdLst>
                <a:gd name="csX0" fmla="*/ 105201 w 210401"/>
                <a:gd name="csY0" fmla="*/ 229605 h 229605"/>
                <a:gd name="csX1" fmla="*/ 209774 w 210401"/>
                <a:gd name="csY1" fmla="*/ 203168 h 229605"/>
                <a:gd name="csX2" fmla="*/ 173841 w 210401"/>
                <a:gd name="csY2" fmla="*/ 184885 h 229605"/>
                <a:gd name="csX3" fmla="*/ 210402 w 210401"/>
                <a:gd name="csY3" fmla="*/ 105213 h 229605"/>
                <a:gd name="csX4" fmla="*/ 105201 w 210401"/>
                <a:gd name="csY4" fmla="*/ 0 h 229605"/>
                <a:gd name="csX5" fmla="*/ 0 w 210401"/>
                <a:gd name="csY5" fmla="*/ 105213 h 229605"/>
                <a:gd name="csX6" fmla="*/ 36561 w 210401"/>
                <a:gd name="csY6" fmla="*/ 184885 h 229605"/>
                <a:gd name="csX7" fmla="*/ 628 w 210401"/>
                <a:gd name="csY7" fmla="*/ 203168 h 229605"/>
                <a:gd name="csX8" fmla="*/ 105201 w 210401"/>
                <a:gd name="csY8" fmla="*/ 229605 h 2296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0401" h="229605">
                  <a:moveTo>
                    <a:pt x="105201" y="229605"/>
                  </a:moveTo>
                  <a:cubicBezTo>
                    <a:pt x="160220" y="229605"/>
                    <a:pt x="205293" y="217955"/>
                    <a:pt x="209774" y="203168"/>
                  </a:cubicBezTo>
                  <a:cubicBezTo>
                    <a:pt x="198483" y="195908"/>
                    <a:pt x="186567" y="189725"/>
                    <a:pt x="173841" y="184885"/>
                  </a:cubicBezTo>
                  <a:cubicBezTo>
                    <a:pt x="196153" y="165617"/>
                    <a:pt x="210402" y="137118"/>
                    <a:pt x="210402" y="105213"/>
                  </a:cubicBezTo>
                  <a:cubicBezTo>
                    <a:pt x="210402" y="47050"/>
                    <a:pt x="163267" y="0"/>
                    <a:pt x="105201" y="0"/>
                  </a:cubicBezTo>
                  <a:cubicBezTo>
                    <a:pt x="47134" y="0"/>
                    <a:pt x="0" y="47140"/>
                    <a:pt x="0" y="105213"/>
                  </a:cubicBezTo>
                  <a:cubicBezTo>
                    <a:pt x="0" y="137029"/>
                    <a:pt x="14249" y="165527"/>
                    <a:pt x="36561" y="184885"/>
                  </a:cubicBezTo>
                  <a:cubicBezTo>
                    <a:pt x="23835" y="189725"/>
                    <a:pt x="11829" y="195908"/>
                    <a:pt x="628" y="203168"/>
                  </a:cubicBezTo>
                  <a:cubicBezTo>
                    <a:pt x="5108" y="217955"/>
                    <a:pt x="50182" y="229605"/>
                    <a:pt x="105201" y="229605"/>
                  </a:cubicBezTo>
                  <a:close/>
                </a:path>
              </a:pathLst>
            </a:custGeom>
            <a:solidFill>
              <a:schemeClr val="accent5">
                <a:lumMod val="75000"/>
              </a:schemeClr>
            </a:solidFill>
            <a:ln w="8960" cap="flat">
              <a:noFill/>
              <a:prstDash val="solid"/>
              <a:miter/>
            </a:ln>
          </p:spPr>
          <p:txBody>
            <a:bodyPr/>
            <a:lstStyle/>
            <a:p>
              <a:endParaRPr lang="fr-FR">
                <a:latin typeface="Open Sans" panose="020B0606030504020204" pitchFamily="34" charset="0"/>
                <a:ea typeface="Open Sans" panose="020B0606030504020204" pitchFamily="34" charset="0"/>
                <a:cs typeface="Open Sans" panose="020B0606030504020204" pitchFamily="34" charset="0"/>
              </a:endParaRPr>
            </a:p>
          </p:txBody>
        </p:sp>
        <p:sp>
          <p:nvSpPr>
            <p:cNvPr id="18" name="Forme libre 49">
              <a:extLst>
                <a:ext uri="{FF2B5EF4-FFF2-40B4-BE49-F238E27FC236}">
                  <a16:creationId xmlns:a16="http://schemas.microsoft.com/office/drawing/2014/main" id="{7FE951E3-4DDF-8BDF-E378-2554BBC09E53}"/>
                </a:ext>
              </a:extLst>
            </p:cNvPr>
            <p:cNvSpPr/>
            <p:nvPr/>
          </p:nvSpPr>
          <p:spPr>
            <a:xfrm>
              <a:off x="-19163434" y="-4338602"/>
              <a:ext cx="386036" cy="217774"/>
            </a:xfrm>
            <a:custGeom>
              <a:avLst/>
              <a:gdLst>
                <a:gd name="csX0" fmla="*/ 297501 w 386036"/>
                <a:gd name="csY0" fmla="*/ 0 h 217774"/>
                <a:gd name="csX1" fmla="*/ 192928 w 386036"/>
                <a:gd name="csY1" fmla="*/ 26437 h 217774"/>
                <a:gd name="csX2" fmla="*/ 88355 w 386036"/>
                <a:gd name="csY2" fmla="*/ 0 h 217774"/>
                <a:gd name="csX3" fmla="*/ 0 w 386036"/>
                <a:gd name="csY3" fmla="*/ 161852 h 217774"/>
                <a:gd name="csX4" fmla="*/ 448 w 386036"/>
                <a:gd name="csY4" fmla="*/ 170635 h 217774"/>
                <a:gd name="csX5" fmla="*/ 193018 w 386036"/>
                <a:gd name="csY5" fmla="*/ 217775 h 217774"/>
                <a:gd name="csX6" fmla="*/ 385588 w 386036"/>
                <a:gd name="csY6" fmla="*/ 170635 h 217774"/>
                <a:gd name="csX7" fmla="*/ 386036 w 386036"/>
                <a:gd name="csY7" fmla="*/ 161852 h 217774"/>
                <a:gd name="csX8" fmla="*/ 297681 w 386036"/>
                <a:gd name="csY8" fmla="*/ 0 h 2177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86036" h="217774">
                  <a:moveTo>
                    <a:pt x="297501" y="0"/>
                  </a:moveTo>
                  <a:cubicBezTo>
                    <a:pt x="293021" y="14787"/>
                    <a:pt x="247947" y="26437"/>
                    <a:pt x="192928" y="26437"/>
                  </a:cubicBezTo>
                  <a:cubicBezTo>
                    <a:pt x="137907" y="26437"/>
                    <a:pt x="92836" y="14787"/>
                    <a:pt x="88355" y="0"/>
                  </a:cubicBezTo>
                  <a:cubicBezTo>
                    <a:pt x="35216" y="34324"/>
                    <a:pt x="0" y="93921"/>
                    <a:pt x="0" y="161852"/>
                  </a:cubicBezTo>
                  <a:cubicBezTo>
                    <a:pt x="0" y="164810"/>
                    <a:pt x="269" y="167679"/>
                    <a:pt x="448" y="170635"/>
                  </a:cubicBezTo>
                  <a:cubicBezTo>
                    <a:pt x="40952" y="198956"/>
                    <a:pt x="112011" y="217775"/>
                    <a:pt x="193018" y="217775"/>
                  </a:cubicBezTo>
                  <a:cubicBezTo>
                    <a:pt x="274025" y="217775"/>
                    <a:pt x="345084" y="198956"/>
                    <a:pt x="385588" y="170635"/>
                  </a:cubicBezTo>
                  <a:cubicBezTo>
                    <a:pt x="385678" y="167679"/>
                    <a:pt x="386036" y="164810"/>
                    <a:pt x="386036" y="161852"/>
                  </a:cubicBezTo>
                  <a:cubicBezTo>
                    <a:pt x="386036" y="93831"/>
                    <a:pt x="350818" y="34324"/>
                    <a:pt x="297681" y="0"/>
                  </a:cubicBezTo>
                  <a:close/>
                </a:path>
              </a:pathLst>
            </a:custGeom>
            <a:solidFill>
              <a:schemeClr val="accent5"/>
            </a:solidFill>
            <a:ln w="8960" cap="flat">
              <a:noFill/>
              <a:prstDash val="solid"/>
              <a:miter/>
            </a:ln>
          </p:spPr>
          <p:txBody>
            <a:bodyPr/>
            <a:lstStyle/>
            <a:p>
              <a:endParaRPr lang="fr-FR">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9" name="Graphique 4">
            <a:extLst>
              <a:ext uri="{FF2B5EF4-FFF2-40B4-BE49-F238E27FC236}">
                <a16:creationId xmlns:a16="http://schemas.microsoft.com/office/drawing/2014/main" id="{47672A3A-A57F-C82D-1142-F7BDE1D2B53A}"/>
              </a:ext>
            </a:extLst>
          </p:cNvPr>
          <p:cNvGrpSpPr/>
          <p:nvPr/>
        </p:nvGrpSpPr>
        <p:grpSpPr>
          <a:xfrm>
            <a:off x="5160741" y="1414346"/>
            <a:ext cx="314923" cy="335898"/>
            <a:chOff x="-18970595" y="-4911988"/>
            <a:chExt cx="218824" cy="238656"/>
          </a:xfrm>
        </p:grpSpPr>
        <p:sp>
          <p:nvSpPr>
            <p:cNvPr id="20" name="Forme libre 46">
              <a:extLst>
                <a:ext uri="{FF2B5EF4-FFF2-40B4-BE49-F238E27FC236}">
                  <a16:creationId xmlns:a16="http://schemas.microsoft.com/office/drawing/2014/main" id="{D6ECF441-28F8-E627-AE99-5DF96BF4ABE8}"/>
                </a:ext>
              </a:extLst>
            </p:cNvPr>
            <p:cNvSpPr/>
            <p:nvPr/>
          </p:nvSpPr>
          <p:spPr>
            <a:xfrm>
              <a:off x="-18920862" y="-4911988"/>
              <a:ext cx="119357" cy="130216"/>
            </a:xfrm>
            <a:custGeom>
              <a:avLst/>
              <a:gdLst>
                <a:gd name="csX0" fmla="*/ 59679 w 119357"/>
                <a:gd name="csY0" fmla="*/ 130216 h 130216"/>
                <a:gd name="csX1" fmla="*/ 119001 w 119357"/>
                <a:gd name="csY1" fmla="*/ 115251 h 130216"/>
                <a:gd name="csX2" fmla="*/ 98660 w 119357"/>
                <a:gd name="csY2" fmla="*/ 104854 h 130216"/>
                <a:gd name="csX3" fmla="*/ 119358 w 119357"/>
                <a:gd name="csY3" fmla="*/ 59686 h 130216"/>
                <a:gd name="csX4" fmla="*/ 59679 w 119357"/>
                <a:gd name="csY4" fmla="*/ 0 h 130216"/>
                <a:gd name="csX5" fmla="*/ 0 w 119357"/>
                <a:gd name="csY5" fmla="*/ 59686 h 130216"/>
                <a:gd name="csX6" fmla="*/ 20700 w 119357"/>
                <a:gd name="csY6" fmla="*/ 104854 h 130216"/>
                <a:gd name="csX7" fmla="*/ 359 w 119357"/>
                <a:gd name="csY7" fmla="*/ 115251 h 130216"/>
                <a:gd name="csX8" fmla="*/ 59679 w 119357"/>
                <a:gd name="csY8" fmla="*/ 130216 h 1302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9357" h="130216">
                  <a:moveTo>
                    <a:pt x="59679" y="130216"/>
                  </a:moveTo>
                  <a:cubicBezTo>
                    <a:pt x="90863" y="130216"/>
                    <a:pt x="116402" y="123585"/>
                    <a:pt x="119001" y="115251"/>
                  </a:cubicBezTo>
                  <a:cubicBezTo>
                    <a:pt x="112637" y="111127"/>
                    <a:pt x="105829" y="107633"/>
                    <a:pt x="98660" y="104854"/>
                  </a:cubicBezTo>
                  <a:cubicBezTo>
                    <a:pt x="111294" y="93921"/>
                    <a:pt x="119358" y="77789"/>
                    <a:pt x="119358" y="59686"/>
                  </a:cubicBezTo>
                  <a:cubicBezTo>
                    <a:pt x="119358" y="26706"/>
                    <a:pt x="92654" y="0"/>
                    <a:pt x="59679" y="0"/>
                  </a:cubicBezTo>
                  <a:cubicBezTo>
                    <a:pt x="26703" y="0"/>
                    <a:pt x="0" y="26706"/>
                    <a:pt x="0" y="59686"/>
                  </a:cubicBezTo>
                  <a:cubicBezTo>
                    <a:pt x="0" y="77789"/>
                    <a:pt x="8064" y="93921"/>
                    <a:pt x="20700" y="104854"/>
                  </a:cubicBezTo>
                  <a:cubicBezTo>
                    <a:pt x="13531" y="107633"/>
                    <a:pt x="6721" y="111127"/>
                    <a:pt x="359" y="115251"/>
                  </a:cubicBezTo>
                  <a:cubicBezTo>
                    <a:pt x="2956" y="123674"/>
                    <a:pt x="28495" y="130216"/>
                    <a:pt x="59679" y="130216"/>
                  </a:cubicBezTo>
                  <a:close/>
                </a:path>
              </a:pathLst>
            </a:custGeom>
            <a:solidFill>
              <a:schemeClr val="accent1">
                <a:lumMod val="75000"/>
              </a:schemeClr>
            </a:solidFill>
            <a:ln w="8960" cap="flat">
              <a:noFill/>
              <a:prstDash val="solid"/>
              <a:miter/>
            </a:ln>
          </p:spPr>
          <p:txBody>
            <a:bodyPr/>
            <a:lstStyle/>
            <a:p>
              <a:endParaRPr lang="fr-FR">
                <a:latin typeface="Open Sans" panose="020B0606030504020204" pitchFamily="34" charset="0"/>
                <a:ea typeface="Open Sans" panose="020B0606030504020204" pitchFamily="34" charset="0"/>
                <a:cs typeface="Open Sans" panose="020B0606030504020204" pitchFamily="34" charset="0"/>
              </a:endParaRPr>
            </a:p>
          </p:txBody>
        </p:sp>
        <p:sp>
          <p:nvSpPr>
            <p:cNvPr id="21" name="Forme libre 47">
              <a:extLst>
                <a:ext uri="{FF2B5EF4-FFF2-40B4-BE49-F238E27FC236}">
                  <a16:creationId xmlns:a16="http://schemas.microsoft.com/office/drawing/2014/main" id="{7DF8CE70-0566-F8A8-EE87-1DE270046530}"/>
                </a:ext>
              </a:extLst>
            </p:cNvPr>
            <p:cNvSpPr/>
            <p:nvPr/>
          </p:nvSpPr>
          <p:spPr>
            <a:xfrm>
              <a:off x="-18970595" y="-4796827"/>
              <a:ext cx="218824" cy="123495"/>
            </a:xfrm>
            <a:custGeom>
              <a:avLst/>
              <a:gdLst>
                <a:gd name="csX0" fmla="*/ 168734 w 218824"/>
                <a:gd name="csY0" fmla="*/ 0 h 123495"/>
                <a:gd name="csX1" fmla="*/ 109412 w 218824"/>
                <a:gd name="csY1" fmla="*/ 14966 h 123495"/>
                <a:gd name="csX2" fmla="*/ 50092 w 218824"/>
                <a:gd name="csY2" fmla="*/ 0 h 123495"/>
                <a:gd name="csX3" fmla="*/ 0 w 218824"/>
                <a:gd name="csY3" fmla="*/ 91770 h 123495"/>
                <a:gd name="csX4" fmla="*/ 269 w 218824"/>
                <a:gd name="csY4" fmla="*/ 96788 h 123495"/>
                <a:gd name="csX5" fmla="*/ 109412 w 218824"/>
                <a:gd name="csY5" fmla="*/ 123496 h 123495"/>
                <a:gd name="csX6" fmla="*/ 218555 w 218824"/>
                <a:gd name="csY6" fmla="*/ 96788 h 123495"/>
                <a:gd name="csX7" fmla="*/ 218824 w 218824"/>
                <a:gd name="csY7" fmla="*/ 91770 h 123495"/>
                <a:gd name="csX8" fmla="*/ 168734 w 218824"/>
                <a:gd name="csY8" fmla="*/ 0 h 1234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8824" h="123495">
                  <a:moveTo>
                    <a:pt x="168734" y="0"/>
                  </a:moveTo>
                  <a:cubicBezTo>
                    <a:pt x="166135" y="8424"/>
                    <a:pt x="140596" y="14966"/>
                    <a:pt x="109412" y="14966"/>
                  </a:cubicBezTo>
                  <a:cubicBezTo>
                    <a:pt x="78228" y="14966"/>
                    <a:pt x="52689" y="8334"/>
                    <a:pt x="50092" y="0"/>
                  </a:cubicBezTo>
                  <a:cubicBezTo>
                    <a:pt x="19983" y="19447"/>
                    <a:pt x="0" y="53233"/>
                    <a:pt x="0" y="91770"/>
                  </a:cubicBezTo>
                  <a:cubicBezTo>
                    <a:pt x="0" y="93473"/>
                    <a:pt x="179" y="95086"/>
                    <a:pt x="269" y="96788"/>
                  </a:cubicBezTo>
                  <a:cubicBezTo>
                    <a:pt x="23210" y="112831"/>
                    <a:pt x="63534" y="123496"/>
                    <a:pt x="109412" y="123496"/>
                  </a:cubicBezTo>
                  <a:cubicBezTo>
                    <a:pt x="155293" y="123496"/>
                    <a:pt x="195617" y="112831"/>
                    <a:pt x="218555" y="96788"/>
                  </a:cubicBezTo>
                  <a:cubicBezTo>
                    <a:pt x="218555" y="95086"/>
                    <a:pt x="218824" y="93473"/>
                    <a:pt x="218824" y="91770"/>
                  </a:cubicBezTo>
                  <a:cubicBezTo>
                    <a:pt x="218824" y="53233"/>
                    <a:pt x="198842" y="19447"/>
                    <a:pt x="168734" y="0"/>
                  </a:cubicBezTo>
                  <a:close/>
                </a:path>
              </a:pathLst>
            </a:custGeom>
            <a:solidFill>
              <a:schemeClr val="accent1"/>
            </a:solidFill>
            <a:ln w="8960" cap="flat">
              <a:noFill/>
              <a:prstDash val="solid"/>
              <a:miter/>
            </a:ln>
          </p:spPr>
          <p:txBody>
            <a:bodyPr/>
            <a:lstStyle/>
            <a:p>
              <a:endParaRPr lang="fr-FR">
                <a:latin typeface="Open Sans" panose="020B0606030504020204" pitchFamily="34" charset="0"/>
                <a:ea typeface="Open Sans" panose="020B0606030504020204" pitchFamily="34" charset="0"/>
                <a:cs typeface="Open Sans" panose="020B0606030504020204" pitchFamily="34" charset="0"/>
              </a:endParaRPr>
            </a:p>
          </p:txBody>
        </p:sp>
      </p:grpSp>
      <p:sp>
        <p:nvSpPr>
          <p:cNvPr id="23" name="TextBox 22">
            <a:extLst>
              <a:ext uri="{FF2B5EF4-FFF2-40B4-BE49-F238E27FC236}">
                <a16:creationId xmlns:a16="http://schemas.microsoft.com/office/drawing/2014/main" id="{076CD30B-21DF-5F7F-6F80-7A497638ECBB}"/>
              </a:ext>
            </a:extLst>
          </p:cNvPr>
          <p:cNvSpPr txBox="1"/>
          <p:nvPr/>
        </p:nvSpPr>
        <p:spPr>
          <a:xfrm>
            <a:off x="828385" y="4121587"/>
            <a:ext cx="1664252" cy="430887"/>
          </a:xfrm>
          <a:prstGeom prst="rect">
            <a:avLst/>
          </a:prstGeom>
          <a:noFill/>
        </p:spPr>
        <p:txBody>
          <a:bodyPr wrap="square" lIns="0" rIns="0" rtlCol="0" anchor="t">
            <a:spAutoFit/>
          </a:bodyPr>
          <a:lstStyle/>
          <a:p>
            <a:pPr algn="ctr"/>
            <a:r>
              <a:rPr lang="en-US" sz="1100" noProof="1">
                <a:solidFill>
                  <a:schemeClr val="bg1"/>
                </a:solidFill>
                <a:latin typeface="Open Sans" panose="020B0606030504020204" pitchFamily="34" charset="0"/>
                <a:ea typeface="Open Sans" panose="020B0606030504020204" pitchFamily="34" charset="0"/>
                <a:cs typeface="Open Sans" panose="020B0606030504020204" pitchFamily="34" charset="0"/>
              </a:rPr>
              <a:t>Operationalized Trusted Data</a:t>
            </a:r>
          </a:p>
        </p:txBody>
      </p:sp>
      <p:sp>
        <p:nvSpPr>
          <p:cNvPr id="24" name="TextBox 23">
            <a:extLst>
              <a:ext uri="{FF2B5EF4-FFF2-40B4-BE49-F238E27FC236}">
                <a16:creationId xmlns:a16="http://schemas.microsoft.com/office/drawing/2014/main" id="{408EAC78-9A2E-EBE7-4ECE-F8140F3105F4}"/>
              </a:ext>
            </a:extLst>
          </p:cNvPr>
          <p:cNvSpPr txBox="1"/>
          <p:nvPr/>
        </p:nvSpPr>
        <p:spPr>
          <a:xfrm>
            <a:off x="2691255" y="4121587"/>
            <a:ext cx="1664252" cy="430887"/>
          </a:xfrm>
          <a:prstGeom prst="rect">
            <a:avLst/>
          </a:prstGeom>
          <a:noFill/>
        </p:spPr>
        <p:txBody>
          <a:bodyPr wrap="square" lIns="0" rIns="0" rtlCol="0" anchor="t">
            <a:spAutoFit/>
          </a:bodyPr>
          <a:lstStyle/>
          <a:p>
            <a:pPr algn="ctr"/>
            <a:r>
              <a:rPr lang="en-US" sz="1100" noProof="1">
                <a:solidFill>
                  <a:schemeClr val="bg1"/>
                </a:solidFill>
                <a:latin typeface="Open Sans" panose="020B0606030504020204" pitchFamily="34" charset="0"/>
                <a:ea typeface="Open Sans" panose="020B0606030504020204" pitchFamily="34" charset="0"/>
                <a:cs typeface="Open Sans" panose="020B0606030504020204" pitchFamily="34" charset="0"/>
              </a:rPr>
              <a:t>Telephone Number-based traffic control</a:t>
            </a:r>
          </a:p>
        </p:txBody>
      </p:sp>
      <p:sp>
        <p:nvSpPr>
          <p:cNvPr id="25" name="TextBox 24">
            <a:extLst>
              <a:ext uri="{FF2B5EF4-FFF2-40B4-BE49-F238E27FC236}">
                <a16:creationId xmlns:a16="http://schemas.microsoft.com/office/drawing/2014/main" id="{247CB946-B6F9-7016-FE32-29049F552EBE}"/>
              </a:ext>
            </a:extLst>
          </p:cNvPr>
          <p:cNvSpPr txBox="1"/>
          <p:nvPr/>
        </p:nvSpPr>
        <p:spPr>
          <a:xfrm>
            <a:off x="4554125" y="4121587"/>
            <a:ext cx="1664252" cy="430887"/>
          </a:xfrm>
          <a:prstGeom prst="rect">
            <a:avLst/>
          </a:prstGeom>
          <a:noFill/>
        </p:spPr>
        <p:txBody>
          <a:bodyPr wrap="square" lIns="0" rIns="0" rtlCol="0" anchor="t">
            <a:spAutoFit/>
          </a:bodyPr>
          <a:lstStyle/>
          <a:p>
            <a:pPr algn="ctr"/>
            <a:r>
              <a:rPr lang="en-US" sz="1100" noProof="1">
                <a:solidFill>
                  <a:schemeClr val="bg1"/>
                </a:solidFill>
                <a:latin typeface="Open Sans" panose="020B0606030504020204" pitchFamily="34" charset="0"/>
                <a:ea typeface="Open Sans" panose="020B0606030504020204" pitchFamily="34" charset="0"/>
                <a:cs typeface="Open Sans" panose="020B0606030504020204" pitchFamily="34" charset="0"/>
              </a:rPr>
              <a:t>Flexible and region-aware architecture </a:t>
            </a:r>
          </a:p>
        </p:txBody>
      </p:sp>
      <p:sp>
        <p:nvSpPr>
          <p:cNvPr id="26" name="TextBox 25">
            <a:extLst>
              <a:ext uri="{FF2B5EF4-FFF2-40B4-BE49-F238E27FC236}">
                <a16:creationId xmlns:a16="http://schemas.microsoft.com/office/drawing/2014/main" id="{76A3B3AE-01E6-9203-5217-7A03363AED38}"/>
              </a:ext>
            </a:extLst>
          </p:cNvPr>
          <p:cNvSpPr txBox="1"/>
          <p:nvPr/>
        </p:nvSpPr>
        <p:spPr>
          <a:xfrm>
            <a:off x="6416860" y="4121587"/>
            <a:ext cx="1664252" cy="600164"/>
          </a:xfrm>
          <a:prstGeom prst="rect">
            <a:avLst/>
          </a:prstGeom>
          <a:noFill/>
        </p:spPr>
        <p:txBody>
          <a:bodyPr wrap="square" lIns="0" rIns="0" rtlCol="0" anchor="t">
            <a:spAutoFit/>
          </a:bodyPr>
          <a:lstStyle/>
          <a:p>
            <a:pPr algn="ctr"/>
            <a:r>
              <a:rPr lang="en-US" sz="1100" noProof="1">
                <a:solidFill>
                  <a:schemeClr val="bg1"/>
                </a:solidFill>
                <a:latin typeface="Open Sans" panose="020B0606030504020204" pitchFamily="34" charset="0"/>
                <a:ea typeface="Open Sans" panose="020B0606030504020204" pitchFamily="34" charset="0"/>
                <a:cs typeface="Open Sans" panose="020B0606030504020204" pitchFamily="34" charset="0"/>
              </a:rPr>
              <a:t>Carrier grade performance and accuracy at scale</a:t>
            </a:r>
          </a:p>
        </p:txBody>
      </p:sp>
      <p:pic>
        <p:nvPicPr>
          <p:cNvPr id="27" name="Graphic 26" descr="Bullseye with solid fill">
            <a:extLst>
              <a:ext uri="{FF2B5EF4-FFF2-40B4-BE49-F238E27FC236}">
                <a16:creationId xmlns:a16="http://schemas.microsoft.com/office/drawing/2014/main" id="{9939DFF3-467F-A532-09A0-E13672642DC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439951" y="3542071"/>
            <a:ext cx="498621" cy="498621"/>
          </a:xfrm>
          <a:prstGeom prst="rect">
            <a:avLst/>
          </a:prstGeom>
        </p:spPr>
      </p:pic>
      <p:pic>
        <p:nvPicPr>
          <p:cNvPr id="28" name="Graphic 27" descr="Checklist with solid fill">
            <a:extLst>
              <a:ext uri="{FF2B5EF4-FFF2-40B4-BE49-F238E27FC236}">
                <a16:creationId xmlns:a16="http://schemas.microsoft.com/office/drawing/2014/main" id="{38E04C4E-D2D0-7493-A875-0C1AF639EC0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3299354" y="3542071"/>
            <a:ext cx="498621" cy="498621"/>
          </a:xfrm>
          <a:prstGeom prst="rect">
            <a:avLst/>
          </a:prstGeom>
        </p:spPr>
      </p:pic>
      <p:pic>
        <p:nvPicPr>
          <p:cNvPr id="29" name="Graphic 28" descr="Rocket with solid fill">
            <a:extLst>
              <a:ext uri="{FF2B5EF4-FFF2-40B4-BE49-F238E27FC236}">
                <a16:creationId xmlns:a16="http://schemas.microsoft.com/office/drawing/2014/main" id="{ABE4AE7E-4137-57D3-5984-F63753F2E063}"/>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165219" y="3542071"/>
            <a:ext cx="498621" cy="498621"/>
          </a:xfrm>
          <a:prstGeom prst="rect">
            <a:avLst/>
          </a:prstGeom>
        </p:spPr>
      </p:pic>
      <p:pic>
        <p:nvPicPr>
          <p:cNvPr id="30" name="Graphic 29" descr="Bar chart with solid fill">
            <a:extLst>
              <a:ext uri="{FF2B5EF4-FFF2-40B4-BE49-F238E27FC236}">
                <a16:creationId xmlns:a16="http://schemas.microsoft.com/office/drawing/2014/main" id="{EC092B17-7C80-FC7B-9445-F31480732146}"/>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031084" y="3542071"/>
            <a:ext cx="498621" cy="498621"/>
          </a:xfrm>
          <a:prstGeom prst="rect">
            <a:avLst/>
          </a:prstGeom>
        </p:spPr>
      </p:pic>
      <p:pic>
        <p:nvPicPr>
          <p:cNvPr id="32" name="Picture 31">
            <a:extLst>
              <a:ext uri="{FF2B5EF4-FFF2-40B4-BE49-F238E27FC236}">
                <a16:creationId xmlns:a16="http://schemas.microsoft.com/office/drawing/2014/main" id="{7148C7CE-2076-55CC-507F-528BD07F4666}"/>
              </a:ext>
            </a:extLst>
          </p:cNvPr>
          <p:cNvPicPr>
            <a:picLocks noChangeAspect="1"/>
          </p:cNvPicPr>
          <p:nvPr/>
        </p:nvPicPr>
        <p:blipFill>
          <a:blip r:embed="rId11"/>
          <a:stretch>
            <a:fillRect/>
          </a:stretch>
        </p:blipFill>
        <p:spPr>
          <a:xfrm>
            <a:off x="1979700" y="114300"/>
            <a:ext cx="5033240" cy="1397000"/>
          </a:xfrm>
          <a:prstGeom prst="rect">
            <a:avLst/>
          </a:prstGeom>
        </p:spPr>
      </p:pic>
    </p:spTree>
    <p:extLst>
      <p:ext uri="{BB962C8B-B14F-4D97-AF65-F5344CB8AC3E}">
        <p14:creationId xmlns:p14="http://schemas.microsoft.com/office/powerpoint/2010/main" val="3576505097"/>
      </p:ext>
    </p:extLst>
  </p:cSld>
  <p:clrMapOvr>
    <a:masterClrMapping/>
  </p:clrMapOvr>
</p:sld>
</file>

<file path=ppt/theme/theme1.xml><?xml version="1.0" encoding="utf-8"?>
<a:theme xmlns:a="http://schemas.openxmlformats.org/drawingml/2006/main" name="NetNumber Deck Templat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etnumber Updated Presentation Deck[90][98]  -  Read-Only" id="{D304351A-23CD-6E40-B49F-C1DD34A109C1}" vid="{8CAC8977-9426-5A4C-A8F8-CD862E5B10C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NetNumber Deck Template</Template>
  <TotalTime>14956</TotalTime>
  <Words>508</Words>
  <Application>Microsoft Office PowerPoint</Application>
  <PresentationFormat>On-screen Show (16:9)</PresentationFormat>
  <Paragraphs>46</Paragraphs>
  <Slides>3</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Open Sans</vt:lpstr>
      <vt:lpstr>Open Sans Medium</vt:lpstr>
      <vt:lpstr>Open Sans ExtraBold</vt:lpstr>
      <vt:lpstr>Arial</vt:lpstr>
      <vt:lpstr>Open Sans ExtraBold</vt:lpstr>
      <vt:lpstr>Aptos</vt:lpstr>
      <vt:lpstr>NetNumber Deck Template</vt:lpstr>
      <vt:lpstr>PowerPoint Presentation</vt:lpstr>
      <vt:lpstr>The Industry Gap Challenge:  We’re Not Sharing the “Good” and “Bad” Data Signals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Bradley Greer</dc:creator>
  <cp:lastModifiedBy>Fionna Clark</cp:lastModifiedBy>
  <cp:revision>16</cp:revision>
  <dcterms:created xsi:type="dcterms:W3CDTF">2024-12-03T20:42:56Z</dcterms:created>
  <dcterms:modified xsi:type="dcterms:W3CDTF">2026-01-13T19:52:41Z</dcterms:modified>
</cp:coreProperties>
</file>