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7" r:id="rId2"/>
    <p:sldId id="333" r:id="rId3"/>
    <p:sldId id="337" r:id="rId4"/>
  </p:sldIdLst>
  <p:sldSz cx="9144000" cy="5143500" type="screen16x9"/>
  <p:notesSz cx="6858000" cy="9144000"/>
  <p:embeddedFontLst>
    <p:embeddedFont>
      <p:font typeface="Open Sans" panose="020B0606030504020204" pitchFamily="34" charset="0"/>
      <p:regular r:id="rId6"/>
      <p:bold r:id="rId7"/>
      <p:italic r:id="rId8"/>
      <p:boldItalic r:id="rId9"/>
    </p:embeddedFont>
    <p:embeddedFont>
      <p:font typeface="Open Sans ExtraBold" panose="020F0502020204030204" pitchFamily="34" charset="0"/>
      <p:bold r:id="rId10"/>
      <p:italic r:id="rId11"/>
      <p:boldItalic r:id="rId12"/>
    </p:embeddedFont>
    <p:embeddedFont>
      <p:font typeface="Open Sans ExtraBold" panose="020F0502020204030204" pitchFamily="34" charset="0"/>
      <p:bold r:id="rId10"/>
      <p:italic r:id="rId11"/>
      <p:boldItalic r:id="rId12"/>
    </p:embeddedFont>
    <p:embeddedFont>
      <p:font typeface="Open Sans Medium"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ginlDCiqLR6CmzNAsi2zCTiLW5K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3C93A-49D9-72D3-526F-6A4A230ED568}" name="Jennifer Peranteau" initials="JP" userId="S::jperanteau@netnumber.com::fbff94be-a023-4064-990e-03c50026eebd" providerId="AD"/>
  <p188:author id="{61F4B0EA-6C87-3D37-B368-D0E6EC5169DF}" name="Bradley Greer" initials="BG" userId="S::bgreer@netnumber.com::a122ac6c-3d42-41f9-b974-14eb6c8ab9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01310"/>
    <a:srgbClr val="FF0002"/>
    <a:srgbClr val="910000"/>
    <a:srgbClr val="004D61"/>
    <a:srgbClr val="198BA5"/>
    <a:srgbClr val="000000"/>
    <a:srgbClr val="00405D"/>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0180"/>
  </p:normalViewPr>
  <p:slideViewPr>
    <p:cSldViewPr snapToGrid="0">
      <p:cViewPr varScale="1">
        <p:scale>
          <a:sx n="59" d="100"/>
          <a:sy n="59" d="100"/>
        </p:scale>
        <p:origin x="34" y="4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80"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11.fntdata"/><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79" Type="http://schemas.openxmlformats.org/officeDocument/2006/relationships/presProps" Target="presProps.xml"/><Relationship Id="rId5" Type="http://schemas.openxmlformats.org/officeDocument/2006/relationships/notesMaster" Target="notesMasters/notesMaster1.xml"/><Relationship Id="rId15" Type="http://schemas.openxmlformats.org/officeDocument/2006/relationships/font" Target="fonts/font10.fntdata"/><Relationship Id="rId82" Type="http://schemas.openxmlformats.org/officeDocument/2006/relationships/tableStyles" Target="tableStyles.xml"/><Relationship Id="rId10" Type="http://schemas.openxmlformats.org/officeDocument/2006/relationships/font" Target="fonts/font5.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059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32639-7579-3665-F2CA-EADC11680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F4AED-9D76-0153-CAEC-0D3C18F07D74}"/>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25F160FB-7913-75D8-1DC1-68CC0FFC1C54}"/>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Fraud data sharing is already central to defending the telecommunications ecosystem. Providers generate fraud alerts, models and risk signals and these are widely used.</a:t>
            </a:r>
            <a:br>
              <a:rPr lang="en-US" dirty="0"/>
            </a:br>
            <a:r>
              <a:rPr lang="en-US" dirty="0"/>
              <a:t>The challenge isn’t collecting or sharing fraud intelligence. The real gap is consistent visibility into what is legitimate. Carriers already hold authenticated information about trusted numbers, but that data rarely moves across networks or regions.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dirty="0"/>
            </a:br>
            <a:r>
              <a:rPr lang="en-US" dirty="0"/>
              <a:t>Without a consistent flow of trusted data, we see misroutes, false positives and inconsistent decisions. And as AI and new delivery models grow, the cost of incomplete inputs is increasing. Combining fraud intelligence with shared, trusted good-number data is how we strengthen accuracy and trust across the ecosystem.</a:t>
            </a:r>
            <a:endParaRPr lang="en-US" b="1" dirty="0"/>
          </a:p>
          <a:p>
            <a:pPr marL="158750" indent="0">
              <a:buNone/>
            </a:pPr>
            <a:endParaRPr lang="en-US" b="1" dirty="0"/>
          </a:p>
          <a:p>
            <a:pPr marL="158750" indent="0">
              <a:buNone/>
            </a:pPr>
            <a:r>
              <a:rPr lang="en-US" b="1" dirty="0"/>
              <a:t>CEO message:</a:t>
            </a:r>
            <a:br>
              <a:rPr lang="en-US" dirty="0"/>
            </a:br>
            <a:r>
              <a:rPr lang="en-US" b="1" dirty="0"/>
              <a:t>If we want a more secure ecosystem, we must start improving and aligning the data </a:t>
            </a:r>
          </a:p>
          <a:p>
            <a:pPr marL="158750" indent="0">
              <a:buNone/>
            </a:pPr>
            <a:r>
              <a:rPr lang="en-US" b="1" dirty="0"/>
              <a:t>we already trust — not just chasing what we fear.</a:t>
            </a:r>
            <a:endParaRPr lang="en-US" dirty="0"/>
          </a:p>
          <a:p>
            <a:pPr algn="l"/>
            <a:endParaRPr lang="en-US" dirty="0"/>
          </a:p>
        </p:txBody>
      </p:sp>
    </p:spTree>
    <p:extLst>
      <p:ext uri="{BB962C8B-B14F-4D97-AF65-F5344CB8AC3E}">
        <p14:creationId xmlns:p14="http://schemas.microsoft.com/office/powerpoint/2010/main" val="224195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158750" indent="0">
              <a:buNone/>
            </a:pPr>
            <a:r>
              <a:rPr lang="en-US" sz="1100" b="1" dirty="0">
                <a:solidFill>
                  <a:srgbClr val="FF0000"/>
                </a:solidFill>
                <a:latin typeface="Aptos" panose="020B0004020202020204" pitchFamily="34" charset="0"/>
              </a:rPr>
              <a:t>(Not on slide) Audience take away</a:t>
            </a:r>
          </a:p>
          <a:p>
            <a:pPr marL="158750" indent="0">
              <a:buNone/>
            </a:pPr>
            <a:r>
              <a:rPr lang="en-US" sz="1100" dirty="0">
                <a:solidFill>
                  <a:srgbClr val="FF0000"/>
                </a:solidFill>
                <a:latin typeface="Aptos" panose="020B0004020202020204" pitchFamily="34" charset="0"/>
              </a:rPr>
              <a:t>• netnumber already plays a central role in helping organizations use accurate data to make better decisions</a:t>
            </a:r>
            <a:br>
              <a:rPr lang="en-US" sz="1100" dirty="0">
                <a:solidFill>
                  <a:srgbClr val="FF0000"/>
                </a:solidFill>
                <a:latin typeface="Aptos" panose="020B0004020202020204" pitchFamily="34" charset="0"/>
              </a:rPr>
            </a:br>
            <a:r>
              <a:rPr lang="en-US" sz="1100" dirty="0">
                <a:solidFill>
                  <a:srgbClr val="FF0000"/>
                </a:solidFill>
                <a:latin typeface="Aptos" panose="020B0004020202020204" pitchFamily="34" charset="0"/>
              </a:rPr>
              <a:t>• Good data, when aligned, verified, and shared appropriately, strengthens trust far more than reactive fraud lists</a:t>
            </a:r>
            <a:br>
              <a:rPr lang="en-US" sz="1100" dirty="0">
                <a:solidFill>
                  <a:srgbClr val="FF0000"/>
                </a:solidFill>
                <a:latin typeface="Aptos" panose="020B0004020202020204" pitchFamily="34" charset="0"/>
              </a:rPr>
            </a:br>
            <a:r>
              <a:rPr lang="en-US" sz="1100" dirty="0">
                <a:solidFill>
                  <a:srgbClr val="FF0000"/>
                </a:solidFill>
                <a:latin typeface="Aptos" panose="020B0004020202020204" pitchFamily="34" charset="0"/>
              </a:rPr>
              <a:t>• This is an area where netnumber has deep experience</a:t>
            </a:r>
            <a:endParaRPr lang="en-US" dirty="0"/>
          </a:p>
          <a:p>
            <a:pPr marL="158750" indent="0" algn="l">
              <a:buNone/>
            </a:pPr>
            <a:endParaRPr lang="en-US" dirty="0"/>
          </a:p>
          <a:p>
            <a:pPr marL="158750" indent="0" algn="l">
              <a:buNone/>
            </a:pPr>
            <a:r>
              <a:rPr lang="en-US" dirty="0"/>
              <a:t>netnumber helps the ecosystem operationalize trusted data. </a:t>
            </a:r>
          </a:p>
          <a:p>
            <a:pPr marL="158750" indent="0" algn="l">
              <a:buNone/>
            </a:pPr>
            <a:endParaRPr lang="en-US" dirty="0"/>
          </a:p>
          <a:p>
            <a:pPr marL="158750" indent="0" algn="l">
              <a:buNone/>
            </a:pPr>
            <a:r>
              <a:rPr lang="en-US" dirty="0"/>
              <a:t>We’ve spent years helping carriers validate and interpret number information and support operators, </a:t>
            </a:r>
            <a:r>
              <a:rPr lang="en-US" dirty="0" err="1"/>
              <a:t>CPaaS</a:t>
            </a:r>
            <a:r>
              <a:rPr lang="en-US" dirty="0"/>
              <a:t> providers and enterprises. </a:t>
            </a:r>
          </a:p>
          <a:p>
            <a:pPr marL="158750" indent="0" algn="l">
              <a:buNone/>
            </a:pPr>
            <a:endParaRPr lang="en-US" dirty="0"/>
          </a:p>
          <a:p>
            <a:pPr marL="158750" indent="0" algn="l">
              <a:buNone/>
            </a:pPr>
            <a:r>
              <a:rPr lang="en-US" dirty="0"/>
              <a:t>Our focus is accuracy, consistency and interoperability, not just fraud response.</a:t>
            </a:r>
          </a:p>
          <a:p>
            <a:pPr marL="158750" indent="0" algn="l">
              <a:buNone/>
            </a:pPr>
            <a:br>
              <a:rPr lang="en-US" dirty="0"/>
            </a:br>
            <a:r>
              <a:rPr lang="en-US" dirty="0"/>
              <a:t>We also have proven experience in large-scale deployments across some of the most complex markets in the world. </a:t>
            </a:r>
          </a:p>
          <a:p>
            <a:pPr marL="158750" indent="0" algn="l">
              <a:buNone/>
            </a:pPr>
            <a:endParaRPr lang="en-US" dirty="0"/>
          </a:p>
          <a:p>
            <a:pPr marL="158750" indent="0" algn="l">
              <a:buNone/>
            </a:pPr>
            <a:r>
              <a:rPr lang="en-US" dirty="0"/>
              <a:t>Customers rely on us because we simplify trust decisions and reduce ambiguity through high-integrity, carrier-grade data services.</a:t>
            </a:r>
          </a:p>
          <a:p>
            <a:pPr marL="158750" indent="0" algn="l">
              <a:buNone/>
            </a:pPr>
            <a:br>
              <a:rPr lang="en-US" dirty="0"/>
            </a:br>
            <a:r>
              <a:rPr lang="en-US" dirty="0"/>
              <a:t>Our architecture supports a global path forward while respecting regional requirements. </a:t>
            </a:r>
          </a:p>
          <a:p>
            <a:pPr marL="158750" indent="0" algn="l">
              <a:buNone/>
            </a:pPr>
            <a:endParaRPr lang="en-US" dirty="0"/>
          </a:p>
          <a:p>
            <a:pPr marL="158750" indent="0" algn="l">
              <a:buNone/>
            </a:pPr>
            <a:r>
              <a:rPr lang="en-US" dirty="0"/>
              <a:t>It adapts to local regulations and data sovereignty needs, enabling participation without exchanging sensitive data. </a:t>
            </a:r>
          </a:p>
          <a:p>
            <a:pPr marL="158750" indent="0" algn="l">
              <a:buNone/>
            </a:pPr>
            <a:endParaRPr lang="en-US" dirty="0"/>
          </a:p>
          <a:p>
            <a:pPr marL="158750" indent="0" algn="l">
              <a:buNone/>
            </a:pPr>
            <a:r>
              <a:rPr lang="en-US" dirty="0"/>
              <a:t>And carriers always stay in control of their own information.</a:t>
            </a:r>
          </a:p>
          <a:p>
            <a:endParaRPr lang="en-US" dirty="0"/>
          </a:p>
        </p:txBody>
      </p:sp>
    </p:spTree>
    <p:extLst>
      <p:ext uri="{BB962C8B-B14F-4D97-AF65-F5344CB8AC3E}">
        <p14:creationId xmlns:p14="http://schemas.microsoft.com/office/powerpoint/2010/main" val="64272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Title">
  <p:cSld name="CUSTOM_8_1">
    <p:spTree>
      <p:nvGrpSpPr>
        <p:cNvPr id="1" name="Shape 324"/>
        <p:cNvGrpSpPr/>
        <p:nvPr/>
      </p:nvGrpSpPr>
      <p:grpSpPr>
        <a:xfrm>
          <a:off x="0" y="0"/>
          <a:ext cx="0" cy="0"/>
          <a:chOff x="0" y="0"/>
          <a:chExt cx="0" cy="0"/>
        </a:xfrm>
      </p:grpSpPr>
      <p:sp>
        <p:nvSpPr>
          <p:cNvPr id="325" name="Google Shape;325;p89"/>
          <p:cNvSpPr txBox="1">
            <a:spLocks noGrp="1"/>
          </p:cNvSpPr>
          <p:nvPr>
            <p:ph type="title"/>
          </p:nvPr>
        </p:nvSpPr>
        <p:spPr>
          <a:xfrm>
            <a:off x="311700" y="347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08CA5"/>
              </a:buClr>
              <a:buSzPts val="2800"/>
              <a:buFont typeface="Open Sans ExtraBold"/>
              <a:buNone/>
              <a:defRPr b="1">
                <a:solidFill>
                  <a:srgbClr val="208CA5"/>
                </a:solidFill>
                <a:latin typeface="Open Sans ExtraBold"/>
                <a:ea typeface="Open Sans ExtraBold"/>
                <a:cs typeface="Open Sans ExtraBold"/>
                <a:sym typeface="Open Sans ExtraBold"/>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326" name="Google Shape;326;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9pPr>
          </a:lstStyle>
          <a:p>
            <a:pPr marL="0" lvl="0" indent="0" algn="r" rtl="0">
              <a:spcBef>
                <a:spcPts val="0"/>
              </a:spcBef>
              <a:spcAft>
                <a:spcPts val="0"/>
              </a:spcAft>
              <a:buNone/>
            </a:pPr>
            <a:fld id="{00000000-1234-1234-1234-123412341234}" type="slidenum">
              <a:rPr lang="en"/>
              <a:t>‹#›</a:t>
            </a:fld>
            <a:endParaRPr/>
          </a:p>
        </p:txBody>
      </p:sp>
      <p:sp>
        <p:nvSpPr>
          <p:cNvPr id="2" name="Google Shape;142;p70">
            <a:extLst>
              <a:ext uri="{FF2B5EF4-FFF2-40B4-BE49-F238E27FC236}">
                <a16:creationId xmlns:a16="http://schemas.microsoft.com/office/drawing/2014/main" id="{44BACF48-0674-2C28-80D9-56F4C577D1B6}"/>
              </a:ext>
            </a:extLst>
          </p:cNvPr>
          <p:cNvSpPr txBox="1">
            <a:spLocks/>
          </p:cNvSpPr>
          <p:nvPr userDrawn="1"/>
        </p:nvSpPr>
        <p:spPr>
          <a:xfrm>
            <a:off x="455921" y="4663217"/>
            <a:ext cx="2038703" cy="3936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08CA5"/>
                </a:solidFill>
                <a:latin typeface="Open Sans Medium"/>
                <a:ea typeface="Open Sans Medium"/>
                <a:cs typeface="Open Sans Medium"/>
                <a:sym typeface="Open Sans Medium"/>
              </a:defRPr>
            </a:lvl9pPr>
          </a:lstStyle>
          <a:p>
            <a:pPr algn="l"/>
            <a:r>
              <a:rPr lang="en-US" sz="700" err="1">
                <a:solidFill>
                  <a:schemeClr val="tx2">
                    <a:lumMod val="75000"/>
                  </a:schemeClr>
                </a:solidFill>
              </a:rPr>
              <a:t>netnumber</a:t>
            </a:r>
            <a:r>
              <a:rPr lang="en-US" sz="700">
                <a:solidFill>
                  <a:schemeClr val="tx2">
                    <a:lumMod val="75000"/>
                  </a:schemeClr>
                </a:solidFill>
              </a:rPr>
              <a:t> – proprietary &amp; confidential</a:t>
            </a:r>
            <a:endParaRPr lang="en" sz="700">
              <a:solidFill>
                <a:schemeClr val="tx2">
                  <a:lumMod val="7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CUSTOM_9">
    <p:spTree>
      <p:nvGrpSpPr>
        <p:cNvPr id="1" name="Shape 3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78" b="1" i="0">
                <a:solidFill>
                  <a:srgbClr val="218CA6"/>
                </a:solidFill>
                <a:latin typeface="Open Sans Extrabold"/>
                <a:cs typeface="Open Sans Extra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5" name="Holder 5"/>
          <p:cNvSpPr>
            <a:spLocks noGrp="1"/>
          </p:cNvSpPr>
          <p:nvPr>
            <p:ph type="sldNum" sz="quarter" idx="7"/>
          </p:nvPr>
        </p:nvSpPr>
        <p:spPr/>
        <p:txBody>
          <a:bodyPr lIns="0" tIns="0" rIns="0" bIns="0"/>
          <a:lstStyle>
            <a:lvl1pPr>
              <a:defRPr sz="750" b="0" i="0">
                <a:solidFill>
                  <a:srgbClr val="208CA5"/>
                </a:solidFill>
                <a:latin typeface="Open Sans"/>
                <a:cs typeface="Open Sans"/>
              </a:defRPr>
            </a:lvl1pPr>
          </a:lstStyle>
          <a:p>
            <a:pPr marL="41876">
              <a:spcBef>
                <a:spcPts val="239"/>
              </a:spcBef>
            </a:pPr>
            <a:fld id="{81D60167-4931-47E6-BA6A-407CBD079E47}" type="slidenum">
              <a:rPr lang="en-US" spc="-11" smtClean="0"/>
              <a:pPr marL="41876">
                <a:spcBef>
                  <a:spcPts val="239"/>
                </a:spcBef>
              </a:pPr>
              <a:t>‹#›</a:t>
            </a:fld>
            <a:endParaRPr lang="en-US" spc="-11" dirty="0"/>
          </a:p>
        </p:txBody>
      </p:sp>
    </p:spTree>
    <p:extLst>
      <p:ext uri="{BB962C8B-B14F-4D97-AF65-F5344CB8AC3E}">
        <p14:creationId xmlns:p14="http://schemas.microsoft.com/office/powerpoint/2010/main" val="294268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4"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1" y="0"/>
            <a:ext cx="914335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4D61"/>
          </a:solidFill>
        </p:spPr>
        <p:txBody>
          <a:bodyPr wrap="square" lIns="0" tIns="0" rIns="0" bIns="0" rtlCol="0"/>
          <a:lstStyle/>
          <a:p>
            <a:endParaRPr sz="637"/>
          </a:p>
        </p:txBody>
      </p:sp>
      <p:pic>
        <p:nvPicPr>
          <p:cNvPr id="3" name="object 3"/>
          <p:cNvPicPr/>
          <p:nvPr/>
        </p:nvPicPr>
        <p:blipFill>
          <a:blip r:embed="rId3" cstate="print"/>
          <a:stretch>
            <a:fillRect/>
          </a:stretch>
        </p:blipFill>
        <p:spPr>
          <a:xfrm>
            <a:off x="3524462" y="0"/>
            <a:ext cx="5619217" cy="5143139"/>
          </a:xfrm>
          <a:prstGeom prst="rect">
            <a:avLst/>
          </a:prstGeom>
        </p:spPr>
      </p:pic>
      <p:pic>
        <p:nvPicPr>
          <p:cNvPr id="9" name="Picture 8">
            <a:extLst>
              <a:ext uri="{FF2B5EF4-FFF2-40B4-BE49-F238E27FC236}">
                <a16:creationId xmlns:a16="http://schemas.microsoft.com/office/drawing/2014/main" id="{6CB5A692-058B-2120-B4A0-326AE6BB14C8}"/>
              </a:ext>
            </a:extLst>
          </p:cNvPr>
          <p:cNvPicPr>
            <a:picLocks noChangeAspect="1"/>
          </p:cNvPicPr>
          <p:nvPr/>
        </p:nvPicPr>
        <p:blipFill>
          <a:blip r:embed="rId4"/>
          <a:stretch>
            <a:fillRect/>
          </a:stretch>
        </p:blipFill>
        <p:spPr>
          <a:xfrm>
            <a:off x="359041" y="-411884"/>
            <a:ext cx="8457299" cy="2347364"/>
          </a:xfrm>
          <a:prstGeom prst="rect">
            <a:avLst/>
          </a:prstGeom>
        </p:spPr>
      </p:pic>
      <p:sp>
        <p:nvSpPr>
          <p:cNvPr id="10" name="TextBox 9">
            <a:extLst>
              <a:ext uri="{FF2B5EF4-FFF2-40B4-BE49-F238E27FC236}">
                <a16:creationId xmlns:a16="http://schemas.microsoft.com/office/drawing/2014/main" id="{347457F9-D4E6-A062-8E17-718FB3026BB4}"/>
              </a:ext>
            </a:extLst>
          </p:cNvPr>
          <p:cNvSpPr txBox="1"/>
          <p:nvPr/>
        </p:nvSpPr>
        <p:spPr>
          <a:xfrm>
            <a:off x="2202180" y="1252220"/>
            <a:ext cx="7612380" cy="369332"/>
          </a:xfrm>
          <a:prstGeom prst="rect">
            <a:avLst/>
          </a:prstGeom>
          <a:noFill/>
        </p:spPr>
        <p:txBody>
          <a:bodyPr wrap="square" rtlCol="0">
            <a:spAutoFit/>
          </a:bodyPr>
          <a:lstStyle/>
          <a:p>
            <a:r>
              <a:rPr lang="en-US" sz="1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Trusted Industry Leader in Phone Number Intelligence </a:t>
            </a:r>
          </a:p>
        </p:txBody>
      </p:sp>
      <p:pic>
        <p:nvPicPr>
          <p:cNvPr id="4" name="Picture 2" descr="PTC">
            <a:extLst>
              <a:ext uri="{FF2B5EF4-FFF2-40B4-BE49-F238E27FC236}">
                <a16:creationId xmlns:a16="http://schemas.microsoft.com/office/drawing/2014/main" id="{3212BF27-A195-EFC2-11B3-5B9A06393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300" y="4262439"/>
            <a:ext cx="2102817" cy="665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C2A167-36FE-F40D-16C9-3C897630C893}"/>
              </a:ext>
            </a:extLst>
          </p:cNvPr>
          <p:cNvSpPr txBox="1"/>
          <p:nvPr/>
        </p:nvSpPr>
        <p:spPr>
          <a:xfrm>
            <a:off x="7632700" y="4835723"/>
            <a:ext cx="2463800" cy="307777"/>
          </a:xfrm>
          <a:prstGeom prst="rect">
            <a:avLst/>
          </a:prstGeom>
          <a:noFill/>
        </p:spPr>
        <p:txBody>
          <a:bodyPr wrap="square" rtlCol="0">
            <a:spAutoFit/>
          </a:bodyPr>
          <a:lstStyle/>
          <a:p>
            <a:r>
              <a:rPr lang="en-US" dirty="0"/>
              <a:t>Hawaii, 2026</a:t>
            </a:r>
          </a:p>
        </p:txBody>
      </p:sp>
      <p:sp>
        <p:nvSpPr>
          <p:cNvPr id="6" name="TextBox 5">
            <a:extLst>
              <a:ext uri="{FF2B5EF4-FFF2-40B4-BE49-F238E27FC236}">
                <a16:creationId xmlns:a16="http://schemas.microsoft.com/office/drawing/2014/main" id="{9D8E8237-0E86-EC57-77F6-FCB875D81861}"/>
              </a:ext>
            </a:extLst>
          </p:cNvPr>
          <p:cNvSpPr txBox="1"/>
          <p:nvPr/>
        </p:nvSpPr>
        <p:spPr>
          <a:xfrm>
            <a:off x="3289300" y="2578588"/>
            <a:ext cx="5854700" cy="1200329"/>
          </a:xfrm>
          <a:prstGeom prst="rect">
            <a:avLst/>
          </a:prstGeom>
          <a:solidFill>
            <a:srgbClr val="000000"/>
          </a:solidFill>
        </p:spPr>
        <p:txBody>
          <a:bodyPr wrap="square" rtlCol="0">
            <a:spAutoFit/>
          </a:bodyPr>
          <a:lstStyle/>
          <a:p>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How </a:t>
            </a:r>
            <a:r>
              <a:rPr lang="en-U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Fraud Data Sharing </a:t>
            </a:r>
          </a:p>
          <a:p>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is at the Forefront of Securing </a:t>
            </a:r>
          </a:p>
          <a:p>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sz="18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Telecommunications Ecosystem </a:t>
            </a:r>
          </a:p>
          <a:p>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From Sophisticated Scams</a:t>
            </a:r>
          </a:p>
        </p:txBody>
      </p:sp>
      <p:sp>
        <p:nvSpPr>
          <p:cNvPr id="15" name="TextBox 14">
            <a:extLst>
              <a:ext uri="{FF2B5EF4-FFF2-40B4-BE49-F238E27FC236}">
                <a16:creationId xmlns:a16="http://schemas.microsoft.com/office/drawing/2014/main" id="{9BA2634B-244D-C97C-77F1-F5DE075AF5A3}"/>
              </a:ext>
            </a:extLst>
          </p:cNvPr>
          <p:cNvSpPr txBox="1"/>
          <p:nvPr/>
        </p:nvSpPr>
        <p:spPr>
          <a:xfrm>
            <a:off x="537633" y="4550833"/>
            <a:ext cx="3390900" cy="307777"/>
          </a:xfrm>
          <a:prstGeom prst="rect">
            <a:avLst/>
          </a:prstGeom>
          <a:noFill/>
        </p:spPr>
        <p:txBody>
          <a:bodyPr wrap="square" rtlCol="0">
            <a:spAutoFit/>
          </a:bodyPr>
          <a:lstStyle/>
          <a:p>
            <a:r>
              <a:rPr lang="en-US" dirty="0">
                <a:solidFill>
                  <a:schemeClr val="bg1"/>
                </a:solidFill>
              </a:rPr>
              <a:t> John Coleman, SVP – Global Sales</a:t>
            </a:r>
          </a:p>
        </p:txBody>
      </p:sp>
      <p:pic>
        <p:nvPicPr>
          <p:cNvPr id="1028" name="Picture 4">
            <a:extLst>
              <a:ext uri="{FF2B5EF4-FFF2-40B4-BE49-F238E27FC236}">
                <a16:creationId xmlns:a16="http://schemas.microsoft.com/office/drawing/2014/main" id="{87E010E6-E710-4D60-D0E1-7496E67354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1" y="1997988"/>
            <a:ext cx="1752600" cy="2561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D61"/>
        </a:solidFill>
        <a:effectLst/>
      </p:bgPr>
    </p:bg>
    <p:spTree>
      <p:nvGrpSpPr>
        <p:cNvPr id="1" name="">
          <a:extLst>
            <a:ext uri="{FF2B5EF4-FFF2-40B4-BE49-F238E27FC236}">
              <a16:creationId xmlns:a16="http://schemas.microsoft.com/office/drawing/2014/main" id="{E14366C0-22B7-0BCE-8F02-49AF3780E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C8AB2-3A4B-D550-100A-9CDE04060A93}"/>
              </a:ext>
            </a:extLst>
          </p:cNvPr>
          <p:cNvSpPr>
            <a:spLocks noGrp="1"/>
          </p:cNvSpPr>
          <p:nvPr>
            <p:ph type="title"/>
          </p:nvPr>
        </p:nvSpPr>
        <p:spPr>
          <a:xfrm>
            <a:off x="383536" y="183757"/>
            <a:ext cx="8520600" cy="572700"/>
          </a:xfrm>
        </p:spPr>
        <p:txBody>
          <a:bodyPr/>
          <a:lstStyle/>
          <a:p>
            <a:r>
              <a:rPr lang="en-US" sz="3200" dirty="0">
                <a:solidFill>
                  <a:schemeClr val="accent5"/>
                </a:solidFill>
              </a:rPr>
              <a:t>The Industry Gap Challenge: </a:t>
            </a:r>
            <a:br>
              <a:rPr lang="en-US" sz="2400" dirty="0"/>
            </a:br>
            <a:r>
              <a:rPr lang="en-US" sz="2000" dirty="0">
                <a:solidFill>
                  <a:schemeClr val="accent4"/>
                </a:solidFill>
              </a:rPr>
              <a:t>We’re Not Sharing the “Good” and “Bad” Data Signals</a:t>
            </a:r>
          </a:p>
        </p:txBody>
      </p:sp>
      <p:sp>
        <p:nvSpPr>
          <p:cNvPr id="5" name="TextBox 4">
            <a:extLst>
              <a:ext uri="{FF2B5EF4-FFF2-40B4-BE49-F238E27FC236}">
                <a16:creationId xmlns:a16="http://schemas.microsoft.com/office/drawing/2014/main" id="{6FED9B17-730C-2F3B-54EB-4F66B8C588DE}"/>
              </a:ext>
            </a:extLst>
          </p:cNvPr>
          <p:cNvSpPr txBox="1"/>
          <p:nvPr/>
        </p:nvSpPr>
        <p:spPr>
          <a:xfrm>
            <a:off x="3722528" y="1276546"/>
            <a:ext cx="5310968" cy="3323987"/>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b="1" dirty="0">
                <a:solidFill>
                  <a:schemeClr val="accent6">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Ongoing lack of data sharing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across the industry for both suspicious and legitimate traffic</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chemeClr val="bg1"/>
              </a:buClr>
              <a:buFont typeface="Arial" panose="020B0604020202020204" pitchFamily="34" charset="0"/>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While </a:t>
            </a:r>
            <a:r>
              <a:rPr lang="en-US" b="1" dirty="0">
                <a:solidFill>
                  <a:schemeClr val="accent5">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signals of potentially bad traffic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exist, they mostly lack the specificity and context needed for effective action</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chemeClr val="bg1"/>
              </a:buClr>
              <a:buFont typeface="Arial" panose="020B0604020202020204" pitchFamily="34" charset="0"/>
              <a:buChar char="•"/>
            </a:pPr>
            <a:r>
              <a:rPr lang="en-US" b="1" dirty="0">
                <a:solidFill>
                  <a:schemeClr val="accent4">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Prevention requires balance</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threat intelligence alone creates blind spots without corresponding legitimate traffic patterns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chemeClr val="bg1"/>
              </a:buClr>
              <a:buFont typeface="Arial" panose="020B0604020202020204" pitchFamily="34" charset="0"/>
              <a:buChar char="•"/>
            </a:pPr>
            <a:r>
              <a:rPr lang="en-US" b="1" dirty="0">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Good data is as essential as fraud data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together they reduce false positives and enable confident decisions </a:t>
            </a:r>
          </a:p>
          <a:p>
            <a:pPr marL="285750" indent="-285750">
              <a:buClr>
                <a:schemeClr val="bg1"/>
              </a:buClr>
              <a:buFont typeface="Arial" panose="020B0604020202020204" pitchFamily="34" charset="0"/>
              <a:buChar char="•"/>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chemeClr val="bg1"/>
              </a:buClr>
              <a:buFont typeface="Arial" panose="020B0604020202020204" pitchFamily="34" charset="0"/>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Consistent sharing of </a:t>
            </a:r>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both types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of signals strengthens the ecosystem trust and cross-network reliability </a:t>
            </a:r>
          </a:p>
        </p:txBody>
      </p:sp>
      <p:pic>
        <p:nvPicPr>
          <p:cNvPr id="9" name="Picture 8" descr="A blue bucket with water splashing out of it&#10;&#10;AI-generated content may be incorrect.">
            <a:extLst>
              <a:ext uri="{FF2B5EF4-FFF2-40B4-BE49-F238E27FC236}">
                <a16:creationId xmlns:a16="http://schemas.microsoft.com/office/drawing/2014/main" id="{65601185-43F4-A6C8-C03E-C96D6789D836}"/>
              </a:ext>
            </a:extLst>
          </p:cNvPr>
          <p:cNvPicPr>
            <a:picLocks noChangeAspect="1"/>
          </p:cNvPicPr>
          <p:nvPr/>
        </p:nvPicPr>
        <p:blipFill>
          <a:blip r:embed="rId3"/>
          <a:srcRect r="16051"/>
          <a:stretch>
            <a:fillRect/>
          </a:stretch>
        </p:blipFill>
        <p:spPr>
          <a:xfrm>
            <a:off x="737450" y="1762661"/>
            <a:ext cx="1242063" cy="1362945"/>
          </a:xfrm>
          <a:prstGeom prst="rect">
            <a:avLst/>
          </a:prstGeom>
        </p:spPr>
      </p:pic>
      <p:pic>
        <p:nvPicPr>
          <p:cNvPr id="11" name="Picture 10" descr="A blue bucket with a handle&#10;&#10;AI-generated content may be incorrect.">
            <a:extLst>
              <a:ext uri="{FF2B5EF4-FFF2-40B4-BE49-F238E27FC236}">
                <a16:creationId xmlns:a16="http://schemas.microsoft.com/office/drawing/2014/main" id="{08B954F0-64D4-5CEC-8105-5122E36DD325}"/>
              </a:ext>
            </a:extLst>
          </p:cNvPr>
          <p:cNvPicPr>
            <a:picLocks noChangeAspect="1"/>
          </p:cNvPicPr>
          <p:nvPr/>
        </p:nvPicPr>
        <p:blipFill>
          <a:blip r:embed="rId4"/>
          <a:srcRect l="12468" t="21365" r="13497" b="8570"/>
          <a:stretch>
            <a:fillRect/>
          </a:stretch>
        </p:blipFill>
        <p:spPr>
          <a:xfrm>
            <a:off x="723964" y="3276600"/>
            <a:ext cx="1269034" cy="1244600"/>
          </a:xfrm>
          <a:prstGeom prst="rect">
            <a:avLst/>
          </a:prstGeom>
        </p:spPr>
      </p:pic>
      <p:sp>
        <p:nvSpPr>
          <p:cNvPr id="12" name="TextBox 11">
            <a:extLst>
              <a:ext uri="{FF2B5EF4-FFF2-40B4-BE49-F238E27FC236}">
                <a16:creationId xmlns:a16="http://schemas.microsoft.com/office/drawing/2014/main" id="{3AD658F7-F1F8-4125-1B44-DE920595E821}"/>
              </a:ext>
            </a:extLst>
          </p:cNvPr>
          <p:cNvSpPr txBox="1"/>
          <p:nvPr/>
        </p:nvSpPr>
        <p:spPr>
          <a:xfrm>
            <a:off x="1953407" y="2096342"/>
            <a:ext cx="1468304" cy="738664"/>
          </a:xfrm>
          <a:prstGeom prst="rect">
            <a:avLst/>
          </a:prstGeom>
          <a:noFill/>
        </p:spPr>
        <p:txBody>
          <a:bodyPr wrap="square" rtlCol="0">
            <a:spAutoFit/>
          </a:bodyPr>
          <a:lstStyle/>
          <a:p>
            <a:pPr algn="ctr"/>
            <a:r>
              <a:rPr lang="en-US" dirty="0">
                <a:solidFill>
                  <a:schemeClr val="accent1">
                    <a:lumMod val="40000"/>
                    <a:lumOff val="60000"/>
                  </a:schemeClr>
                </a:solidFill>
              </a:rPr>
              <a:t>Abundant ‘questionable’ traffic signals</a:t>
            </a:r>
          </a:p>
        </p:txBody>
      </p:sp>
      <p:sp>
        <p:nvSpPr>
          <p:cNvPr id="13" name="TextBox 12">
            <a:extLst>
              <a:ext uri="{FF2B5EF4-FFF2-40B4-BE49-F238E27FC236}">
                <a16:creationId xmlns:a16="http://schemas.microsoft.com/office/drawing/2014/main" id="{4B614101-3A3C-B238-C672-B1E8F49CC2D9}"/>
              </a:ext>
            </a:extLst>
          </p:cNvPr>
          <p:cNvSpPr txBox="1"/>
          <p:nvPr/>
        </p:nvSpPr>
        <p:spPr>
          <a:xfrm>
            <a:off x="2004207" y="3462054"/>
            <a:ext cx="1366704" cy="954107"/>
          </a:xfrm>
          <a:prstGeom prst="rect">
            <a:avLst/>
          </a:prstGeom>
          <a:noFill/>
        </p:spPr>
        <p:txBody>
          <a:bodyPr wrap="square" rtlCol="0">
            <a:spAutoFit/>
          </a:bodyPr>
          <a:lstStyle/>
          <a:p>
            <a:pPr algn="ctr"/>
            <a:r>
              <a:rPr lang="en-US" dirty="0">
                <a:solidFill>
                  <a:schemeClr val="accent6"/>
                </a:solidFill>
              </a:rPr>
              <a:t>Insufficient trusted, legitimate traffic signals</a:t>
            </a:r>
          </a:p>
        </p:txBody>
      </p:sp>
      <p:sp>
        <p:nvSpPr>
          <p:cNvPr id="14" name="TextBox 13">
            <a:extLst>
              <a:ext uri="{FF2B5EF4-FFF2-40B4-BE49-F238E27FC236}">
                <a16:creationId xmlns:a16="http://schemas.microsoft.com/office/drawing/2014/main" id="{D484AF3A-BA32-2B94-EBFC-307E409D49B3}"/>
              </a:ext>
            </a:extLst>
          </p:cNvPr>
          <p:cNvSpPr txBox="1"/>
          <p:nvPr/>
        </p:nvSpPr>
        <p:spPr>
          <a:xfrm>
            <a:off x="383536" y="1219694"/>
            <a:ext cx="3195504" cy="338554"/>
          </a:xfrm>
          <a:prstGeom prst="rect">
            <a:avLst/>
          </a:prstGeom>
          <a:noFill/>
        </p:spPr>
        <p:txBody>
          <a:bodyPr wrap="square" rtlCol="0">
            <a:spAutoFit/>
          </a:bodyPr>
          <a:lstStyle/>
          <a:p>
            <a:r>
              <a:rPr lang="en-US" sz="1600" b="1" dirty="0">
                <a:solidFill>
                  <a:schemeClr val="bg1"/>
                </a:solidFill>
              </a:rPr>
              <a:t>The ecosystem is unbalanced </a:t>
            </a:r>
          </a:p>
        </p:txBody>
      </p:sp>
      <p:pic>
        <p:nvPicPr>
          <p:cNvPr id="3" name="Picture 2">
            <a:extLst>
              <a:ext uri="{FF2B5EF4-FFF2-40B4-BE49-F238E27FC236}">
                <a16:creationId xmlns:a16="http://schemas.microsoft.com/office/drawing/2014/main" id="{D285E5F9-54FA-77CD-FE6A-5225CFC6B7C1}"/>
              </a:ext>
            </a:extLst>
          </p:cNvPr>
          <p:cNvPicPr>
            <a:picLocks noChangeAspect="1"/>
          </p:cNvPicPr>
          <p:nvPr/>
        </p:nvPicPr>
        <p:blipFill>
          <a:blip r:embed="rId5"/>
          <a:stretch>
            <a:fillRect/>
          </a:stretch>
        </p:blipFill>
        <p:spPr>
          <a:xfrm>
            <a:off x="7172960" y="4596428"/>
            <a:ext cx="1971040" cy="547072"/>
          </a:xfrm>
          <a:prstGeom prst="rect">
            <a:avLst/>
          </a:prstGeom>
        </p:spPr>
      </p:pic>
    </p:spTree>
    <p:extLst>
      <p:ext uri="{BB962C8B-B14F-4D97-AF65-F5344CB8AC3E}">
        <p14:creationId xmlns:p14="http://schemas.microsoft.com/office/powerpoint/2010/main" val="299209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D61"/>
        </a:solidFill>
        <a:effectLst/>
      </p:bgPr>
    </p:bg>
    <p:spTree>
      <p:nvGrpSpPr>
        <p:cNvPr id="1" name=""/>
        <p:cNvGrpSpPr/>
        <p:nvPr/>
      </p:nvGrpSpPr>
      <p:grpSpPr>
        <a:xfrm>
          <a:off x="0" y="0"/>
          <a:ext cx="0" cy="0"/>
          <a:chOff x="0" y="0"/>
          <a:chExt cx="0" cy="0"/>
        </a:xfrm>
      </p:grpSpPr>
      <p:sp>
        <p:nvSpPr>
          <p:cNvPr id="2" name="Forme libre 54">
            <a:extLst>
              <a:ext uri="{FF2B5EF4-FFF2-40B4-BE49-F238E27FC236}">
                <a16:creationId xmlns:a16="http://schemas.microsoft.com/office/drawing/2014/main" id="{A92B6241-3316-CF8F-3AB4-C97B13D5E651}"/>
              </a:ext>
            </a:extLst>
          </p:cNvPr>
          <p:cNvSpPr/>
          <p:nvPr/>
        </p:nvSpPr>
        <p:spPr>
          <a:xfrm>
            <a:off x="828385" y="1320799"/>
            <a:ext cx="3388085" cy="1448793"/>
          </a:xfrm>
          <a:custGeom>
            <a:avLst/>
            <a:gdLst>
              <a:gd name="csX0" fmla="*/ 1156494 w 2354207"/>
              <a:gd name="csY0" fmla="*/ 1029370 h 1029369"/>
              <a:gd name="csX1" fmla="*/ 0 w 2354207"/>
              <a:gd name="csY1" fmla="*/ 1029370 h 1029369"/>
              <a:gd name="csX2" fmla="*/ 2255099 w 2354207"/>
              <a:gd name="csY2" fmla="*/ 0 h 1029369"/>
              <a:gd name="csX3" fmla="*/ 2354208 w 2354207"/>
              <a:gd name="csY3" fmla="*/ 0 h 1029369"/>
              <a:gd name="csX4" fmla="*/ 1156494 w 2354207"/>
              <a:gd name="csY4" fmla="*/ 1029370 h 1029369"/>
            </a:gdLst>
            <a:ahLst/>
            <a:cxnLst>
              <a:cxn ang="0">
                <a:pos x="csX0" y="csY0"/>
              </a:cxn>
              <a:cxn ang="0">
                <a:pos x="csX1" y="csY1"/>
              </a:cxn>
              <a:cxn ang="0">
                <a:pos x="csX2" y="csY2"/>
              </a:cxn>
              <a:cxn ang="0">
                <a:pos x="csX3" y="csY3"/>
              </a:cxn>
              <a:cxn ang="0">
                <a:pos x="csX4" y="csY4"/>
              </a:cxn>
            </a:cxnLst>
            <a:rect l="l" t="t" r="r" b="b"/>
            <a:pathLst>
              <a:path w="2354207" h="1029369">
                <a:moveTo>
                  <a:pt x="1156494" y="1029370"/>
                </a:moveTo>
                <a:lnTo>
                  <a:pt x="0" y="1029370"/>
                </a:lnTo>
                <a:lnTo>
                  <a:pt x="2255099" y="0"/>
                </a:lnTo>
                <a:lnTo>
                  <a:pt x="2354208" y="0"/>
                </a:lnTo>
                <a:lnTo>
                  <a:pt x="1156494" y="1029370"/>
                </a:lnTo>
                <a:close/>
              </a:path>
            </a:pathLst>
          </a:custGeom>
          <a:solidFill>
            <a:schemeClr val="bg1">
              <a:lumMod val="75000"/>
            </a:schemeClr>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3" name="Forme libre 55">
            <a:extLst>
              <a:ext uri="{FF2B5EF4-FFF2-40B4-BE49-F238E27FC236}">
                <a16:creationId xmlns:a16="http://schemas.microsoft.com/office/drawing/2014/main" id="{6A221426-5479-9B32-D8CE-64010D9D110C}"/>
              </a:ext>
            </a:extLst>
          </p:cNvPr>
          <p:cNvSpPr/>
          <p:nvPr/>
        </p:nvSpPr>
        <p:spPr>
          <a:xfrm>
            <a:off x="2691254" y="1320799"/>
            <a:ext cx="1764973" cy="1448793"/>
          </a:xfrm>
          <a:custGeom>
            <a:avLst/>
            <a:gdLst>
              <a:gd name="csX0" fmla="*/ 1156405 w 1226389"/>
              <a:gd name="csY0" fmla="*/ 1029370 h 1029369"/>
              <a:gd name="csX1" fmla="*/ 0 w 1226389"/>
              <a:gd name="csY1" fmla="*/ 1029370 h 1029369"/>
              <a:gd name="csX2" fmla="*/ 1127192 w 1226389"/>
              <a:gd name="csY2" fmla="*/ 0 h 1029369"/>
              <a:gd name="csX3" fmla="*/ 1226390 w 1226389"/>
              <a:gd name="csY3" fmla="*/ 0 h 1029369"/>
              <a:gd name="csX4" fmla="*/ 1156405 w 1226389"/>
              <a:gd name="csY4" fmla="*/ 1029370 h 1029369"/>
            </a:gdLst>
            <a:ahLst/>
            <a:cxnLst>
              <a:cxn ang="0">
                <a:pos x="csX0" y="csY0"/>
              </a:cxn>
              <a:cxn ang="0">
                <a:pos x="csX1" y="csY1"/>
              </a:cxn>
              <a:cxn ang="0">
                <a:pos x="csX2" y="csY2"/>
              </a:cxn>
              <a:cxn ang="0">
                <a:pos x="csX3" y="csY3"/>
              </a:cxn>
              <a:cxn ang="0">
                <a:pos x="csX4" y="csY4"/>
              </a:cxn>
            </a:cxnLst>
            <a:rect l="l" t="t" r="r" b="b"/>
            <a:pathLst>
              <a:path w="1226389" h="1029369">
                <a:moveTo>
                  <a:pt x="1156405" y="1029370"/>
                </a:moveTo>
                <a:lnTo>
                  <a:pt x="0" y="1029370"/>
                </a:lnTo>
                <a:lnTo>
                  <a:pt x="1127192" y="0"/>
                </a:lnTo>
                <a:lnTo>
                  <a:pt x="1226390" y="0"/>
                </a:lnTo>
                <a:lnTo>
                  <a:pt x="1156405" y="1029370"/>
                </a:lnTo>
                <a:close/>
              </a:path>
            </a:pathLst>
          </a:custGeom>
          <a:solidFill>
            <a:schemeClr val="bg1">
              <a:lumMod val="85000"/>
            </a:schemeClr>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4" name="Forme libre 56">
            <a:extLst>
              <a:ext uri="{FF2B5EF4-FFF2-40B4-BE49-F238E27FC236}">
                <a16:creationId xmlns:a16="http://schemas.microsoft.com/office/drawing/2014/main" id="{E88EF48C-F7C1-CD5B-AF53-0D3D035DDB7F}"/>
              </a:ext>
            </a:extLst>
          </p:cNvPr>
          <p:cNvSpPr/>
          <p:nvPr/>
        </p:nvSpPr>
        <p:spPr>
          <a:xfrm>
            <a:off x="4553177" y="1320799"/>
            <a:ext cx="1665157" cy="1448793"/>
          </a:xfrm>
          <a:custGeom>
            <a:avLst/>
            <a:gdLst>
              <a:gd name="csX0" fmla="*/ 1157033 w 1157032"/>
              <a:gd name="csY0" fmla="*/ 1029370 h 1029369"/>
              <a:gd name="csX1" fmla="*/ 628 w 1157032"/>
              <a:gd name="csY1" fmla="*/ 1029370 h 1029369"/>
              <a:gd name="csX2" fmla="*/ 0 w 1157032"/>
              <a:gd name="csY2" fmla="*/ 0 h 1029369"/>
              <a:gd name="csX3" fmla="*/ 99198 w 1157032"/>
              <a:gd name="csY3" fmla="*/ 0 h 1029369"/>
              <a:gd name="csX4" fmla="*/ 1157033 w 1157032"/>
              <a:gd name="csY4" fmla="*/ 1029370 h 1029369"/>
            </a:gdLst>
            <a:ahLst/>
            <a:cxnLst>
              <a:cxn ang="0">
                <a:pos x="csX0" y="csY0"/>
              </a:cxn>
              <a:cxn ang="0">
                <a:pos x="csX1" y="csY1"/>
              </a:cxn>
              <a:cxn ang="0">
                <a:pos x="csX2" y="csY2"/>
              </a:cxn>
              <a:cxn ang="0">
                <a:pos x="csX3" y="csY3"/>
              </a:cxn>
              <a:cxn ang="0">
                <a:pos x="csX4" y="csY4"/>
              </a:cxn>
            </a:cxnLst>
            <a:rect l="l" t="t" r="r" b="b"/>
            <a:pathLst>
              <a:path w="1157032" h="1029369">
                <a:moveTo>
                  <a:pt x="1157033" y="1029370"/>
                </a:moveTo>
                <a:lnTo>
                  <a:pt x="628" y="1029370"/>
                </a:lnTo>
                <a:lnTo>
                  <a:pt x="0" y="0"/>
                </a:lnTo>
                <a:lnTo>
                  <a:pt x="99198" y="0"/>
                </a:lnTo>
                <a:lnTo>
                  <a:pt x="1157033" y="1029370"/>
                </a:lnTo>
                <a:close/>
              </a:path>
            </a:pathLst>
          </a:custGeom>
          <a:solidFill>
            <a:schemeClr val="bg1">
              <a:lumMod val="75000"/>
            </a:schemeClr>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 name="Forme libre 57">
            <a:extLst>
              <a:ext uri="{FF2B5EF4-FFF2-40B4-BE49-F238E27FC236}">
                <a16:creationId xmlns:a16="http://schemas.microsoft.com/office/drawing/2014/main" id="{9B125FB7-DF84-C796-E51E-C5A2FE75C5E5}"/>
              </a:ext>
            </a:extLst>
          </p:cNvPr>
          <p:cNvSpPr/>
          <p:nvPr/>
        </p:nvSpPr>
        <p:spPr>
          <a:xfrm>
            <a:off x="4712860" y="1320799"/>
            <a:ext cx="3288140" cy="1448793"/>
          </a:xfrm>
          <a:custGeom>
            <a:avLst/>
            <a:gdLst>
              <a:gd name="csX0" fmla="*/ 2284761 w 2284760"/>
              <a:gd name="csY0" fmla="*/ 1029370 h 1029369"/>
              <a:gd name="csX1" fmla="*/ 1128356 w 2284760"/>
              <a:gd name="csY1" fmla="*/ 1029370 h 1029369"/>
              <a:gd name="csX2" fmla="*/ 0 w 2284760"/>
              <a:gd name="csY2" fmla="*/ 0 h 1029369"/>
              <a:gd name="csX3" fmla="*/ 99108 w 2284760"/>
              <a:gd name="csY3" fmla="*/ 0 h 1029369"/>
              <a:gd name="csX4" fmla="*/ 2284761 w 2284760"/>
              <a:gd name="csY4" fmla="*/ 1029370 h 1029369"/>
            </a:gdLst>
            <a:ahLst/>
            <a:cxnLst>
              <a:cxn ang="0">
                <a:pos x="csX0" y="csY0"/>
              </a:cxn>
              <a:cxn ang="0">
                <a:pos x="csX1" y="csY1"/>
              </a:cxn>
              <a:cxn ang="0">
                <a:pos x="csX2" y="csY2"/>
              </a:cxn>
              <a:cxn ang="0">
                <a:pos x="csX3" y="csY3"/>
              </a:cxn>
              <a:cxn ang="0">
                <a:pos x="csX4" y="csY4"/>
              </a:cxn>
            </a:cxnLst>
            <a:rect l="l" t="t" r="r" b="b"/>
            <a:pathLst>
              <a:path w="2284760" h="1029369">
                <a:moveTo>
                  <a:pt x="2284761" y="1029370"/>
                </a:moveTo>
                <a:lnTo>
                  <a:pt x="1128356" y="1029370"/>
                </a:lnTo>
                <a:lnTo>
                  <a:pt x="0" y="0"/>
                </a:lnTo>
                <a:lnTo>
                  <a:pt x="99108" y="0"/>
                </a:lnTo>
                <a:lnTo>
                  <a:pt x="2284761" y="1029370"/>
                </a:lnTo>
                <a:close/>
              </a:path>
            </a:pathLst>
          </a:custGeom>
          <a:solidFill>
            <a:schemeClr val="bg1">
              <a:lumMod val="85000"/>
            </a:schemeClr>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78C2AE0-5ECE-A778-D9EE-2E3927A7CD6E}"/>
              </a:ext>
            </a:extLst>
          </p:cNvPr>
          <p:cNvSpPr/>
          <p:nvPr/>
        </p:nvSpPr>
        <p:spPr>
          <a:xfrm>
            <a:off x="828386" y="2812163"/>
            <a:ext cx="1664252" cy="583377"/>
          </a:xfrm>
          <a:prstGeom prst="rect">
            <a:avLst/>
          </a:prstGeom>
          <a:solidFill>
            <a:srgbClr val="00405D"/>
          </a:solidFill>
          <a:ln w="8960" cap="flat">
            <a:noFill/>
            <a:prstDash val="solid"/>
            <a:miter/>
          </a:ln>
        </p:spPr>
        <p:txBody>
          <a:bodyPr anchor="ctr"/>
          <a:lstStyle/>
          <a:p>
            <a:pPr algn="ctr"/>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Trust</a:t>
            </a:r>
          </a:p>
        </p:txBody>
      </p:sp>
      <p:sp>
        <p:nvSpPr>
          <p:cNvPr id="7" name="Rectangle 6">
            <a:extLst>
              <a:ext uri="{FF2B5EF4-FFF2-40B4-BE49-F238E27FC236}">
                <a16:creationId xmlns:a16="http://schemas.microsoft.com/office/drawing/2014/main" id="{B5D7D6FC-D5C5-78CC-1E4B-81DFFA260F25}"/>
              </a:ext>
            </a:extLst>
          </p:cNvPr>
          <p:cNvSpPr/>
          <p:nvPr/>
        </p:nvSpPr>
        <p:spPr>
          <a:xfrm>
            <a:off x="2691255" y="2812163"/>
            <a:ext cx="1664252" cy="583377"/>
          </a:xfrm>
          <a:prstGeom prst="rect">
            <a:avLst/>
          </a:prstGeom>
          <a:solidFill>
            <a:schemeClr val="accent4"/>
          </a:solidFill>
          <a:ln w="8960" cap="flat">
            <a:noFill/>
            <a:prstDash val="solid"/>
            <a:miter/>
          </a:ln>
        </p:spPr>
        <p:txBody>
          <a:bodyPr anchor="ctr"/>
          <a:lstStyle/>
          <a:p>
            <a:pPr algn="ctr"/>
            <a:r>
              <a:rPr lang="fr-FR" b="1" dirty="0">
                <a:latin typeface="Open Sans" panose="020B0606030504020204" pitchFamily="34" charset="0"/>
                <a:ea typeface="Open Sans" panose="020B0606030504020204" pitchFamily="34" charset="0"/>
                <a:cs typeface="Open Sans" panose="020B0606030504020204" pitchFamily="34" charset="0"/>
              </a:rPr>
              <a:t>Control</a:t>
            </a:r>
          </a:p>
        </p:txBody>
      </p:sp>
      <p:sp>
        <p:nvSpPr>
          <p:cNvPr id="8" name="Rectangle 7">
            <a:extLst>
              <a:ext uri="{FF2B5EF4-FFF2-40B4-BE49-F238E27FC236}">
                <a16:creationId xmlns:a16="http://schemas.microsoft.com/office/drawing/2014/main" id="{50F4893A-7C74-ADED-AFCC-BED598C0BD99}"/>
              </a:ext>
            </a:extLst>
          </p:cNvPr>
          <p:cNvSpPr/>
          <p:nvPr/>
        </p:nvSpPr>
        <p:spPr>
          <a:xfrm>
            <a:off x="4554125" y="2812163"/>
            <a:ext cx="1664252" cy="583377"/>
          </a:xfrm>
          <a:prstGeom prst="rect">
            <a:avLst/>
          </a:prstGeom>
          <a:solidFill>
            <a:schemeClr val="accent5"/>
          </a:solidFill>
          <a:ln w="8960" cap="flat">
            <a:noFill/>
            <a:prstDash val="solid"/>
            <a:miter/>
          </a:ln>
        </p:spPr>
        <p:txBody>
          <a:bodyPr anchor="ctr"/>
          <a:lstStyle/>
          <a:p>
            <a:pPr algn="ctr"/>
            <a:r>
              <a:rPr lang="fr-FR" b="1" dirty="0">
                <a:latin typeface="Open Sans" panose="020B0606030504020204" pitchFamily="34" charset="0"/>
                <a:ea typeface="Open Sans" panose="020B0606030504020204" pitchFamily="34" charset="0"/>
                <a:cs typeface="Open Sans" panose="020B0606030504020204" pitchFamily="34" charset="0"/>
              </a:rPr>
              <a:t>Flexibility</a:t>
            </a:r>
          </a:p>
        </p:txBody>
      </p:sp>
      <p:sp>
        <p:nvSpPr>
          <p:cNvPr id="9" name="Rectangle 8">
            <a:extLst>
              <a:ext uri="{FF2B5EF4-FFF2-40B4-BE49-F238E27FC236}">
                <a16:creationId xmlns:a16="http://schemas.microsoft.com/office/drawing/2014/main" id="{93F12462-30D2-92E3-0E38-1E45BC38FBEA}"/>
              </a:ext>
            </a:extLst>
          </p:cNvPr>
          <p:cNvSpPr/>
          <p:nvPr/>
        </p:nvSpPr>
        <p:spPr>
          <a:xfrm>
            <a:off x="6416860" y="2812163"/>
            <a:ext cx="1664252" cy="583377"/>
          </a:xfrm>
          <a:prstGeom prst="rect">
            <a:avLst/>
          </a:prstGeom>
          <a:solidFill>
            <a:schemeClr val="accent1"/>
          </a:solidFill>
          <a:ln w="8960" cap="flat">
            <a:noFill/>
            <a:prstDash val="solid"/>
            <a:miter/>
          </a:ln>
        </p:spPr>
        <p:txBody>
          <a:bodyPr anchor="ctr"/>
          <a:lstStyle/>
          <a:p>
            <a:pPr algn="ctr"/>
            <a:r>
              <a:rPr lang="fr-FR" b="1" dirty="0">
                <a:latin typeface="Open Sans" panose="020B0606030504020204" pitchFamily="34" charset="0"/>
                <a:ea typeface="Open Sans" panose="020B0606030504020204" pitchFamily="34" charset="0"/>
                <a:cs typeface="Open Sans" panose="020B0606030504020204" pitchFamily="34" charset="0"/>
              </a:rPr>
              <a:t>Accuracy</a:t>
            </a:r>
          </a:p>
        </p:txBody>
      </p:sp>
      <p:grpSp>
        <p:nvGrpSpPr>
          <p:cNvPr id="10" name="Graphique 4">
            <a:extLst>
              <a:ext uri="{FF2B5EF4-FFF2-40B4-BE49-F238E27FC236}">
                <a16:creationId xmlns:a16="http://schemas.microsoft.com/office/drawing/2014/main" id="{63711C79-E33D-58D9-C892-A7AF5D74F37C}"/>
              </a:ext>
            </a:extLst>
          </p:cNvPr>
          <p:cNvGrpSpPr/>
          <p:nvPr/>
        </p:nvGrpSpPr>
        <p:grpSpPr>
          <a:xfrm>
            <a:off x="1849268" y="2052624"/>
            <a:ext cx="555568" cy="592458"/>
            <a:chOff x="-21146571" y="-4409222"/>
            <a:chExt cx="386036" cy="420942"/>
          </a:xfrm>
        </p:grpSpPr>
        <p:sp>
          <p:nvSpPr>
            <p:cNvPr id="11" name="Forme libre 52">
              <a:extLst>
                <a:ext uri="{FF2B5EF4-FFF2-40B4-BE49-F238E27FC236}">
                  <a16:creationId xmlns:a16="http://schemas.microsoft.com/office/drawing/2014/main" id="{9E6E62F4-87E6-9F42-57EE-9B40DF41C106}"/>
                </a:ext>
              </a:extLst>
            </p:cNvPr>
            <p:cNvSpPr/>
            <p:nvPr/>
          </p:nvSpPr>
          <p:spPr>
            <a:xfrm>
              <a:off x="-21058933" y="-4409222"/>
              <a:ext cx="210401" cy="229605"/>
            </a:xfrm>
            <a:custGeom>
              <a:avLst/>
              <a:gdLst>
                <a:gd name="csX0" fmla="*/ 105201 w 210401"/>
                <a:gd name="csY0" fmla="*/ 229605 h 229605"/>
                <a:gd name="csX1" fmla="*/ 209776 w 210401"/>
                <a:gd name="csY1" fmla="*/ 203167 h 229605"/>
                <a:gd name="csX2" fmla="*/ 173843 w 210401"/>
                <a:gd name="csY2" fmla="*/ 184885 h 229605"/>
                <a:gd name="csX3" fmla="*/ 210402 w 210401"/>
                <a:gd name="csY3" fmla="*/ 105213 h 229605"/>
                <a:gd name="csX4" fmla="*/ 105201 w 210401"/>
                <a:gd name="csY4" fmla="*/ 0 h 229605"/>
                <a:gd name="csX5" fmla="*/ 0 w 210401"/>
                <a:gd name="csY5" fmla="*/ 105213 h 229605"/>
                <a:gd name="csX6" fmla="*/ 36561 w 210401"/>
                <a:gd name="csY6" fmla="*/ 184885 h 229605"/>
                <a:gd name="csX7" fmla="*/ 628 w 210401"/>
                <a:gd name="csY7" fmla="*/ 203167 h 229605"/>
                <a:gd name="csX8" fmla="*/ 105201 w 210401"/>
                <a:gd name="csY8" fmla="*/ 229605 h 2296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0401" h="229605">
                  <a:moveTo>
                    <a:pt x="105201" y="229605"/>
                  </a:moveTo>
                  <a:cubicBezTo>
                    <a:pt x="160222" y="229605"/>
                    <a:pt x="205296" y="217954"/>
                    <a:pt x="209776" y="203167"/>
                  </a:cubicBezTo>
                  <a:cubicBezTo>
                    <a:pt x="198485" y="195908"/>
                    <a:pt x="186567" y="189724"/>
                    <a:pt x="173843" y="184885"/>
                  </a:cubicBezTo>
                  <a:cubicBezTo>
                    <a:pt x="196155" y="165617"/>
                    <a:pt x="210402" y="137117"/>
                    <a:pt x="210402" y="105213"/>
                  </a:cubicBezTo>
                  <a:cubicBezTo>
                    <a:pt x="210402" y="47050"/>
                    <a:pt x="163267" y="0"/>
                    <a:pt x="105201" y="0"/>
                  </a:cubicBezTo>
                  <a:cubicBezTo>
                    <a:pt x="47134" y="0"/>
                    <a:pt x="0" y="47140"/>
                    <a:pt x="0" y="105213"/>
                  </a:cubicBezTo>
                  <a:cubicBezTo>
                    <a:pt x="0" y="137029"/>
                    <a:pt x="14249" y="165527"/>
                    <a:pt x="36561" y="184885"/>
                  </a:cubicBezTo>
                  <a:cubicBezTo>
                    <a:pt x="23837" y="189724"/>
                    <a:pt x="11829" y="195908"/>
                    <a:pt x="628" y="203167"/>
                  </a:cubicBezTo>
                  <a:cubicBezTo>
                    <a:pt x="5108" y="217954"/>
                    <a:pt x="50182" y="229605"/>
                    <a:pt x="105201" y="229605"/>
                  </a:cubicBezTo>
                  <a:close/>
                </a:path>
              </a:pathLst>
            </a:custGeom>
            <a:solidFill>
              <a:srgbClr val="C66B11"/>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 name="Forme libre 53">
              <a:extLst>
                <a:ext uri="{FF2B5EF4-FFF2-40B4-BE49-F238E27FC236}">
                  <a16:creationId xmlns:a16="http://schemas.microsoft.com/office/drawing/2014/main" id="{6698B812-05B5-98C2-C09A-B579419091BE}"/>
                </a:ext>
              </a:extLst>
            </p:cNvPr>
            <p:cNvSpPr/>
            <p:nvPr/>
          </p:nvSpPr>
          <p:spPr>
            <a:xfrm>
              <a:off x="-21146571" y="-4206055"/>
              <a:ext cx="386036" cy="217775"/>
            </a:xfrm>
            <a:custGeom>
              <a:avLst/>
              <a:gdLst>
                <a:gd name="csX0" fmla="*/ 297501 w 386036"/>
                <a:gd name="csY0" fmla="*/ 0 h 217775"/>
                <a:gd name="csX1" fmla="*/ 192928 w 386036"/>
                <a:gd name="csY1" fmla="*/ 26438 h 217775"/>
                <a:gd name="csX2" fmla="*/ 88355 w 386036"/>
                <a:gd name="csY2" fmla="*/ 0 h 217775"/>
                <a:gd name="csX3" fmla="*/ 0 w 386036"/>
                <a:gd name="csY3" fmla="*/ 161853 h 217775"/>
                <a:gd name="csX4" fmla="*/ 448 w 386036"/>
                <a:gd name="csY4" fmla="*/ 170636 h 217775"/>
                <a:gd name="csX5" fmla="*/ 193018 w 386036"/>
                <a:gd name="csY5" fmla="*/ 217776 h 217775"/>
                <a:gd name="csX6" fmla="*/ 385588 w 386036"/>
                <a:gd name="csY6" fmla="*/ 170636 h 217775"/>
                <a:gd name="csX7" fmla="*/ 386036 w 386036"/>
                <a:gd name="csY7" fmla="*/ 161853 h 217775"/>
                <a:gd name="csX8" fmla="*/ 297681 w 386036"/>
                <a:gd name="csY8" fmla="*/ 0 h 2177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6036" h="217775">
                  <a:moveTo>
                    <a:pt x="297501" y="0"/>
                  </a:moveTo>
                  <a:cubicBezTo>
                    <a:pt x="293021" y="14787"/>
                    <a:pt x="247950" y="26438"/>
                    <a:pt x="192928" y="26438"/>
                  </a:cubicBezTo>
                  <a:cubicBezTo>
                    <a:pt x="137909" y="26438"/>
                    <a:pt x="92836" y="14787"/>
                    <a:pt x="88355" y="0"/>
                  </a:cubicBezTo>
                  <a:cubicBezTo>
                    <a:pt x="35218" y="34325"/>
                    <a:pt x="0" y="93921"/>
                    <a:pt x="0" y="161853"/>
                  </a:cubicBezTo>
                  <a:cubicBezTo>
                    <a:pt x="0" y="164812"/>
                    <a:pt x="269" y="167678"/>
                    <a:pt x="448" y="170636"/>
                  </a:cubicBezTo>
                  <a:cubicBezTo>
                    <a:pt x="40952" y="198955"/>
                    <a:pt x="112011" y="217776"/>
                    <a:pt x="193018" y="217776"/>
                  </a:cubicBezTo>
                  <a:cubicBezTo>
                    <a:pt x="274025" y="217776"/>
                    <a:pt x="345084" y="198955"/>
                    <a:pt x="385588" y="170636"/>
                  </a:cubicBezTo>
                  <a:cubicBezTo>
                    <a:pt x="385678" y="167678"/>
                    <a:pt x="386036" y="164812"/>
                    <a:pt x="386036" y="161853"/>
                  </a:cubicBezTo>
                  <a:cubicBezTo>
                    <a:pt x="386036" y="93831"/>
                    <a:pt x="350821" y="34325"/>
                    <a:pt x="297681" y="0"/>
                  </a:cubicBezTo>
                  <a:close/>
                </a:path>
              </a:pathLst>
            </a:custGeom>
            <a:solidFill>
              <a:srgbClr val="00405D"/>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 name="Graphique 4">
            <a:extLst>
              <a:ext uri="{FF2B5EF4-FFF2-40B4-BE49-F238E27FC236}">
                <a16:creationId xmlns:a16="http://schemas.microsoft.com/office/drawing/2014/main" id="{E2840B2E-BB42-37EC-05E8-B5FF8959D364}"/>
              </a:ext>
            </a:extLst>
          </p:cNvPr>
          <p:cNvGrpSpPr/>
          <p:nvPr/>
        </p:nvGrpSpPr>
        <p:grpSpPr>
          <a:xfrm>
            <a:off x="3744344" y="1590174"/>
            <a:ext cx="555568" cy="592585"/>
            <a:chOff x="-19891687" y="-4715453"/>
            <a:chExt cx="386036" cy="421032"/>
          </a:xfrm>
        </p:grpSpPr>
        <p:sp>
          <p:nvSpPr>
            <p:cNvPr id="14" name="Forme libre 50">
              <a:extLst>
                <a:ext uri="{FF2B5EF4-FFF2-40B4-BE49-F238E27FC236}">
                  <a16:creationId xmlns:a16="http://schemas.microsoft.com/office/drawing/2014/main" id="{5FEFD0DA-78C3-9320-6690-8343679304CF}"/>
                </a:ext>
              </a:extLst>
            </p:cNvPr>
            <p:cNvSpPr/>
            <p:nvPr/>
          </p:nvSpPr>
          <p:spPr>
            <a:xfrm>
              <a:off x="-19804049" y="-4715453"/>
              <a:ext cx="210401" cy="229605"/>
            </a:xfrm>
            <a:custGeom>
              <a:avLst/>
              <a:gdLst>
                <a:gd name="csX0" fmla="*/ 105201 w 210401"/>
                <a:gd name="csY0" fmla="*/ 229605 h 229605"/>
                <a:gd name="csX1" fmla="*/ 209774 w 210401"/>
                <a:gd name="csY1" fmla="*/ 203168 h 229605"/>
                <a:gd name="csX2" fmla="*/ 173841 w 210401"/>
                <a:gd name="csY2" fmla="*/ 184885 h 229605"/>
                <a:gd name="csX3" fmla="*/ 210402 w 210401"/>
                <a:gd name="csY3" fmla="*/ 105213 h 229605"/>
                <a:gd name="csX4" fmla="*/ 105201 w 210401"/>
                <a:gd name="csY4" fmla="*/ 0 h 229605"/>
                <a:gd name="csX5" fmla="*/ 0 w 210401"/>
                <a:gd name="csY5" fmla="*/ 105213 h 229605"/>
                <a:gd name="csX6" fmla="*/ 36561 w 210401"/>
                <a:gd name="csY6" fmla="*/ 184885 h 229605"/>
                <a:gd name="csX7" fmla="*/ 628 w 210401"/>
                <a:gd name="csY7" fmla="*/ 203168 h 229605"/>
                <a:gd name="csX8" fmla="*/ 105201 w 210401"/>
                <a:gd name="csY8" fmla="*/ 229605 h 2296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0401" h="229605">
                  <a:moveTo>
                    <a:pt x="105201" y="229605"/>
                  </a:moveTo>
                  <a:cubicBezTo>
                    <a:pt x="160220" y="229605"/>
                    <a:pt x="205293" y="217955"/>
                    <a:pt x="209774" y="203168"/>
                  </a:cubicBezTo>
                  <a:cubicBezTo>
                    <a:pt x="198483" y="195908"/>
                    <a:pt x="186567" y="189725"/>
                    <a:pt x="173841" y="184885"/>
                  </a:cubicBezTo>
                  <a:cubicBezTo>
                    <a:pt x="196153" y="165617"/>
                    <a:pt x="210402" y="137118"/>
                    <a:pt x="210402" y="105213"/>
                  </a:cubicBezTo>
                  <a:cubicBezTo>
                    <a:pt x="210402" y="47050"/>
                    <a:pt x="163267" y="0"/>
                    <a:pt x="105201" y="0"/>
                  </a:cubicBezTo>
                  <a:cubicBezTo>
                    <a:pt x="47134" y="0"/>
                    <a:pt x="0" y="47140"/>
                    <a:pt x="0" y="105213"/>
                  </a:cubicBezTo>
                  <a:cubicBezTo>
                    <a:pt x="0" y="137029"/>
                    <a:pt x="14249" y="165527"/>
                    <a:pt x="36561" y="184885"/>
                  </a:cubicBezTo>
                  <a:cubicBezTo>
                    <a:pt x="23835" y="189725"/>
                    <a:pt x="11829" y="195908"/>
                    <a:pt x="628" y="203168"/>
                  </a:cubicBezTo>
                  <a:cubicBezTo>
                    <a:pt x="5108" y="217955"/>
                    <a:pt x="50182" y="229605"/>
                    <a:pt x="105201" y="229605"/>
                  </a:cubicBezTo>
                  <a:close/>
                </a:path>
              </a:pathLst>
            </a:custGeom>
            <a:solidFill>
              <a:schemeClr val="accent4">
                <a:lumMod val="75000"/>
              </a:schemeClr>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 name="Forme libre 51">
              <a:extLst>
                <a:ext uri="{FF2B5EF4-FFF2-40B4-BE49-F238E27FC236}">
                  <a16:creationId xmlns:a16="http://schemas.microsoft.com/office/drawing/2014/main" id="{2D30BF65-5BCA-C507-383F-9C3202C3F994}"/>
                </a:ext>
              </a:extLst>
            </p:cNvPr>
            <p:cNvSpPr/>
            <p:nvPr/>
          </p:nvSpPr>
          <p:spPr>
            <a:xfrm>
              <a:off x="-19891687" y="-4512195"/>
              <a:ext cx="386036" cy="217774"/>
            </a:xfrm>
            <a:custGeom>
              <a:avLst/>
              <a:gdLst>
                <a:gd name="csX0" fmla="*/ 297501 w 386036"/>
                <a:gd name="csY0" fmla="*/ 0 h 217774"/>
                <a:gd name="csX1" fmla="*/ 192928 w 386036"/>
                <a:gd name="csY1" fmla="*/ 26437 h 217774"/>
                <a:gd name="csX2" fmla="*/ 88355 w 386036"/>
                <a:gd name="csY2" fmla="*/ 0 h 217774"/>
                <a:gd name="csX3" fmla="*/ 0 w 386036"/>
                <a:gd name="csY3" fmla="*/ 161852 h 217774"/>
                <a:gd name="csX4" fmla="*/ 448 w 386036"/>
                <a:gd name="csY4" fmla="*/ 170635 h 217774"/>
                <a:gd name="csX5" fmla="*/ 193018 w 386036"/>
                <a:gd name="csY5" fmla="*/ 217775 h 217774"/>
                <a:gd name="csX6" fmla="*/ 385588 w 386036"/>
                <a:gd name="csY6" fmla="*/ 170635 h 217774"/>
                <a:gd name="csX7" fmla="*/ 386036 w 386036"/>
                <a:gd name="csY7" fmla="*/ 161852 h 217774"/>
                <a:gd name="csX8" fmla="*/ 297681 w 386036"/>
                <a:gd name="csY8" fmla="*/ 0 h 217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6036" h="217774">
                  <a:moveTo>
                    <a:pt x="297501" y="0"/>
                  </a:moveTo>
                  <a:cubicBezTo>
                    <a:pt x="293021" y="14787"/>
                    <a:pt x="247947" y="26437"/>
                    <a:pt x="192928" y="26437"/>
                  </a:cubicBezTo>
                  <a:cubicBezTo>
                    <a:pt x="137909" y="26437"/>
                    <a:pt x="92836" y="14787"/>
                    <a:pt x="88355" y="0"/>
                  </a:cubicBezTo>
                  <a:cubicBezTo>
                    <a:pt x="35216" y="34324"/>
                    <a:pt x="0" y="93921"/>
                    <a:pt x="0" y="161852"/>
                  </a:cubicBezTo>
                  <a:cubicBezTo>
                    <a:pt x="0" y="164810"/>
                    <a:pt x="269" y="167678"/>
                    <a:pt x="448" y="170635"/>
                  </a:cubicBezTo>
                  <a:cubicBezTo>
                    <a:pt x="40952" y="198955"/>
                    <a:pt x="112011" y="217775"/>
                    <a:pt x="193018" y="217775"/>
                  </a:cubicBezTo>
                  <a:cubicBezTo>
                    <a:pt x="274025" y="217775"/>
                    <a:pt x="345084" y="198955"/>
                    <a:pt x="385588" y="170635"/>
                  </a:cubicBezTo>
                  <a:cubicBezTo>
                    <a:pt x="385678" y="167678"/>
                    <a:pt x="386036" y="164810"/>
                    <a:pt x="386036" y="161852"/>
                  </a:cubicBezTo>
                  <a:cubicBezTo>
                    <a:pt x="386036" y="93831"/>
                    <a:pt x="350821" y="34324"/>
                    <a:pt x="297681" y="0"/>
                  </a:cubicBezTo>
                  <a:close/>
                </a:path>
              </a:pathLst>
            </a:custGeom>
            <a:solidFill>
              <a:schemeClr val="accent4"/>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aphique 4">
            <a:extLst>
              <a:ext uri="{FF2B5EF4-FFF2-40B4-BE49-F238E27FC236}">
                <a16:creationId xmlns:a16="http://schemas.microsoft.com/office/drawing/2014/main" id="{3D183C73-E1A3-641D-C720-58D9AFB4BD43}"/>
              </a:ext>
            </a:extLst>
          </p:cNvPr>
          <p:cNvGrpSpPr/>
          <p:nvPr/>
        </p:nvGrpSpPr>
        <p:grpSpPr>
          <a:xfrm>
            <a:off x="4844123" y="1852455"/>
            <a:ext cx="555568" cy="592458"/>
            <a:chOff x="-19163434" y="-4541770"/>
            <a:chExt cx="386036" cy="420942"/>
          </a:xfrm>
        </p:grpSpPr>
        <p:sp>
          <p:nvSpPr>
            <p:cNvPr id="17" name="Forme libre 48">
              <a:extLst>
                <a:ext uri="{FF2B5EF4-FFF2-40B4-BE49-F238E27FC236}">
                  <a16:creationId xmlns:a16="http://schemas.microsoft.com/office/drawing/2014/main" id="{F4EE0D2F-17F8-A652-C60C-C806AC4E078A}"/>
                </a:ext>
              </a:extLst>
            </p:cNvPr>
            <p:cNvSpPr/>
            <p:nvPr/>
          </p:nvSpPr>
          <p:spPr>
            <a:xfrm>
              <a:off x="-19075796" y="-4541770"/>
              <a:ext cx="210401" cy="229605"/>
            </a:xfrm>
            <a:custGeom>
              <a:avLst/>
              <a:gdLst>
                <a:gd name="csX0" fmla="*/ 105201 w 210401"/>
                <a:gd name="csY0" fmla="*/ 229605 h 229605"/>
                <a:gd name="csX1" fmla="*/ 209774 w 210401"/>
                <a:gd name="csY1" fmla="*/ 203168 h 229605"/>
                <a:gd name="csX2" fmla="*/ 173841 w 210401"/>
                <a:gd name="csY2" fmla="*/ 184885 h 229605"/>
                <a:gd name="csX3" fmla="*/ 210402 w 210401"/>
                <a:gd name="csY3" fmla="*/ 105213 h 229605"/>
                <a:gd name="csX4" fmla="*/ 105201 w 210401"/>
                <a:gd name="csY4" fmla="*/ 0 h 229605"/>
                <a:gd name="csX5" fmla="*/ 0 w 210401"/>
                <a:gd name="csY5" fmla="*/ 105213 h 229605"/>
                <a:gd name="csX6" fmla="*/ 36561 w 210401"/>
                <a:gd name="csY6" fmla="*/ 184885 h 229605"/>
                <a:gd name="csX7" fmla="*/ 628 w 210401"/>
                <a:gd name="csY7" fmla="*/ 203168 h 229605"/>
                <a:gd name="csX8" fmla="*/ 105201 w 210401"/>
                <a:gd name="csY8" fmla="*/ 229605 h 2296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0401" h="229605">
                  <a:moveTo>
                    <a:pt x="105201" y="229605"/>
                  </a:moveTo>
                  <a:cubicBezTo>
                    <a:pt x="160220" y="229605"/>
                    <a:pt x="205293" y="217955"/>
                    <a:pt x="209774" y="203168"/>
                  </a:cubicBezTo>
                  <a:cubicBezTo>
                    <a:pt x="198483" y="195908"/>
                    <a:pt x="186567" y="189725"/>
                    <a:pt x="173841" y="184885"/>
                  </a:cubicBezTo>
                  <a:cubicBezTo>
                    <a:pt x="196153" y="165617"/>
                    <a:pt x="210402" y="137118"/>
                    <a:pt x="210402" y="105213"/>
                  </a:cubicBezTo>
                  <a:cubicBezTo>
                    <a:pt x="210402" y="47050"/>
                    <a:pt x="163267" y="0"/>
                    <a:pt x="105201" y="0"/>
                  </a:cubicBezTo>
                  <a:cubicBezTo>
                    <a:pt x="47134" y="0"/>
                    <a:pt x="0" y="47140"/>
                    <a:pt x="0" y="105213"/>
                  </a:cubicBezTo>
                  <a:cubicBezTo>
                    <a:pt x="0" y="137029"/>
                    <a:pt x="14249" y="165527"/>
                    <a:pt x="36561" y="184885"/>
                  </a:cubicBezTo>
                  <a:cubicBezTo>
                    <a:pt x="23835" y="189725"/>
                    <a:pt x="11829" y="195908"/>
                    <a:pt x="628" y="203168"/>
                  </a:cubicBezTo>
                  <a:cubicBezTo>
                    <a:pt x="5108" y="217955"/>
                    <a:pt x="50182" y="229605"/>
                    <a:pt x="105201" y="229605"/>
                  </a:cubicBezTo>
                  <a:close/>
                </a:path>
              </a:pathLst>
            </a:custGeom>
            <a:solidFill>
              <a:schemeClr val="accent5">
                <a:lumMod val="75000"/>
              </a:schemeClr>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8" name="Forme libre 49">
              <a:extLst>
                <a:ext uri="{FF2B5EF4-FFF2-40B4-BE49-F238E27FC236}">
                  <a16:creationId xmlns:a16="http://schemas.microsoft.com/office/drawing/2014/main" id="{7FE951E3-4DDF-8BDF-E378-2554BBC09E53}"/>
                </a:ext>
              </a:extLst>
            </p:cNvPr>
            <p:cNvSpPr/>
            <p:nvPr/>
          </p:nvSpPr>
          <p:spPr>
            <a:xfrm>
              <a:off x="-19163434" y="-4338602"/>
              <a:ext cx="386036" cy="217774"/>
            </a:xfrm>
            <a:custGeom>
              <a:avLst/>
              <a:gdLst>
                <a:gd name="csX0" fmla="*/ 297501 w 386036"/>
                <a:gd name="csY0" fmla="*/ 0 h 217774"/>
                <a:gd name="csX1" fmla="*/ 192928 w 386036"/>
                <a:gd name="csY1" fmla="*/ 26437 h 217774"/>
                <a:gd name="csX2" fmla="*/ 88355 w 386036"/>
                <a:gd name="csY2" fmla="*/ 0 h 217774"/>
                <a:gd name="csX3" fmla="*/ 0 w 386036"/>
                <a:gd name="csY3" fmla="*/ 161852 h 217774"/>
                <a:gd name="csX4" fmla="*/ 448 w 386036"/>
                <a:gd name="csY4" fmla="*/ 170635 h 217774"/>
                <a:gd name="csX5" fmla="*/ 193018 w 386036"/>
                <a:gd name="csY5" fmla="*/ 217775 h 217774"/>
                <a:gd name="csX6" fmla="*/ 385588 w 386036"/>
                <a:gd name="csY6" fmla="*/ 170635 h 217774"/>
                <a:gd name="csX7" fmla="*/ 386036 w 386036"/>
                <a:gd name="csY7" fmla="*/ 161852 h 217774"/>
                <a:gd name="csX8" fmla="*/ 297681 w 386036"/>
                <a:gd name="csY8" fmla="*/ 0 h 217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6036" h="217774">
                  <a:moveTo>
                    <a:pt x="297501" y="0"/>
                  </a:moveTo>
                  <a:cubicBezTo>
                    <a:pt x="293021" y="14787"/>
                    <a:pt x="247947" y="26437"/>
                    <a:pt x="192928" y="26437"/>
                  </a:cubicBezTo>
                  <a:cubicBezTo>
                    <a:pt x="137907" y="26437"/>
                    <a:pt x="92836" y="14787"/>
                    <a:pt x="88355" y="0"/>
                  </a:cubicBezTo>
                  <a:cubicBezTo>
                    <a:pt x="35216" y="34324"/>
                    <a:pt x="0" y="93921"/>
                    <a:pt x="0" y="161852"/>
                  </a:cubicBezTo>
                  <a:cubicBezTo>
                    <a:pt x="0" y="164810"/>
                    <a:pt x="269" y="167679"/>
                    <a:pt x="448" y="170635"/>
                  </a:cubicBezTo>
                  <a:cubicBezTo>
                    <a:pt x="40952" y="198956"/>
                    <a:pt x="112011" y="217775"/>
                    <a:pt x="193018" y="217775"/>
                  </a:cubicBezTo>
                  <a:cubicBezTo>
                    <a:pt x="274025" y="217775"/>
                    <a:pt x="345084" y="198956"/>
                    <a:pt x="385588" y="170635"/>
                  </a:cubicBezTo>
                  <a:cubicBezTo>
                    <a:pt x="385678" y="167679"/>
                    <a:pt x="386036" y="164810"/>
                    <a:pt x="386036" y="161852"/>
                  </a:cubicBezTo>
                  <a:cubicBezTo>
                    <a:pt x="386036" y="93831"/>
                    <a:pt x="350818" y="34324"/>
                    <a:pt x="297681" y="0"/>
                  </a:cubicBezTo>
                  <a:close/>
                </a:path>
              </a:pathLst>
            </a:custGeom>
            <a:solidFill>
              <a:schemeClr val="accent5"/>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 name="Graphique 4">
            <a:extLst>
              <a:ext uri="{FF2B5EF4-FFF2-40B4-BE49-F238E27FC236}">
                <a16:creationId xmlns:a16="http://schemas.microsoft.com/office/drawing/2014/main" id="{47672A3A-A57F-C82D-1142-F7BDE1D2B53A}"/>
              </a:ext>
            </a:extLst>
          </p:cNvPr>
          <p:cNvGrpSpPr/>
          <p:nvPr/>
        </p:nvGrpSpPr>
        <p:grpSpPr>
          <a:xfrm>
            <a:off x="5160741" y="1414346"/>
            <a:ext cx="314923" cy="335898"/>
            <a:chOff x="-18970595" y="-4911988"/>
            <a:chExt cx="218824" cy="238656"/>
          </a:xfrm>
        </p:grpSpPr>
        <p:sp>
          <p:nvSpPr>
            <p:cNvPr id="20" name="Forme libre 46">
              <a:extLst>
                <a:ext uri="{FF2B5EF4-FFF2-40B4-BE49-F238E27FC236}">
                  <a16:creationId xmlns:a16="http://schemas.microsoft.com/office/drawing/2014/main" id="{D6ECF441-28F8-E627-AE99-5DF96BF4ABE8}"/>
                </a:ext>
              </a:extLst>
            </p:cNvPr>
            <p:cNvSpPr/>
            <p:nvPr/>
          </p:nvSpPr>
          <p:spPr>
            <a:xfrm>
              <a:off x="-18920862" y="-4911988"/>
              <a:ext cx="119357" cy="130216"/>
            </a:xfrm>
            <a:custGeom>
              <a:avLst/>
              <a:gdLst>
                <a:gd name="csX0" fmla="*/ 59679 w 119357"/>
                <a:gd name="csY0" fmla="*/ 130216 h 130216"/>
                <a:gd name="csX1" fmla="*/ 119001 w 119357"/>
                <a:gd name="csY1" fmla="*/ 115251 h 130216"/>
                <a:gd name="csX2" fmla="*/ 98660 w 119357"/>
                <a:gd name="csY2" fmla="*/ 104854 h 130216"/>
                <a:gd name="csX3" fmla="*/ 119358 w 119357"/>
                <a:gd name="csY3" fmla="*/ 59686 h 130216"/>
                <a:gd name="csX4" fmla="*/ 59679 w 119357"/>
                <a:gd name="csY4" fmla="*/ 0 h 130216"/>
                <a:gd name="csX5" fmla="*/ 0 w 119357"/>
                <a:gd name="csY5" fmla="*/ 59686 h 130216"/>
                <a:gd name="csX6" fmla="*/ 20700 w 119357"/>
                <a:gd name="csY6" fmla="*/ 104854 h 130216"/>
                <a:gd name="csX7" fmla="*/ 359 w 119357"/>
                <a:gd name="csY7" fmla="*/ 115251 h 130216"/>
                <a:gd name="csX8" fmla="*/ 59679 w 119357"/>
                <a:gd name="csY8" fmla="*/ 130216 h 130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9357" h="130216">
                  <a:moveTo>
                    <a:pt x="59679" y="130216"/>
                  </a:moveTo>
                  <a:cubicBezTo>
                    <a:pt x="90863" y="130216"/>
                    <a:pt x="116402" y="123585"/>
                    <a:pt x="119001" y="115251"/>
                  </a:cubicBezTo>
                  <a:cubicBezTo>
                    <a:pt x="112637" y="111127"/>
                    <a:pt x="105829" y="107633"/>
                    <a:pt x="98660" y="104854"/>
                  </a:cubicBezTo>
                  <a:cubicBezTo>
                    <a:pt x="111294" y="93921"/>
                    <a:pt x="119358" y="77789"/>
                    <a:pt x="119358" y="59686"/>
                  </a:cubicBezTo>
                  <a:cubicBezTo>
                    <a:pt x="119358" y="26706"/>
                    <a:pt x="92654" y="0"/>
                    <a:pt x="59679" y="0"/>
                  </a:cubicBezTo>
                  <a:cubicBezTo>
                    <a:pt x="26703" y="0"/>
                    <a:pt x="0" y="26706"/>
                    <a:pt x="0" y="59686"/>
                  </a:cubicBezTo>
                  <a:cubicBezTo>
                    <a:pt x="0" y="77789"/>
                    <a:pt x="8064" y="93921"/>
                    <a:pt x="20700" y="104854"/>
                  </a:cubicBezTo>
                  <a:cubicBezTo>
                    <a:pt x="13531" y="107633"/>
                    <a:pt x="6721" y="111127"/>
                    <a:pt x="359" y="115251"/>
                  </a:cubicBezTo>
                  <a:cubicBezTo>
                    <a:pt x="2956" y="123674"/>
                    <a:pt x="28495" y="130216"/>
                    <a:pt x="59679" y="130216"/>
                  </a:cubicBezTo>
                  <a:close/>
                </a:path>
              </a:pathLst>
            </a:custGeom>
            <a:solidFill>
              <a:schemeClr val="accent1">
                <a:lumMod val="75000"/>
              </a:schemeClr>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1" name="Forme libre 47">
              <a:extLst>
                <a:ext uri="{FF2B5EF4-FFF2-40B4-BE49-F238E27FC236}">
                  <a16:creationId xmlns:a16="http://schemas.microsoft.com/office/drawing/2014/main" id="{7DF8CE70-0566-F8A8-EE87-1DE270046530}"/>
                </a:ext>
              </a:extLst>
            </p:cNvPr>
            <p:cNvSpPr/>
            <p:nvPr/>
          </p:nvSpPr>
          <p:spPr>
            <a:xfrm>
              <a:off x="-18970595" y="-4796827"/>
              <a:ext cx="218824" cy="123495"/>
            </a:xfrm>
            <a:custGeom>
              <a:avLst/>
              <a:gdLst>
                <a:gd name="csX0" fmla="*/ 168734 w 218824"/>
                <a:gd name="csY0" fmla="*/ 0 h 123495"/>
                <a:gd name="csX1" fmla="*/ 109412 w 218824"/>
                <a:gd name="csY1" fmla="*/ 14966 h 123495"/>
                <a:gd name="csX2" fmla="*/ 50092 w 218824"/>
                <a:gd name="csY2" fmla="*/ 0 h 123495"/>
                <a:gd name="csX3" fmla="*/ 0 w 218824"/>
                <a:gd name="csY3" fmla="*/ 91770 h 123495"/>
                <a:gd name="csX4" fmla="*/ 269 w 218824"/>
                <a:gd name="csY4" fmla="*/ 96788 h 123495"/>
                <a:gd name="csX5" fmla="*/ 109412 w 218824"/>
                <a:gd name="csY5" fmla="*/ 123496 h 123495"/>
                <a:gd name="csX6" fmla="*/ 218555 w 218824"/>
                <a:gd name="csY6" fmla="*/ 96788 h 123495"/>
                <a:gd name="csX7" fmla="*/ 218824 w 218824"/>
                <a:gd name="csY7" fmla="*/ 91770 h 123495"/>
                <a:gd name="csX8" fmla="*/ 168734 w 218824"/>
                <a:gd name="csY8" fmla="*/ 0 h 1234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8824" h="123495">
                  <a:moveTo>
                    <a:pt x="168734" y="0"/>
                  </a:moveTo>
                  <a:cubicBezTo>
                    <a:pt x="166135" y="8424"/>
                    <a:pt x="140596" y="14966"/>
                    <a:pt x="109412" y="14966"/>
                  </a:cubicBezTo>
                  <a:cubicBezTo>
                    <a:pt x="78228" y="14966"/>
                    <a:pt x="52689" y="8334"/>
                    <a:pt x="50092" y="0"/>
                  </a:cubicBezTo>
                  <a:cubicBezTo>
                    <a:pt x="19983" y="19447"/>
                    <a:pt x="0" y="53233"/>
                    <a:pt x="0" y="91770"/>
                  </a:cubicBezTo>
                  <a:cubicBezTo>
                    <a:pt x="0" y="93473"/>
                    <a:pt x="179" y="95086"/>
                    <a:pt x="269" y="96788"/>
                  </a:cubicBezTo>
                  <a:cubicBezTo>
                    <a:pt x="23210" y="112831"/>
                    <a:pt x="63534" y="123496"/>
                    <a:pt x="109412" y="123496"/>
                  </a:cubicBezTo>
                  <a:cubicBezTo>
                    <a:pt x="155293" y="123496"/>
                    <a:pt x="195617" y="112831"/>
                    <a:pt x="218555" y="96788"/>
                  </a:cubicBezTo>
                  <a:cubicBezTo>
                    <a:pt x="218555" y="95086"/>
                    <a:pt x="218824" y="93473"/>
                    <a:pt x="218824" y="91770"/>
                  </a:cubicBezTo>
                  <a:cubicBezTo>
                    <a:pt x="218824" y="53233"/>
                    <a:pt x="198842" y="19447"/>
                    <a:pt x="168734" y="0"/>
                  </a:cubicBezTo>
                  <a:close/>
                </a:path>
              </a:pathLst>
            </a:custGeom>
            <a:solidFill>
              <a:schemeClr val="accent1"/>
            </a:solidFill>
            <a:ln w="8960" cap="flat">
              <a:noFill/>
              <a:prstDash val="solid"/>
              <a:miter/>
            </a:ln>
          </p:spPr>
          <p:txBody>
            <a:bodyPr/>
            <a:lstStyle/>
            <a:p>
              <a:endParaRPr lang="fr-FR">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TextBox 22">
            <a:extLst>
              <a:ext uri="{FF2B5EF4-FFF2-40B4-BE49-F238E27FC236}">
                <a16:creationId xmlns:a16="http://schemas.microsoft.com/office/drawing/2014/main" id="{076CD30B-21DF-5F7F-6F80-7A497638ECBB}"/>
              </a:ext>
            </a:extLst>
          </p:cNvPr>
          <p:cNvSpPr txBox="1"/>
          <p:nvPr/>
        </p:nvSpPr>
        <p:spPr>
          <a:xfrm>
            <a:off x="828385" y="4121587"/>
            <a:ext cx="1664252" cy="430887"/>
          </a:xfrm>
          <a:prstGeom prst="rect">
            <a:avLst/>
          </a:prstGeom>
          <a:noFill/>
        </p:spPr>
        <p:txBody>
          <a:bodyPr wrap="square" lIns="0" rIns="0" rtlCol="0" anchor="t">
            <a:spAutoFit/>
          </a:bodyPr>
          <a:lstStyle/>
          <a:p>
            <a:pPr algn="ctr"/>
            <a:r>
              <a:rPr lang="en-US" sz="1100" noProof="1">
                <a:solidFill>
                  <a:schemeClr val="bg1"/>
                </a:solidFill>
                <a:latin typeface="Open Sans" panose="020B0606030504020204" pitchFamily="34" charset="0"/>
                <a:ea typeface="Open Sans" panose="020B0606030504020204" pitchFamily="34" charset="0"/>
                <a:cs typeface="Open Sans" panose="020B0606030504020204" pitchFamily="34" charset="0"/>
              </a:rPr>
              <a:t>Operationalized Trusted Data</a:t>
            </a:r>
          </a:p>
        </p:txBody>
      </p:sp>
      <p:sp>
        <p:nvSpPr>
          <p:cNvPr id="24" name="TextBox 23">
            <a:extLst>
              <a:ext uri="{FF2B5EF4-FFF2-40B4-BE49-F238E27FC236}">
                <a16:creationId xmlns:a16="http://schemas.microsoft.com/office/drawing/2014/main" id="{408EAC78-9A2E-EBE7-4ECE-F8140F3105F4}"/>
              </a:ext>
            </a:extLst>
          </p:cNvPr>
          <p:cNvSpPr txBox="1"/>
          <p:nvPr/>
        </p:nvSpPr>
        <p:spPr>
          <a:xfrm>
            <a:off x="2691255" y="4121587"/>
            <a:ext cx="1664252" cy="430887"/>
          </a:xfrm>
          <a:prstGeom prst="rect">
            <a:avLst/>
          </a:prstGeom>
          <a:noFill/>
        </p:spPr>
        <p:txBody>
          <a:bodyPr wrap="square" lIns="0" rIns="0" rtlCol="0" anchor="t">
            <a:spAutoFit/>
          </a:bodyPr>
          <a:lstStyle/>
          <a:p>
            <a:pPr algn="ctr"/>
            <a:r>
              <a:rPr lang="en-US" sz="1100" noProof="1">
                <a:solidFill>
                  <a:schemeClr val="bg1"/>
                </a:solidFill>
                <a:latin typeface="Open Sans" panose="020B0606030504020204" pitchFamily="34" charset="0"/>
                <a:ea typeface="Open Sans" panose="020B0606030504020204" pitchFamily="34" charset="0"/>
                <a:cs typeface="Open Sans" panose="020B0606030504020204" pitchFamily="34" charset="0"/>
              </a:rPr>
              <a:t>Telephone Number-based traffic control</a:t>
            </a:r>
          </a:p>
        </p:txBody>
      </p:sp>
      <p:sp>
        <p:nvSpPr>
          <p:cNvPr id="25" name="TextBox 24">
            <a:extLst>
              <a:ext uri="{FF2B5EF4-FFF2-40B4-BE49-F238E27FC236}">
                <a16:creationId xmlns:a16="http://schemas.microsoft.com/office/drawing/2014/main" id="{247CB946-B6F9-7016-FE32-29049F552EBE}"/>
              </a:ext>
            </a:extLst>
          </p:cNvPr>
          <p:cNvSpPr txBox="1"/>
          <p:nvPr/>
        </p:nvSpPr>
        <p:spPr>
          <a:xfrm>
            <a:off x="4554125" y="4121587"/>
            <a:ext cx="1664252" cy="430887"/>
          </a:xfrm>
          <a:prstGeom prst="rect">
            <a:avLst/>
          </a:prstGeom>
          <a:noFill/>
        </p:spPr>
        <p:txBody>
          <a:bodyPr wrap="square" lIns="0" rIns="0" rtlCol="0" anchor="t">
            <a:spAutoFit/>
          </a:bodyPr>
          <a:lstStyle/>
          <a:p>
            <a:pPr algn="ctr"/>
            <a:r>
              <a:rPr lang="en-US" sz="1100" noProof="1">
                <a:solidFill>
                  <a:schemeClr val="bg1"/>
                </a:solidFill>
                <a:latin typeface="Open Sans" panose="020B0606030504020204" pitchFamily="34" charset="0"/>
                <a:ea typeface="Open Sans" panose="020B0606030504020204" pitchFamily="34" charset="0"/>
                <a:cs typeface="Open Sans" panose="020B0606030504020204" pitchFamily="34" charset="0"/>
              </a:rPr>
              <a:t>Flexible and region-aware architecture </a:t>
            </a:r>
          </a:p>
        </p:txBody>
      </p:sp>
      <p:sp>
        <p:nvSpPr>
          <p:cNvPr id="26" name="TextBox 25">
            <a:extLst>
              <a:ext uri="{FF2B5EF4-FFF2-40B4-BE49-F238E27FC236}">
                <a16:creationId xmlns:a16="http://schemas.microsoft.com/office/drawing/2014/main" id="{76A3B3AE-01E6-9203-5217-7A03363AED38}"/>
              </a:ext>
            </a:extLst>
          </p:cNvPr>
          <p:cNvSpPr txBox="1"/>
          <p:nvPr/>
        </p:nvSpPr>
        <p:spPr>
          <a:xfrm>
            <a:off x="6416860" y="4121587"/>
            <a:ext cx="1664252" cy="600164"/>
          </a:xfrm>
          <a:prstGeom prst="rect">
            <a:avLst/>
          </a:prstGeom>
          <a:noFill/>
        </p:spPr>
        <p:txBody>
          <a:bodyPr wrap="square" lIns="0" rIns="0" rtlCol="0" anchor="t">
            <a:spAutoFit/>
          </a:bodyPr>
          <a:lstStyle/>
          <a:p>
            <a:pPr algn="ctr"/>
            <a:r>
              <a:rPr lang="en-US" sz="1100" noProof="1">
                <a:solidFill>
                  <a:schemeClr val="bg1"/>
                </a:solidFill>
                <a:latin typeface="Open Sans" panose="020B0606030504020204" pitchFamily="34" charset="0"/>
                <a:ea typeface="Open Sans" panose="020B0606030504020204" pitchFamily="34" charset="0"/>
                <a:cs typeface="Open Sans" panose="020B0606030504020204" pitchFamily="34" charset="0"/>
              </a:rPr>
              <a:t>Carrier grade performance and accuracy at scale</a:t>
            </a:r>
          </a:p>
        </p:txBody>
      </p:sp>
      <p:pic>
        <p:nvPicPr>
          <p:cNvPr id="27" name="Graphic 26" descr="Bullseye with solid fill">
            <a:extLst>
              <a:ext uri="{FF2B5EF4-FFF2-40B4-BE49-F238E27FC236}">
                <a16:creationId xmlns:a16="http://schemas.microsoft.com/office/drawing/2014/main" id="{9939DFF3-467F-A532-09A0-E13672642DC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39951" y="3542071"/>
            <a:ext cx="498621" cy="498621"/>
          </a:xfrm>
          <a:prstGeom prst="rect">
            <a:avLst/>
          </a:prstGeom>
        </p:spPr>
      </p:pic>
      <p:pic>
        <p:nvPicPr>
          <p:cNvPr id="28" name="Graphic 27" descr="Checklist with solid fill">
            <a:extLst>
              <a:ext uri="{FF2B5EF4-FFF2-40B4-BE49-F238E27FC236}">
                <a16:creationId xmlns:a16="http://schemas.microsoft.com/office/drawing/2014/main" id="{38E04C4E-D2D0-7493-A875-0C1AF639EC0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299354" y="3542071"/>
            <a:ext cx="498621" cy="498621"/>
          </a:xfrm>
          <a:prstGeom prst="rect">
            <a:avLst/>
          </a:prstGeom>
        </p:spPr>
      </p:pic>
      <p:pic>
        <p:nvPicPr>
          <p:cNvPr id="29" name="Graphic 28" descr="Rocket with solid fill">
            <a:extLst>
              <a:ext uri="{FF2B5EF4-FFF2-40B4-BE49-F238E27FC236}">
                <a16:creationId xmlns:a16="http://schemas.microsoft.com/office/drawing/2014/main" id="{ABE4AE7E-4137-57D3-5984-F63753F2E06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65219" y="3542071"/>
            <a:ext cx="498621" cy="498621"/>
          </a:xfrm>
          <a:prstGeom prst="rect">
            <a:avLst/>
          </a:prstGeom>
        </p:spPr>
      </p:pic>
      <p:pic>
        <p:nvPicPr>
          <p:cNvPr id="30" name="Graphic 29" descr="Bar chart with solid fill">
            <a:extLst>
              <a:ext uri="{FF2B5EF4-FFF2-40B4-BE49-F238E27FC236}">
                <a16:creationId xmlns:a16="http://schemas.microsoft.com/office/drawing/2014/main" id="{EC092B17-7C80-FC7B-9445-F3148073214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031084" y="3542071"/>
            <a:ext cx="498621" cy="498621"/>
          </a:xfrm>
          <a:prstGeom prst="rect">
            <a:avLst/>
          </a:prstGeom>
        </p:spPr>
      </p:pic>
      <p:pic>
        <p:nvPicPr>
          <p:cNvPr id="32" name="Picture 31">
            <a:extLst>
              <a:ext uri="{FF2B5EF4-FFF2-40B4-BE49-F238E27FC236}">
                <a16:creationId xmlns:a16="http://schemas.microsoft.com/office/drawing/2014/main" id="{7148C7CE-2076-55CC-507F-528BD07F4666}"/>
              </a:ext>
            </a:extLst>
          </p:cNvPr>
          <p:cNvPicPr>
            <a:picLocks noChangeAspect="1"/>
          </p:cNvPicPr>
          <p:nvPr/>
        </p:nvPicPr>
        <p:blipFill>
          <a:blip r:embed="rId11"/>
          <a:stretch>
            <a:fillRect/>
          </a:stretch>
        </p:blipFill>
        <p:spPr>
          <a:xfrm>
            <a:off x="1979700" y="114300"/>
            <a:ext cx="5033240" cy="1397000"/>
          </a:xfrm>
          <a:prstGeom prst="rect">
            <a:avLst/>
          </a:prstGeom>
        </p:spPr>
      </p:pic>
    </p:spTree>
    <p:extLst>
      <p:ext uri="{BB962C8B-B14F-4D97-AF65-F5344CB8AC3E}">
        <p14:creationId xmlns:p14="http://schemas.microsoft.com/office/powerpoint/2010/main" val="3576505097"/>
      </p:ext>
    </p:extLst>
  </p:cSld>
  <p:clrMapOvr>
    <a:masterClrMapping/>
  </p:clrMapOvr>
</p:sld>
</file>

<file path=ppt/theme/theme1.xml><?xml version="1.0" encoding="utf-8"?>
<a:theme xmlns:a="http://schemas.openxmlformats.org/drawingml/2006/main" name="NetNumber Deck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tnumber Updated Presentation Deck[90][98]  -  Read-Only" id="{D304351A-23CD-6E40-B49F-C1DD34A109C1}" vid="{8CAC8977-9426-5A4C-A8F8-CD862E5B10C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NetNumber Deck Template</Template>
  <TotalTime>14956</TotalTime>
  <Words>508</Words>
  <Application>Microsoft Office PowerPoint</Application>
  <PresentationFormat>On-screen Show (16:9)</PresentationFormat>
  <Paragraphs>46</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Open Sans</vt:lpstr>
      <vt:lpstr>Open Sans Medium</vt:lpstr>
      <vt:lpstr>Open Sans ExtraBold</vt:lpstr>
      <vt:lpstr>Arial</vt:lpstr>
      <vt:lpstr>Open Sans ExtraBold</vt:lpstr>
      <vt:lpstr>Aptos</vt:lpstr>
      <vt:lpstr>NetNumber Deck Template</vt:lpstr>
      <vt:lpstr>PowerPoint Presentation</vt:lpstr>
      <vt:lpstr>The Industry Gap Challenge:  We’re Not Sharing the “Good” and “Bad” Data Signals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Bradley Greer</dc:creator>
  <cp:lastModifiedBy>Fionna Clark</cp:lastModifiedBy>
  <cp:revision>16</cp:revision>
  <dcterms:created xsi:type="dcterms:W3CDTF">2024-12-03T20:42:56Z</dcterms:created>
  <dcterms:modified xsi:type="dcterms:W3CDTF">2026-01-13T19:52:41Z</dcterms:modified>
</cp:coreProperties>
</file>