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806" r:id="rId5"/>
    <p:sldId id="297" r:id="rId6"/>
    <p:sldId id="794" r:id="rId7"/>
    <p:sldId id="796" r:id="rId8"/>
    <p:sldId id="800" r:id="rId9"/>
    <p:sldId id="801" r:id="rId10"/>
    <p:sldId id="803" r:id="rId11"/>
    <p:sldId id="804" r:id="rId12"/>
    <p:sldId id="805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D"/>
    <a:srgbClr val="FAFB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120F47-E01E-4F8C-AC98-71F25A7210F8}" v="389" dt="2026-01-12T01:45:53.353"/>
    <p1510:client id="{47FB72A9-FEF4-46A0-A79B-612B55765177}" v="183" dt="2026-01-12T18:29:14.887"/>
    <p1510:client id="{70DD361A-950C-D3BD-1C1D-D1F8F87745FD}" v="14" dt="2026-01-12T14:36:09.4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84" autoAdjust="0"/>
    <p:restoredTop sz="93719" autoAdjust="0"/>
  </p:normalViewPr>
  <p:slideViewPr>
    <p:cSldViewPr snapToGrid="0">
      <p:cViewPr varScale="1">
        <p:scale>
          <a:sx n="51" d="100"/>
          <a:sy n="51" d="100"/>
        </p:scale>
        <p:origin x="38" y="4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F9A45-92CC-4BB8-87E1-F8C07A6CA098}" type="doc">
      <dgm:prSet loTypeId="urn:microsoft.com/office/officeart/2018/2/layout/IconLabelList" loCatId="icon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3B775D7-05BA-4CF8-A691-3F00C63587F2}">
      <dgm:prSet phldrT="[Texto]" phldr="0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noProof="0" dirty="0"/>
            <a:t>Hyperscale </a:t>
          </a:r>
          <a:r>
            <a:rPr lang="en-US" sz="1600" b="1" noProof="0" dirty="0"/>
            <a:t>MW-Scala announcements</a:t>
          </a:r>
        </a:p>
      </dgm:t>
    </dgm:pt>
    <dgm:pt modelId="{94C8875D-DB03-428A-BFC4-09B9BFB500BA}" type="parTrans" cxnId="{38DF65EA-EC46-43A4-B04C-A81061D406CD}">
      <dgm:prSet/>
      <dgm:spPr/>
      <dgm:t>
        <a:bodyPr/>
        <a:lstStyle/>
        <a:p>
          <a:endParaRPr lang="en-US" sz="1600"/>
        </a:p>
      </dgm:t>
    </dgm:pt>
    <dgm:pt modelId="{26AC61A6-B267-48CA-9693-5AB6E015E1AE}" type="sibTrans" cxnId="{38DF65EA-EC46-43A4-B04C-A81061D406CD}">
      <dgm:prSet/>
      <dgm:spPr/>
      <dgm:t>
        <a:bodyPr/>
        <a:lstStyle/>
        <a:p>
          <a:endParaRPr lang="en-US" sz="1600"/>
        </a:p>
      </dgm:t>
    </dgm:pt>
    <dgm:pt modelId="{941334D2-8F0B-4474-8417-EE9615FB3416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noProof="0" dirty="0"/>
            <a:t>Multi-billion-dollar </a:t>
          </a:r>
          <a:r>
            <a:rPr lang="en-US" sz="1600" b="1" noProof="0" dirty="0"/>
            <a:t>capital commitments</a:t>
          </a:r>
          <a:endParaRPr lang="en-US" sz="1600" noProof="0" dirty="0"/>
        </a:p>
      </dgm:t>
    </dgm:pt>
    <dgm:pt modelId="{2DF24C0E-6B07-4724-8667-BF5A85FCC25C}" type="parTrans" cxnId="{0FDD4F56-0DB1-4B75-8F44-7551E3293C58}">
      <dgm:prSet/>
      <dgm:spPr/>
      <dgm:t>
        <a:bodyPr/>
        <a:lstStyle/>
        <a:p>
          <a:endParaRPr lang="en-US" sz="1600"/>
        </a:p>
      </dgm:t>
    </dgm:pt>
    <dgm:pt modelId="{6EC9AB6A-3C14-4372-8C68-E50EC2E8B073}" type="sibTrans" cxnId="{0FDD4F56-0DB1-4B75-8F44-7551E3293C58}">
      <dgm:prSet/>
      <dgm:spPr/>
      <dgm:t>
        <a:bodyPr/>
        <a:lstStyle/>
        <a:p>
          <a:endParaRPr lang="en-US" sz="1600"/>
        </a:p>
      </dgm:t>
    </dgm:pt>
    <dgm:pt modelId="{389DB360-C3E7-4B35-99A2-1D49CC8D3DF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n-US" sz="1600" noProof="0" dirty="0"/>
            <a:t>And governments </a:t>
          </a:r>
          <a:r>
            <a:rPr lang="en-US" sz="1600" b="1" noProof="0" dirty="0"/>
            <a:t>actively competing</a:t>
          </a:r>
          <a:r>
            <a:rPr lang="en-US" sz="1600" noProof="0" dirty="0"/>
            <a:t> </a:t>
          </a:r>
        </a:p>
      </dgm:t>
    </dgm:pt>
    <dgm:pt modelId="{B3016727-0877-4537-9C0E-F05418C3F7AF}" type="parTrans" cxnId="{584D19D5-2C2D-4F37-8163-FB1DD8254170}">
      <dgm:prSet/>
      <dgm:spPr/>
      <dgm:t>
        <a:bodyPr/>
        <a:lstStyle/>
        <a:p>
          <a:endParaRPr lang="en-US" sz="1600"/>
        </a:p>
      </dgm:t>
    </dgm:pt>
    <dgm:pt modelId="{905DC14E-D312-4EC0-8C0D-26CF6C95ECCA}" type="sibTrans" cxnId="{584D19D5-2C2D-4F37-8163-FB1DD8254170}">
      <dgm:prSet/>
      <dgm:spPr/>
      <dgm:t>
        <a:bodyPr/>
        <a:lstStyle/>
        <a:p>
          <a:endParaRPr lang="en-US" sz="1600"/>
        </a:p>
      </dgm:t>
    </dgm:pt>
    <dgm:pt modelId="{B33ABF7E-AA08-4D58-A66F-9040B866A4CB}" type="pres">
      <dgm:prSet presAssocID="{4ACF9A45-92CC-4BB8-87E1-F8C07A6CA098}" presName="root" presStyleCnt="0">
        <dgm:presLayoutVars>
          <dgm:dir/>
          <dgm:resizeHandles val="exact"/>
        </dgm:presLayoutVars>
      </dgm:prSet>
      <dgm:spPr/>
    </dgm:pt>
    <dgm:pt modelId="{BB3E4288-79AD-40EC-B38E-E046DA6A5DC3}" type="pres">
      <dgm:prSet presAssocID="{53B775D7-05BA-4CF8-A691-3F00C63587F2}" presName="compNode" presStyleCnt="0"/>
      <dgm:spPr/>
    </dgm:pt>
    <dgm:pt modelId="{784895AB-A7A8-4B02-ADFE-5B307A9A2BAD}" type="pres">
      <dgm:prSet presAssocID="{53B775D7-05BA-4CF8-A691-3F00C63587F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</dgm:pt>
    <dgm:pt modelId="{776D2D9B-6BA5-42CC-9330-46F446F67795}" type="pres">
      <dgm:prSet presAssocID="{53B775D7-05BA-4CF8-A691-3F00C63587F2}" presName="spaceRect" presStyleCnt="0"/>
      <dgm:spPr/>
    </dgm:pt>
    <dgm:pt modelId="{31C64427-5FE8-4A81-B5EA-3D21ED140BAF}" type="pres">
      <dgm:prSet presAssocID="{53B775D7-05BA-4CF8-A691-3F00C63587F2}" presName="textRect" presStyleLbl="revTx" presStyleIdx="0" presStyleCnt="3">
        <dgm:presLayoutVars>
          <dgm:chMax val="1"/>
          <dgm:chPref val="1"/>
        </dgm:presLayoutVars>
      </dgm:prSet>
      <dgm:spPr/>
    </dgm:pt>
    <dgm:pt modelId="{B41CA3CE-5728-436B-9868-3EDC60B0174A}" type="pres">
      <dgm:prSet presAssocID="{26AC61A6-B267-48CA-9693-5AB6E015E1AE}" presName="sibTrans" presStyleCnt="0"/>
      <dgm:spPr/>
    </dgm:pt>
    <dgm:pt modelId="{0F6C139A-D1FE-4A08-8837-E1B06B4A35CD}" type="pres">
      <dgm:prSet presAssocID="{941334D2-8F0B-4474-8417-EE9615FB3416}" presName="compNode" presStyleCnt="0"/>
      <dgm:spPr/>
    </dgm:pt>
    <dgm:pt modelId="{D825A184-82D3-47AE-85A7-7B21AB784454}" type="pres">
      <dgm:prSet presAssocID="{941334D2-8F0B-4474-8417-EE9615FB341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ólar"/>
        </a:ext>
      </dgm:extLst>
    </dgm:pt>
    <dgm:pt modelId="{A8EAF470-8E23-41D7-8FBD-1F21BB33CF10}" type="pres">
      <dgm:prSet presAssocID="{941334D2-8F0B-4474-8417-EE9615FB3416}" presName="spaceRect" presStyleCnt="0"/>
      <dgm:spPr/>
    </dgm:pt>
    <dgm:pt modelId="{B7640ACF-FA5D-409E-8659-1CCE920B4995}" type="pres">
      <dgm:prSet presAssocID="{941334D2-8F0B-4474-8417-EE9615FB3416}" presName="textRect" presStyleLbl="revTx" presStyleIdx="1" presStyleCnt="3">
        <dgm:presLayoutVars>
          <dgm:chMax val="1"/>
          <dgm:chPref val="1"/>
        </dgm:presLayoutVars>
      </dgm:prSet>
      <dgm:spPr/>
    </dgm:pt>
    <dgm:pt modelId="{BF30BA92-3C23-4020-A0DE-DB1C48F64EC6}" type="pres">
      <dgm:prSet presAssocID="{6EC9AB6A-3C14-4372-8C68-E50EC2E8B073}" presName="sibTrans" presStyleCnt="0"/>
      <dgm:spPr/>
    </dgm:pt>
    <dgm:pt modelId="{DFBF2460-37BB-4E8F-B8EA-927ECAA83F8E}" type="pres">
      <dgm:prSet presAssocID="{389DB360-C3E7-4B35-99A2-1D49CC8D3DF5}" presName="compNode" presStyleCnt="0"/>
      <dgm:spPr/>
    </dgm:pt>
    <dgm:pt modelId="{07E8B66F-63A6-419D-A979-6857262CD471}" type="pres">
      <dgm:prSet presAssocID="{389DB360-C3E7-4B35-99A2-1D49CC8D3DF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D4104EAF-F9FD-4C9B-AF64-1C695956D77E}" type="pres">
      <dgm:prSet presAssocID="{389DB360-C3E7-4B35-99A2-1D49CC8D3DF5}" presName="spaceRect" presStyleCnt="0"/>
      <dgm:spPr/>
    </dgm:pt>
    <dgm:pt modelId="{217F1F82-E42D-4C3B-81A1-51AA8E6D86FD}" type="pres">
      <dgm:prSet presAssocID="{389DB360-C3E7-4B35-99A2-1D49CC8D3DF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2CE5447-B68D-4B06-A8FF-FE2CA7C39D43}" type="presOf" srcId="{941334D2-8F0B-4474-8417-EE9615FB3416}" destId="{B7640ACF-FA5D-409E-8659-1CCE920B4995}" srcOrd="0" destOrd="0" presId="urn:microsoft.com/office/officeart/2018/2/layout/IconLabelList"/>
    <dgm:cxn modelId="{0FDD4F56-0DB1-4B75-8F44-7551E3293C58}" srcId="{4ACF9A45-92CC-4BB8-87E1-F8C07A6CA098}" destId="{941334D2-8F0B-4474-8417-EE9615FB3416}" srcOrd="1" destOrd="0" parTransId="{2DF24C0E-6B07-4724-8667-BF5A85FCC25C}" sibTransId="{6EC9AB6A-3C14-4372-8C68-E50EC2E8B073}"/>
    <dgm:cxn modelId="{FD4AB388-9801-4C80-A65D-E18C5514A98C}" type="presOf" srcId="{4ACF9A45-92CC-4BB8-87E1-F8C07A6CA098}" destId="{B33ABF7E-AA08-4D58-A66F-9040B866A4CB}" srcOrd="0" destOrd="0" presId="urn:microsoft.com/office/officeart/2018/2/layout/IconLabelList"/>
    <dgm:cxn modelId="{4F05E9AC-26D9-46E1-A262-9CE1505AD793}" type="presOf" srcId="{53B775D7-05BA-4CF8-A691-3F00C63587F2}" destId="{31C64427-5FE8-4A81-B5EA-3D21ED140BAF}" srcOrd="0" destOrd="0" presId="urn:microsoft.com/office/officeart/2018/2/layout/IconLabelList"/>
    <dgm:cxn modelId="{B9DC8ACA-256B-4B4E-92BE-0E24A96BC81A}" type="presOf" srcId="{389DB360-C3E7-4B35-99A2-1D49CC8D3DF5}" destId="{217F1F82-E42D-4C3B-81A1-51AA8E6D86FD}" srcOrd="0" destOrd="0" presId="urn:microsoft.com/office/officeart/2018/2/layout/IconLabelList"/>
    <dgm:cxn modelId="{584D19D5-2C2D-4F37-8163-FB1DD8254170}" srcId="{4ACF9A45-92CC-4BB8-87E1-F8C07A6CA098}" destId="{389DB360-C3E7-4B35-99A2-1D49CC8D3DF5}" srcOrd="2" destOrd="0" parTransId="{B3016727-0877-4537-9C0E-F05418C3F7AF}" sibTransId="{905DC14E-D312-4EC0-8C0D-26CF6C95ECCA}"/>
    <dgm:cxn modelId="{38DF65EA-EC46-43A4-B04C-A81061D406CD}" srcId="{4ACF9A45-92CC-4BB8-87E1-F8C07A6CA098}" destId="{53B775D7-05BA-4CF8-A691-3F00C63587F2}" srcOrd="0" destOrd="0" parTransId="{94C8875D-DB03-428A-BFC4-09B9BFB500BA}" sibTransId="{26AC61A6-B267-48CA-9693-5AB6E015E1AE}"/>
    <dgm:cxn modelId="{914101DB-4911-45F1-9571-BA8105311EE2}" type="presParOf" srcId="{B33ABF7E-AA08-4D58-A66F-9040B866A4CB}" destId="{BB3E4288-79AD-40EC-B38E-E046DA6A5DC3}" srcOrd="0" destOrd="0" presId="urn:microsoft.com/office/officeart/2018/2/layout/IconLabelList"/>
    <dgm:cxn modelId="{C37FFD4C-E13B-489B-B8F6-E809573CFD55}" type="presParOf" srcId="{BB3E4288-79AD-40EC-B38E-E046DA6A5DC3}" destId="{784895AB-A7A8-4B02-ADFE-5B307A9A2BAD}" srcOrd="0" destOrd="0" presId="urn:microsoft.com/office/officeart/2018/2/layout/IconLabelList"/>
    <dgm:cxn modelId="{3BEE6F59-F1F2-40BF-8803-AD47ACFE4E28}" type="presParOf" srcId="{BB3E4288-79AD-40EC-B38E-E046DA6A5DC3}" destId="{776D2D9B-6BA5-42CC-9330-46F446F67795}" srcOrd="1" destOrd="0" presId="urn:microsoft.com/office/officeart/2018/2/layout/IconLabelList"/>
    <dgm:cxn modelId="{BF341632-511B-4766-B8F9-79859F7FFDF8}" type="presParOf" srcId="{BB3E4288-79AD-40EC-B38E-E046DA6A5DC3}" destId="{31C64427-5FE8-4A81-B5EA-3D21ED140BAF}" srcOrd="2" destOrd="0" presId="urn:microsoft.com/office/officeart/2018/2/layout/IconLabelList"/>
    <dgm:cxn modelId="{F66B101E-991A-4D8A-881D-D795C89A18CA}" type="presParOf" srcId="{B33ABF7E-AA08-4D58-A66F-9040B866A4CB}" destId="{B41CA3CE-5728-436B-9868-3EDC60B0174A}" srcOrd="1" destOrd="0" presId="urn:microsoft.com/office/officeart/2018/2/layout/IconLabelList"/>
    <dgm:cxn modelId="{21FEB615-E646-47F9-80DA-DB80577C3090}" type="presParOf" srcId="{B33ABF7E-AA08-4D58-A66F-9040B866A4CB}" destId="{0F6C139A-D1FE-4A08-8837-E1B06B4A35CD}" srcOrd="2" destOrd="0" presId="urn:microsoft.com/office/officeart/2018/2/layout/IconLabelList"/>
    <dgm:cxn modelId="{F090E024-D1D4-4E05-BE32-77FF512004C6}" type="presParOf" srcId="{0F6C139A-D1FE-4A08-8837-E1B06B4A35CD}" destId="{D825A184-82D3-47AE-85A7-7B21AB784454}" srcOrd="0" destOrd="0" presId="urn:microsoft.com/office/officeart/2018/2/layout/IconLabelList"/>
    <dgm:cxn modelId="{DC6DA120-8BEC-4F16-AC34-C6A5592663E5}" type="presParOf" srcId="{0F6C139A-D1FE-4A08-8837-E1B06B4A35CD}" destId="{A8EAF470-8E23-41D7-8FBD-1F21BB33CF10}" srcOrd="1" destOrd="0" presId="urn:microsoft.com/office/officeart/2018/2/layout/IconLabelList"/>
    <dgm:cxn modelId="{CA730114-F255-4AB9-B0CE-766514F2CE85}" type="presParOf" srcId="{0F6C139A-D1FE-4A08-8837-E1B06B4A35CD}" destId="{B7640ACF-FA5D-409E-8659-1CCE920B4995}" srcOrd="2" destOrd="0" presId="urn:microsoft.com/office/officeart/2018/2/layout/IconLabelList"/>
    <dgm:cxn modelId="{541BD9DD-D399-4159-B0EA-D0E26F17CD16}" type="presParOf" srcId="{B33ABF7E-AA08-4D58-A66F-9040B866A4CB}" destId="{BF30BA92-3C23-4020-A0DE-DB1C48F64EC6}" srcOrd="3" destOrd="0" presId="urn:microsoft.com/office/officeart/2018/2/layout/IconLabelList"/>
    <dgm:cxn modelId="{6439962B-2415-4124-ABD8-861964AC198D}" type="presParOf" srcId="{B33ABF7E-AA08-4D58-A66F-9040B866A4CB}" destId="{DFBF2460-37BB-4E8F-B8EA-927ECAA83F8E}" srcOrd="4" destOrd="0" presId="urn:microsoft.com/office/officeart/2018/2/layout/IconLabelList"/>
    <dgm:cxn modelId="{40BCE6B0-AF2E-48DB-BB23-285978DDC936}" type="presParOf" srcId="{DFBF2460-37BB-4E8F-B8EA-927ECAA83F8E}" destId="{07E8B66F-63A6-419D-A979-6857262CD471}" srcOrd="0" destOrd="0" presId="urn:microsoft.com/office/officeart/2018/2/layout/IconLabelList"/>
    <dgm:cxn modelId="{64E6D186-CD49-4899-AAD9-91C9900520BF}" type="presParOf" srcId="{DFBF2460-37BB-4E8F-B8EA-927ECAA83F8E}" destId="{D4104EAF-F9FD-4C9B-AF64-1C695956D77E}" srcOrd="1" destOrd="0" presId="urn:microsoft.com/office/officeart/2018/2/layout/IconLabelList"/>
    <dgm:cxn modelId="{01B16055-2FEF-4715-AAFD-DE93ED7A68D8}" type="presParOf" srcId="{DFBF2460-37BB-4E8F-B8EA-927ECAA83F8E}" destId="{217F1F82-E42D-4C3B-81A1-51AA8E6D86F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4895AB-A7A8-4B02-ADFE-5B307A9A2BAD}">
      <dsp:nvSpPr>
        <dsp:cNvPr id="0" name=""/>
        <dsp:cNvSpPr/>
      </dsp:nvSpPr>
      <dsp:spPr>
        <a:xfrm>
          <a:off x="422084" y="367831"/>
          <a:ext cx="688974" cy="6889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64427-5FE8-4A81-B5EA-3D21ED140BAF}">
      <dsp:nvSpPr>
        <dsp:cNvPr id="0" name=""/>
        <dsp:cNvSpPr/>
      </dsp:nvSpPr>
      <dsp:spPr>
        <a:xfrm>
          <a:off x="1044" y="1293319"/>
          <a:ext cx="1531054" cy="65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Hyperscale </a:t>
          </a:r>
          <a:r>
            <a:rPr lang="en-US" sz="1600" b="1" kern="1200" noProof="0" dirty="0"/>
            <a:t>MW-Scala announcements</a:t>
          </a:r>
        </a:p>
      </dsp:txBody>
      <dsp:txXfrm>
        <a:off x="1044" y="1293319"/>
        <a:ext cx="1531054" cy="650698"/>
      </dsp:txXfrm>
    </dsp:sp>
    <dsp:sp modelId="{D825A184-82D3-47AE-85A7-7B21AB784454}">
      <dsp:nvSpPr>
        <dsp:cNvPr id="0" name=""/>
        <dsp:cNvSpPr/>
      </dsp:nvSpPr>
      <dsp:spPr>
        <a:xfrm>
          <a:off x="2221073" y="367831"/>
          <a:ext cx="688974" cy="68897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40ACF-FA5D-409E-8659-1CCE920B4995}">
      <dsp:nvSpPr>
        <dsp:cNvPr id="0" name=""/>
        <dsp:cNvSpPr/>
      </dsp:nvSpPr>
      <dsp:spPr>
        <a:xfrm>
          <a:off x="1800033" y="1293319"/>
          <a:ext cx="1531054" cy="65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Multi-billion-dollar </a:t>
          </a:r>
          <a:r>
            <a:rPr lang="en-US" sz="1600" b="1" kern="1200" noProof="0" dirty="0"/>
            <a:t>capital commitments</a:t>
          </a:r>
          <a:endParaRPr lang="en-US" sz="1600" kern="1200" noProof="0" dirty="0"/>
        </a:p>
      </dsp:txBody>
      <dsp:txXfrm>
        <a:off x="1800033" y="1293319"/>
        <a:ext cx="1531054" cy="650698"/>
      </dsp:txXfrm>
    </dsp:sp>
    <dsp:sp modelId="{07E8B66F-63A6-419D-A979-6857262CD471}">
      <dsp:nvSpPr>
        <dsp:cNvPr id="0" name=""/>
        <dsp:cNvSpPr/>
      </dsp:nvSpPr>
      <dsp:spPr>
        <a:xfrm>
          <a:off x="4020062" y="367831"/>
          <a:ext cx="688974" cy="68897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7F1F82-E42D-4C3B-81A1-51AA8E6D86FD}">
      <dsp:nvSpPr>
        <dsp:cNvPr id="0" name=""/>
        <dsp:cNvSpPr/>
      </dsp:nvSpPr>
      <dsp:spPr>
        <a:xfrm>
          <a:off x="3599022" y="1293319"/>
          <a:ext cx="1531054" cy="650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noProof="0" dirty="0"/>
            <a:t>And governments </a:t>
          </a:r>
          <a:r>
            <a:rPr lang="en-US" sz="1600" b="1" kern="1200" noProof="0" dirty="0"/>
            <a:t>actively competing</a:t>
          </a:r>
          <a:r>
            <a:rPr lang="en-US" sz="1600" kern="1200" noProof="0" dirty="0"/>
            <a:t> </a:t>
          </a:r>
        </a:p>
      </dsp:txBody>
      <dsp:txXfrm>
        <a:off x="3599022" y="1293319"/>
        <a:ext cx="1531054" cy="650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CDDE8-7A8E-472E-855B-C54A524C1F41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B4FE3-7A4B-40C8-AC20-0E1C48796B0B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1997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89ED8-DDB5-FC71-D217-C6D0AF2D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A9C97BD-B3E9-D5F6-04DA-22C9C55FB4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828FBFE-F92F-C2EE-F2F3-2D4C4C03B2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3840223-4DF2-5B73-0F9D-7CCF21D7B0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D568-FEF5-4B5E-BCB9-ACB7863A83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13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CC835-E5C4-C05D-FB2F-A0336E74E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578C98F-B119-A1B1-0EF4-EF7EE810C2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F60CE40-1E73-DB5A-FFA5-C39047B02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6E75FA6-DAEF-7001-6761-E690DBF2FE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D568-FEF5-4B5E-BCB9-ACB7863A83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FA563F-6348-897C-7D42-CFC1F430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6D7DC078-85AD-2D9E-53F1-064C4251C3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303D6F0-8725-CCFE-9E64-50B41882A1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8AFA205-6A6C-8D83-679F-508882CAD2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D568-FEF5-4B5E-BCB9-ACB7863A83E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1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27D1C-F800-3C42-0ECE-09D810F42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40B57BD-9959-33B4-0BF2-714E8DB4B6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47BD546-9646-8EF3-D171-E5D53D41D2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C6E04F4-5297-FF1B-E6A0-B2AB00633B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D568-FEF5-4B5E-BCB9-ACB7863A83E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2B3BB-27A1-85EB-0148-699640A56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A2708705-0D4B-5E81-A48F-CA2A62440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031C40B-BAA5-B1E0-881B-32A77F9BFA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1EB979-EFD0-8C73-EA4E-C5F9D5CEF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D568-FEF5-4B5E-BCB9-ACB7863A83E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46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1AC76-EA82-C9A5-CB12-0A3EC73F9C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0B283F-B24C-19AD-CA40-989BB5DC22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08CCB78-8981-D714-1268-68C4C883E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52E9D8D-2782-1176-4AF7-1A3458E1F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D568-FEF5-4B5E-BCB9-ACB7863A83E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80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6E3377-88AD-D1CA-CEA7-8027468E5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E950EA-777A-30A1-F56D-42BEDF0D40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BCAFAD36-0211-D01D-E7D7-F3B5798153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791A0D5-E74E-95C5-DCFF-4A53B0C9A9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3DD568-FEF5-4B5E-BCB9-ACB7863A83E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853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778020-2689-7A6C-1E94-52C85361D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40AE63C-B17B-5C5D-262B-3B8A54CF1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373C04-74FF-20CD-6BCD-198767FB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61A1BF-1C65-36D5-2179-5D7CE07E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A76A8F-CF63-4202-54F4-69DCFD340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22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F0BA44-AA6D-7E87-295F-FEC2189DB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BC083C-02EA-986D-D1FA-AF26B4A1B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EDE793-5BA5-4227-E9CB-19246155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0C6D46-D51C-9C83-9DB6-FE80E858C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48186B-CC31-9A41-A164-FF63472D8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5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54710AD-A936-E3E8-F80F-44DD928EE0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96F2C27-5A59-A7AB-17F7-483CCD734C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6ED2D8B-E85F-2ED2-08A6-E98DC628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4CE749-8C49-B9B6-1815-2849792F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485877A-BF3B-43DD-90BE-8A1F200CD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74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FC9DA-1EED-3E62-4DD5-3BC2EC317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E800C6B-2E24-63F2-6FEF-32888D1DD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53EEED-0BB9-7044-AF90-2314A6DB3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56859F-AB86-888B-88F0-73CF019C1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D2FEF8-6E70-9364-68BC-27EAE6831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3619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D1FCF-6099-E23D-C41B-786D821B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5E9961-EC9F-E341-D5F5-75E8D74E7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738F0D-B563-0ADF-F50B-0C509AE9F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6C5996-67F9-D26D-7271-905F404F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FB449F3-5CD0-8D30-E1D9-3476A832D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130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65A889-B0ED-9891-4374-6026543BB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E6D563F-DB7A-D21B-644B-69EB735496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FBD2D8A-09DA-6745-7366-ED70A9BC0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6BC2FC9-5080-A5DF-CDB5-CBF86B55A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5C9D13-2326-51AD-7A2C-2CBA04FC7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6EBFA48-BEBD-0B30-E8A9-CE2A6A875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126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CAA82-F017-C7B7-0072-4AB93EDA7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64BD674-CB9D-DDFC-7DA1-AACBB606BA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F2BA395-8BFB-8253-37B8-3E5CE6505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EF2491F-7546-FEB8-0D21-5C9F473E8E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7AEFAC-0355-387C-FDDF-4B5704E74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1732972-3E51-BFE1-07C4-D8B55915A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3B0466B-4629-7806-5D36-A04178A6A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E0CA91F-10D1-003E-41E0-06B53D69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2905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757758-A99B-3BA4-11DF-DC92C64D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E09A24E-93CC-7085-D62F-64018EECA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7177CF3-111D-F0AE-F809-1D456F2A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C523F1A-2426-7EDA-6D33-AAC86C7E8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9932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952337-8871-86B7-8AB0-0501FD645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83E105-4B85-F22C-4B34-C6AD4BA5B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F76441-AB8F-6F42-DE68-67D630730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918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386CC-FBE7-103D-50FD-440ED726C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21BAB2-8883-8407-DDBF-694D324BD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AC12912-F8FF-2A9F-D15B-EC84749F9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78C1B6E-FACC-33C4-A409-456B8CEF4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CB34F71-4082-26C8-12EC-B3143B4D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0DE80E-5F74-C645-639A-4748345AA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2635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4D064-BE2D-6BA9-F624-C33313B1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571FA4B-4747-8766-5B19-43DEBF9591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AD789F-87BA-B24B-DCBF-DBF326E02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526628B-D853-B0BE-2B76-28C25FBD4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9BC2FC-A07E-50CE-F762-A7CC1F125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AD9997C-90E2-1854-C7E7-CEC6BCBA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352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BE0A8D-AECE-6D31-3CD1-A9A12B6B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12ADB94-A7CE-D53E-08BB-7F080246D4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9B21EC-F9BA-8A63-7B52-260952C70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5F185-AC10-408F-A82E-39971C427517}" type="datetimeFigureOut">
              <a:rPr lang="pt-BR" smtClean="0"/>
              <a:t>13/01/2026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5A6257C-D6F6-5D2B-C930-18CC18C60B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656FC4-BD9E-5EF5-D0A5-27C255D8D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AC31F0-7B84-46CB-A417-44E3AE1377F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763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19" Type="http://schemas.openxmlformats.org/officeDocument/2006/relationships/image" Target="../media/image2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jpe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27.png"/><Relationship Id="rId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86554-672F-EF51-BDC4-545E51840C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ed to know facts for travellers about Honolulu, Hawaii | Jetstar">
            <a:extLst>
              <a:ext uri="{FF2B5EF4-FFF2-40B4-BE49-F238E27FC236}">
                <a16:creationId xmlns:a16="http://schemas.microsoft.com/office/drawing/2014/main" id="{BCE997D0-D68A-EB95-E1A3-D2A17CB28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4" b="-1"/>
          <a:stretch>
            <a:fillRect/>
          </a:stretch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CD7545-B173-FAC5-72E5-44BB0F76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816858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 b="1" noProof="0" dirty="0"/>
          </a:p>
          <a:p>
            <a:pPr marL="0" indent="0">
              <a:buNone/>
            </a:pPr>
            <a:r>
              <a:rPr lang="en-US" sz="1600" b="1" noProof="0" dirty="0"/>
              <a:t>Latin America Data Centers: </a:t>
            </a:r>
            <a:r>
              <a:rPr lang="en-US" sz="1600" noProof="0" dirty="0"/>
              <a:t>Market Capacity, Energy &amp; Policy in the AI Era</a:t>
            </a:r>
          </a:p>
          <a:p>
            <a:pPr marL="0" indent="0">
              <a:buNone/>
            </a:pPr>
            <a:endParaRPr lang="en-US" sz="1700" b="1" noProof="0" dirty="0"/>
          </a:p>
          <a:p>
            <a:pPr marL="0" indent="0">
              <a:buNone/>
            </a:pPr>
            <a:r>
              <a:rPr lang="en-US" sz="1700" i="1" noProof="0" dirty="0"/>
              <a:t>January 19th, 2026</a:t>
            </a:r>
          </a:p>
          <a:p>
            <a:pPr marL="0" indent="0">
              <a:buNone/>
            </a:pPr>
            <a:endParaRPr lang="en-US" sz="1700" b="1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D94D5EC-8B76-7173-22C4-112F93076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61" y="1659954"/>
            <a:ext cx="3379855" cy="376380"/>
          </a:xfrm>
          <a:prstGeom prst="rect">
            <a:avLst/>
          </a:prstGeom>
        </p:spPr>
      </p:pic>
      <p:pic>
        <p:nvPicPr>
          <p:cNvPr id="4100" name="Picture 4" descr="PTC">
            <a:extLst>
              <a:ext uri="{FF2B5EF4-FFF2-40B4-BE49-F238E27FC236}">
                <a16:creationId xmlns:a16="http://schemas.microsoft.com/office/drawing/2014/main" id="{33D89EB1-C656-BC21-377A-6C5DAC7D5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" y="4686683"/>
            <a:ext cx="954724" cy="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C4AA537-3DAC-BD78-CA67-C329E8777AF1}"/>
              </a:ext>
            </a:extLst>
          </p:cNvPr>
          <p:cNvSpPr/>
          <p:nvPr/>
        </p:nvSpPr>
        <p:spPr>
          <a:xfrm>
            <a:off x="1" y="290948"/>
            <a:ext cx="1350818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</p:spTree>
    <p:extLst>
      <p:ext uri="{BB962C8B-B14F-4D97-AF65-F5344CB8AC3E}">
        <p14:creationId xmlns:p14="http://schemas.microsoft.com/office/powerpoint/2010/main" val="1077961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ECB76C-3B9A-DE8F-C0AD-8450932DD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tângulo 50">
            <a:extLst>
              <a:ext uri="{FF2B5EF4-FFF2-40B4-BE49-F238E27FC236}">
                <a16:creationId xmlns:a16="http://schemas.microsoft.com/office/drawing/2014/main" id="{1FBFD953-1CCF-0322-1671-F6089414E163}"/>
              </a:ext>
            </a:extLst>
          </p:cNvPr>
          <p:cNvSpPr/>
          <p:nvPr/>
        </p:nvSpPr>
        <p:spPr>
          <a:xfrm rot="5400000" flipV="1">
            <a:off x="3974139" y="-1454719"/>
            <a:ext cx="4627454" cy="11611567"/>
          </a:xfrm>
          <a:prstGeom prst="rect">
            <a:avLst/>
          </a:prstGeom>
          <a:solidFill>
            <a:srgbClr val="FFF9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1" noProof="0" dirty="0"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B458CF9B-700B-3293-7C51-FDA01011C225}"/>
              </a:ext>
            </a:extLst>
          </p:cNvPr>
          <p:cNvSpPr/>
          <p:nvPr/>
        </p:nvSpPr>
        <p:spPr>
          <a:xfrm rot="5400000" flipV="1">
            <a:off x="-1914639" y="4299929"/>
            <a:ext cx="4618747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92A472B3-6DBE-FDE7-04C3-CBC1B243074B}"/>
              </a:ext>
            </a:extLst>
          </p:cNvPr>
          <p:cNvSpPr txBox="1"/>
          <p:nvPr/>
        </p:nvSpPr>
        <p:spPr>
          <a:xfrm>
            <a:off x="839762" y="2409146"/>
            <a:ext cx="3858748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noProof="0" dirty="0">
                <a:latin typeface="Aptos (corpo)"/>
                <a:ea typeface="Inter" panose="02000503000000020004" pitchFamily="2" charset="0"/>
              </a:rPr>
              <a:t>Over 25 years of experience in panel and cable manufacturing</a:t>
            </a:r>
          </a:p>
          <a:p>
            <a:endParaRPr lang="en-US" sz="1300" noProof="0" dirty="0">
              <a:latin typeface="Aptos (corpo)"/>
              <a:ea typeface="Inter" panose="02000503000000020004" pitchFamily="2" charset="0"/>
            </a:endParaRPr>
          </a:p>
          <a:p>
            <a:r>
              <a:rPr lang="en-US" sz="1300" noProof="0" dirty="0">
                <a:latin typeface="Aptos (corpo)"/>
                <a:ea typeface="Inter" panose="02000503000000020004" pitchFamily="2" charset="0"/>
              </a:rPr>
              <a:t>Operations across the U.S, LATAM &amp; Europe</a:t>
            </a:r>
            <a:endParaRPr lang="en-US" sz="1300" b="1" noProof="0" dirty="0">
              <a:latin typeface="Aptos (corpo)"/>
              <a:ea typeface="Inter" panose="02000503000000020004" pitchFamily="2" charset="0"/>
            </a:endParaRPr>
          </a:p>
          <a:p>
            <a:endParaRPr lang="en-US" sz="1300" noProof="0" dirty="0">
              <a:latin typeface="Aptos (corpo)"/>
              <a:ea typeface="Inter" panose="02000503000000020004" pitchFamily="2" charset="0"/>
            </a:endParaRPr>
          </a:p>
          <a:p>
            <a:r>
              <a:rPr lang="en-US" sz="1300" noProof="0" dirty="0">
                <a:latin typeface="Aptos (corpo)"/>
                <a:ea typeface="Inter" panose="02000503000000020004" pitchFamily="2" charset="0"/>
              </a:rPr>
              <a:t>Serving more than 70 customers worldwide</a:t>
            </a:r>
          </a:p>
          <a:p>
            <a:endParaRPr lang="en-US" sz="1300" noProof="0" dirty="0">
              <a:latin typeface="Aptos (corpo)"/>
              <a:ea typeface="Inter" panose="02000503000000020004" pitchFamily="2" charset="0"/>
            </a:endParaRPr>
          </a:p>
          <a:p>
            <a:r>
              <a:rPr lang="en-US" sz="1300" noProof="0" dirty="0">
                <a:latin typeface="Aptos (corpo)"/>
                <a:ea typeface="Inter" panose="02000503000000020004" pitchFamily="2" charset="0"/>
              </a:rPr>
              <a:t>Proven expertise with leading Data Centers and Hyperscale's</a:t>
            </a:r>
            <a:endParaRPr lang="en-US" sz="1300" b="1" noProof="0" dirty="0">
              <a:latin typeface="Aptos (corpo)"/>
              <a:ea typeface="Inter" panose="02000503000000020004" pitchFamily="2" charset="0"/>
            </a:endParaRPr>
          </a:p>
          <a:p>
            <a:endParaRPr lang="en-US" sz="1300" noProof="0" dirty="0">
              <a:latin typeface="Aptos (corpo)"/>
              <a:ea typeface="Inter" panose="02000503000000020004" pitchFamily="2" charset="0"/>
            </a:endParaRPr>
          </a:p>
          <a:p>
            <a:r>
              <a:rPr lang="en-US" sz="1300" noProof="0" dirty="0">
                <a:latin typeface="Aptos (corpo)"/>
                <a:ea typeface="Inter" panose="02000503000000020004" pitchFamily="2" charset="0"/>
              </a:rPr>
              <a:t>Five global manufacturing facilities</a:t>
            </a:r>
          </a:p>
          <a:p>
            <a:endParaRPr lang="en-US" sz="1300" noProof="0" dirty="0">
              <a:latin typeface="Aptos (corpo)"/>
              <a:ea typeface="Inter" panose="02000503000000020004" pitchFamily="2" charset="0"/>
            </a:endParaRPr>
          </a:p>
          <a:p>
            <a:r>
              <a:rPr lang="en-US" sz="1300" noProof="0" dirty="0">
                <a:latin typeface="Aptos (corpo)"/>
                <a:ea typeface="Inter" panose="02000503000000020004" pitchFamily="2" charset="0"/>
              </a:rPr>
              <a:t>Consistent double-digit annual growth</a:t>
            </a:r>
          </a:p>
          <a:p>
            <a:endParaRPr lang="en-US" sz="1300" noProof="0" dirty="0">
              <a:latin typeface="Aptos (corpo)"/>
              <a:ea typeface="Inter" panose="02000503000000020004" pitchFamily="2" charset="0"/>
            </a:endParaRPr>
          </a:p>
          <a:p>
            <a:r>
              <a:rPr lang="en-US" sz="1300" noProof="0" dirty="0">
                <a:latin typeface="Aptos (corpo)"/>
                <a:ea typeface="Inter" panose="02000503000000020004" pitchFamily="2" charset="0"/>
              </a:rPr>
              <a:t>New offices in Ashburn (VA) &amp; Santiago (CH)</a:t>
            </a:r>
          </a:p>
        </p:txBody>
      </p:sp>
      <p:sp>
        <p:nvSpPr>
          <p:cNvPr id="63" name="CaixaDeTexto 1">
            <a:extLst>
              <a:ext uri="{FF2B5EF4-FFF2-40B4-BE49-F238E27FC236}">
                <a16:creationId xmlns:a16="http://schemas.microsoft.com/office/drawing/2014/main" id="{14375BCB-99F7-F9C8-F2DE-4F90A5B93A9B}"/>
              </a:ext>
            </a:extLst>
          </p:cNvPr>
          <p:cNvSpPr txBox="1"/>
          <p:nvPr/>
        </p:nvSpPr>
        <p:spPr>
          <a:xfrm>
            <a:off x="371876" y="1163551"/>
            <a:ext cx="11338043" cy="739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1" i="1" noProof="0" dirty="0"/>
              <a:t>C-Connex is a company focused on strong relationships and partnerships. With a strong desire to keep innovating, we are investing heavily in our supply Chain and Operations to solve the problems and difficulties our customers and partners face in the field.</a:t>
            </a:r>
          </a:p>
          <a:p>
            <a:r>
              <a:rPr lang="en-US" sz="1401" i="1" noProof="0" dirty="0"/>
              <a:t>This footprint ensures redundancy, resilience, and rapid deployment capabilities for our customers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B08B936E-059A-4FD3-0618-FF8C7FE937F7}"/>
              </a:ext>
            </a:extLst>
          </p:cNvPr>
          <p:cNvSpPr/>
          <p:nvPr/>
        </p:nvSpPr>
        <p:spPr>
          <a:xfrm>
            <a:off x="1" y="290948"/>
            <a:ext cx="1350818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7B2F644B-23CF-F1D2-982A-7BCA6A55C91C}"/>
              </a:ext>
            </a:extLst>
          </p:cNvPr>
          <p:cNvSpPr txBox="1"/>
          <p:nvPr/>
        </p:nvSpPr>
        <p:spPr>
          <a:xfrm>
            <a:off x="340367" y="614706"/>
            <a:ext cx="7879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Inter" panose="02000503000000020004"/>
                <a:ea typeface="Inter" panose="02000503000000020004" pitchFamily="2" charset="0"/>
              </a:rPr>
              <a:t>                                           - Connecting the World</a:t>
            </a:r>
          </a:p>
        </p:txBody>
      </p:sp>
      <p:pic>
        <p:nvPicPr>
          <p:cNvPr id="66" name="Gráfico 65">
            <a:extLst>
              <a:ext uri="{FF2B5EF4-FFF2-40B4-BE49-F238E27FC236}">
                <a16:creationId xmlns:a16="http://schemas.microsoft.com/office/drawing/2014/main" id="{A7B1A7C4-B9BA-1852-0368-6C8EFEFE3F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3983" y="2037338"/>
            <a:ext cx="6662171" cy="4036825"/>
          </a:xfrm>
          <a:prstGeom prst="rect">
            <a:avLst/>
          </a:prstGeom>
        </p:spPr>
      </p:pic>
      <p:sp>
        <p:nvSpPr>
          <p:cNvPr id="67" name="Elipse 66">
            <a:extLst>
              <a:ext uri="{FF2B5EF4-FFF2-40B4-BE49-F238E27FC236}">
                <a16:creationId xmlns:a16="http://schemas.microsoft.com/office/drawing/2014/main" id="{C6D4FD94-F12A-F7D8-0DFE-B53A6105E7C5}"/>
              </a:ext>
            </a:extLst>
          </p:cNvPr>
          <p:cNvSpPr/>
          <p:nvPr/>
        </p:nvSpPr>
        <p:spPr>
          <a:xfrm>
            <a:off x="10519718" y="3881993"/>
            <a:ext cx="112585" cy="112585"/>
          </a:xfrm>
          <a:prstGeom prst="ellipse">
            <a:avLst/>
          </a:prstGeom>
          <a:solidFill>
            <a:srgbClr val="FFD03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68" name="Elipse 67">
            <a:extLst>
              <a:ext uri="{FF2B5EF4-FFF2-40B4-BE49-F238E27FC236}">
                <a16:creationId xmlns:a16="http://schemas.microsoft.com/office/drawing/2014/main" id="{0BBF9D46-5551-7D43-E253-888CA234696D}"/>
              </a:ext>
            </a:extLst>
          </p:cNvPr>
          <p:cNvSpPr/>
          <p:nvPr/>
        </p:nvSpPr>
        <p:spPr>
          <a:xfrm>
            <a:off x="10303318" y="4247575"/>
            <a:ext cx="112585" cy="112585"/>
          </a:xfrm>
          <a:prstGeom prst="ellipse">
            <a:avLst/>
          </a:prstGeom>
          <a:solidFill>
            <a:srgbClr val="FFD03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69" name="Elipse 68">
            <a:extLst>
              <a:ext uri="{FF2B5EF4-FFF2-40B4-BE49-F238E27FC236}">
                <a16:creationId xmlns:a16="http://schemas.microsoft.com/office/drawing/2014/main" id="{EA1F4CEB-0E4B-9EC3-4605-926F9750B93A}"/>
              </a:ext>
            </a:extLst>
          </p:cNvPr>
          <p:cNvSpPr/>
          <p:nvPr/>
        </p:nvSpPr>
        <p:spPr>
          <a:xfrm>
            <a:off x="5686506" y="4064041"/>
            <a:ext cx="112585" cy="112585"/>
          </a:xfrm>
          <a:prstGeom prst="ellipse">
            <a:avLst/>
          </a:prstGeom>
          <a:solidFill>
            <a:srgbClr val="FFD03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70" name="Elipse 69">
            <a:extLst>
              <a:ext uri="{FF2B5EF4-FFF2-40B4-BE49-F238E27FC236}">
                <a16:creationId xmlns:a16="http://schemas.microsoft.com/office/drawing/2014/main" id="{227DBD8D-712C-6189-4880-9BEE9F427E0C}"/>
              </a:ext>
            </a:extLst>
          </p:cNvPr>
          <p:cNvSpPr/>
          <p:nvPr/>
        </p:nvSpPr>
        <p:spPr>
          <a:xfrm>
            <a:off x="6942762" y="5229943"/>
            <a:ext cx="112585" cy="112585"/>
          </a:xfrm>
          <a:prstGeom prst="ellipse">
            <a:avLst/>
          </a:prstGeom>
          <a:solidFill>
            <a:srgbClr val="FFFC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71" name="Elipse 70">
            <a:extLst>
              <a:ext uri="{FF2B5EF4-FFF2-40B4-BE49-F238E27FC236}">
                <a16:creationId xmlns:a16="http://schemas.microsoft.com/office/drawing/2014/main" id="{72AFE964-7976-2C49-1918-EFF1016A5A93}"/>
              </a:ext>
            </a:extLst>
          </p:cNvPr>
          <p:cNvSpPr/>
          <p:nvPr/>
        </p:nvSpPr>
        <p:spPr>
          <a:xfrm>
            <a:off x="6183587" y="3863019"/>
            <a:ext cx="112585" cy="112585"/>
          </a:xfrm>
          <a:prstGeom prst="ellipse">
            <a:avLst/>
          </a:prstGeom>
          <a:solidFill>
            <a:srgbClr val="FFFC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ED3305E6-7A95-F9B0-DBC2-9F9D82F0F20C}"/>
              </a:ext>
            </a:extLst>
          </p:cNvPr>
          <p:cNvSpPr txBox="1"/>
          <p:nvPr/>
        </p:nvSpPr>
        <p:spPr>
          <a:xfrm>
            <a:off x="7997755" y="2940151"/>
            <a:ext cx="720450" cy="246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1" noProof="0" dirty="0">
                <a:solidFill>
                  <a:schemeClr val="bg1"/>
                </a:solidFill>
              </a:rPr>
              <a:t>512</a:t>
            </a:r>
            <a:endParaRPr lang="en-US" sz="1801" noProof="0" dirty="0">
              <a:solidFill>
                <a:schemeClr val="bg1"/>
              </a:solidFill>
            </a:endParaRP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139F902B-03C2-CE2E-0326-5DBCB119EC33}"/>
              </a:ext>
            </a:extLst>
          </p:cNvPr>
          <p:cNvSpPr txBox="1"/>
          <p:nvPr/>
        </p:nvSpPr>
        <p:spPr>
          <a:xfrm>
            <a:off x="7746725" y="3154378"/>
            <a:ext cx="5616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noProof="0" dirty="0">
                <a:solidFill>
                  <a:schemeClr val="bg1"/>
                </a:solidFill>
              </a:rPr>
              <a:t>315</a:t>
            </a:r>
            <a:endParaRPr lang="en-US" sz="1801" noProof="0" dirty="0">
              <a:solidFill>
                <a:schemeClr val="bg1"/>
              </a:solidFill>
            </a:endParaRPr>
          </a:p>
        </p:txBody>
      </p:sp>
      <p:pic>
        <p:nvPicPr>
          <p:cNvPr id="86" name="Gráfico 85">
            <a:extLst>
              <a:ext uri="{FF2B5EF4-FFF2-40B4-BE49-F238E27FC236}">
                <a16:creationId xmlns:a16="http://schemas.microsoft.com/office/drawing/2014/main" id="{57806F2B-AEEB-1345-FEC7-0C573A6482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074" y="2426556"/>
            <a:ext cx="313486" cy="313486"/>
          </a:xfrm>
          <a:prstGeom prst="rect">
            <a:avLst/>
          </a:prstGeom>
        </p:spPr>
      </p:pic>
      <p:pic>
        <p:nvPicPr>
          <p:cNvPr id="87" name="Gráfico 86">
            <a:extLst>
              <a:ext uri="{FF2B5EF4-FFF2-40B4-BE49-F238E27FC236}">
                <a16:creationId xmlns:a16="http://schemas.microsoft.com/office/drawing/2014/main" id="{05289612-0A69-345B-1A59-E0CFD1AFF1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108" y="3425857"/>
            <a:ext cx="250348" cy="250348"/>
          </a:xfrm>
          <a:prstGeom prst="rect">
            <a:avLst/>
          </a:prstGeom>
        </p:spPr>
      </p:pic>
      <p:pic>
        <p:nvPicPr>
          <p:cNvPr id="88" name="Gráfico 87">
            <a:extLst>
              <a:ext uri="{FF2B5EF4-FFF2-40B4-BE49-F238E27FC236}">
                <a16:creationId xmlns:a16="http://schemas.microsoft.com/office/drawing/2014/main" id="{BA52171B-8CC3-04CB-1D4A-046CC6C2DE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5087" y="4383327"/>
            <a:ext cx="219460" cy="219460"/>
          </a:xfrm>
          <a:prstGeom prst="rect">
            <a:avLst/>
          </a:prstGeom>
        </p:spPr>
      </p:pic>
      <p:pic>
        <p:nvPicPr>
          <p:cNvPr id="89" name="Gráfico 88">
            <a:extLst>
              <a:ext uri="{FF2B5EF4-FFF2-40B4-BE49-F238E27FC236}">
                <a16:creationId xmlns:a16="http://schemas.microsoft.com/office/drawing/2014/main" id="{025DC6F6-ED91-1BA2-E4AF-C70D427798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0284" y="3884876"/>
            <a:ext cx="265044" cy="265044"/>
          </a:xfrm>
          <a:prstGeom prst="rect">
            <a:avLst/>
          </a:prstGeom>
        </p:spPr>
      </p:pic>
      <p:sp>
        <p:nvSpPr>
          <p:cNvPr id="91" name="CaixaDeTexto 90">
            <a:extLst>
              <a:ext uri="{FF2B5EF4-FFF2-40B4-BE49-F238E27FC236}">
                <a16:creationId xmlns:a16="http://schemas.microsoft.com/office/drawing/2014/main" id="{9B534C33-E3A3-7B0F-19E8-DDBF17101D82}"/>
              </a:ext>
            </a:extLst>
          </p:cNvPr>
          <p:cNvSpPr txBox="1"/>
          <p:nvPr/>
        </p:nvSpPr>
        <p:spPr>
          <a:xfrm>
            <a:off x="4255580" y="4114223"/>
            <a:ext cx="146176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Factory</a:t>
            </a:r>
          </a:p>
          <a:p>
            <a:pPr algn="r"/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Guadalajara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253509B8-2FC9-9930-A7A1-E711C1B94A71}"/>
              </a:ext>
            </a:extLst>
          </p:cNvPr>
          <p:cNvSpPr txBox="1"/>
          <p:nvPr/>
        </p:nvSpPr>
        <p:spPr>
          <a:xfrm>
            <a:off x="10532728" y="3761127"/>
            <a:ext cx="911788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Factory</a:t>
            </a:r>
          </a:p>
          <a:p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Taiwan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4CFDEB93-9ACF-43E4-69AA-FBF07B92FBD1}"/>
              </a:ext>
            </a:extLst>
          </p:cNvPr>
          <p:cNvSpPr txBox="1"/>
          <p:nvPr/>
        </p:nvSpPr>
        <p:spPr>
          <a:xfrm>
            <a:off x="10414092" y="4127380"/>
            <a:ext cx="1529093" cy="415757"/>
          </a:xfrm>
          <a:prstGeom prst="rect">
            <a:avLst/>
          </a:prstGeom>
          <a:noFill/>
        </p:spPr>
        <p:txBody>
          <a:bodyPr wrap="square" lIns="91440" tIns="45721" rIns="91440" bIns="45721" rtlCol="0" anchor="t">
            <a:spAutoFit/>
          </a:bodyPr>
          <a:lstStyle/>
          <a:p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Factory</a:t>
            </a:r>
          </a:p>
          <a:p>
            <a:r>
              <a:rPr lang="en-US" sz="1051" noProof="0" dirty="0">
                <a:latin typeface="Inter"/>
                <a:ea typeface="Inter" panose="02000503000000020004" pitchFamily="2" charset="0"/>
              </a:rPr>
              <a:t>Hai Phong  - Vietnam</a:t>
            </a: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9BAC3ADA-8489-6CBE-B0DD-652D470AD2A1}"/>
              </a:ext>
            </a:extLst>
          </p:cNvPr>
          <p:cNvSpPr txBox="1"/>
          <p:nvPr/>
        </p:nvSpPr>
        <p:spPr>
          <a:xfrm>
            <a:off x="7000252" y="5156837"/>
            <a:ext cx="146176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Office</a:t>
            </a:r>
          </a:p>
          <a:p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São Paulo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788DDFA3-2518-6519-625C-A0B46AF74A73}"/>
              </a:ext>
            </a:extLst>
          </p:cNvPr>
          <p:cNvSpPr txBox="1"/>
          <p:nvPr/>
        </p:nvSpPr>
        <p:spPr>
          <a:xfrm>
            <a:off x="6265036" y="3589049"/>
            <a:ext cx="146176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Office</a:t>
            </a:r>
          </a:p>
          <a:p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Florida</a:t>
            </a:r>
          </a:p>
        </p:txBody>
      </p:sp>
      <p:sp>
        <p:nvSpPr>
          <p:cNvPr id="102" name="CaixaDeTexto 9">
            <a:extLst>
              <a:ext uri="{FF2B5EF4-FFF2-40B4-BE49-F238E27FC236}">
                <a16:creationId xmlns:a16="http://schemas.microsoft.com/office/drawing/2014/main" id="{DC424A92-1E4A-3557-4CED-AD7175F1AB62}"/>
              </a:ext>
            </a:extLst>
          </p:cNvPr>
          <p:cNvSpPr txBox="1"/>
          <p:nvPr/>
        </p:nvSpPr>
        <p:spPr>
          <a:xfrm>
            <a:off x="7035349" y="4722414"/>
            <a:ext cx="828780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Brazil</a:t>
            </a:r>
          </a:p>
        </p:txBody>
      </p:sp>
      <p:grpSp>
        <p:nvGrpSpPr>
          <p:cNvPr id="103" name="Agrupar 102">
            <a:extLst>
              <a:ext uri="{FF2B5EF4-FFF2-40B4-BE49-F238E27FC236}">
                <a16:creationId xmlns:a16="http://schemas.microsoft.com/office/drawing/2014/main" id="{B101800B-C28E-CE4B-2987-A2932DBE4932}"/>
              </a:ext>
            </a:extLst>
          </p:cNvPr>
          <p:cNvGrpSpPr/>
          <p:nvPr/>
        </p:nvGrpSpPr>
        <p:grpSpPr>
          <a:xfrm>
            <a:off x="8824250" y="6263038"/>
            <a:ext cx="2564670" cy="263132"/>
            <a:chOff x="7315959" y="6370997"/>
            <a:chExt cx="2613921" cy="283437"/>
          </a:xfrm>
        </p:grpSpPr>
        <p:sp>
          <p:nvSpPr>
            <p:cNvPr id="106" name="Elipse 105">
              <a:extLst>
                <a:ext uri="{FF2B5EF4-FFF2-40B4-BE49-F238E27FC236}">
                  <a16:creationId xmlns:a16="http://schemas.microsoft.com/office/drawing/2014/main" id="{9BBCDAB7-E675-D5B2-5558-E52A538D4A26}"/>
                </a:ext>
              </a:extLst>
            </p:cNvPr>
            <p:cNvSpPr/>
            <p:nvPr/>
          </p:nvSpPr>
          <p:spPr>
            <a:xfrm>
              <a:off x="7315959" y="6412855"/>
              <a:ext cx="181540" cy="187841"/>
            </a:xfrm>
            <a:prstGeom prst="ellipse">
              <a:avLst/>
            </a:prstGeom>
            <a:solidFill>
              <a:srgbClr val="FFD036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 noProof="0" dirty="0"/>
            </a:p>
          </p:txBody>
        </p:sp>
        <p:sp>
          <p:nvSpPr>
            <p:cNvPr id="107" name="CaixaDeTexto 106">
              <a:extLst>
                <a:ext uri="{FF2B5EF4-FFF2-40B4-BE49-F238E27FC236}">
                  <a16:creationId xmlns:a16="http://schemas.microsoft.com/office/drawing/2014/main" id="{F45516AB-3243-0109-D622-4729DD86B280}"/>
                </a:ext>
              </a:extLst>
            </p:cNvPr>
            <p:cNvSpPr txBox="1"/>
            <p:nvPr/>
          </p:nvSpPr>
          <p:spPr>
            <a:xfrm>
              <a:off x="7540097" y="6370997"/>
              <a:ext cx="1461763" cy="273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1" noProof="0" dirty="0">
                  <a:latin typeface="Inter" panose="02000503000000020004" pitchFamily="2" charset="0"/>
                  <a:ea typeface="Inter" panose="02000503000000020004" pitchFamily="2" charset="0"/>
                </a:rPr>
                <a:t>Factory</a:t>
              </a:r>
            </a:p>
          </p:txBody>
        </p:sp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12B628B5-2A5D-A63A-D1DF-DAB1FB52FC7C}"/>
                </a:ext>
              </a:extLst>
            </p:cNvPr>
            <p:cNvSpPr/>
            <p:nvPr/>
          </p:nvSpPr>
          <p:spPr>
            <a:xfrm>
              <a:off x="8295134" y="6422628"/>
              <a:ext cx="181540" cy="180406"/>
            </a:xfrm>
            <a:prstGeom prst="ellipse">
              <a:avLst/>
            </a:prstGeom>
            <a:solidFill>
              <a:srgbClr val="FFFCF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1" noProof="0" dirty="0"/>
            </a:p>
          </p:txBody>
        </p:sp>
        <p:sp>
          <p:nvSpPr>
            <p:cNvPr id="109" name="CaixaDeTexto 108">
              <a:extLst>
                <a:ext uri="{FF2B5EF4-FFF2-40B4-BE49-F238E27FC236}">
                  <a16:creationId xmlns:a16="http://schemas.microsoft.com/office/drawing/2014/main" id="{5D58856F-69EE-7CD2-458A-72C5D910DC69}"/>
                </a:ext>
              </a:extLst>
            </p:cNvPr>
            <p:cNvSpPr txBox="1"/>
            <p:nvPr/>
          </p:nvSpPr>
          <p:spPr>
            <a:xfrm>
              <a:off x="8468117" y="6380786"/>
              <a:ext cx="1461763" cy="273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1" noProof="0" dirty="0">
                  <a:latin typeface="Inter" panose="02000503000000020004" pitchFamily="2" charset="0"/>
                  <a:ea typeface="Inter" panose="02000503000000020004" pitchFamily="2" charset="0"/>
                </a:rPr>
                <a:t>Office</a:t>
              </a:r>
            </a:p>
          </p:txBody>
        </p:sp>
      </p:grpSp>
      <p:pic>
        <p:nvPicPr>
          <p:cNvPr id="110" name="Gráfico 109">
            <a:extLst>
              <a:ext uri="{FF2B5EF4-FFF2-40B4-BE49-F238E27FC236}">
                <a16:creationId xmlns:a16="http://schemas.microsoft.com/office/drawing/2014/main" id="{C88DFA4C-00D0-9EC6-F803-7EEED2D9BD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99708" y="2992586"/>
            <a:ext cx="250348" cy="250348"/>
          </a:xfrm>
          <a:prstGeom prst="rect">
            <a:avLst/>
          </a:prstGeom>
        </p:spPr>
      </p:pic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F7781CF-42C8-92EA-C2CF-480466CBB562}"/>
              </a:ext>
            </a:extLst>
          </p:cNvPr>
          <p:cNvSpPr txBox="1"/>
          <p:nvPr/>
        </p:nvSpPr>
        <p:spPr>
          <a:xfrm>
            <a:off x="4103529" y="3714341"/>
            <a:ext cx="146176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Office</a:t>
            </a:r>
          </a:p>
          <a:p>
            <a:pPr algn="r"/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Ciudad de Mexico</a:t>
            </a:r>
          </a:p>
        </p:txBody>
      </p:sp>
      <p:sp>
        <p:nvSpPr>
          <p:cNvPr id="112" name="Elipse 111">
            <a:extLst>
              <a:ext uri="{FF2B5EF4-FFF2-40B4-BE49-F238E27FC236}">
                <a16:creationId xmlns:a16="http://schemas.microsoft.com/office/drawing/2014/main" id="{1A6D7272-6430-4A36-B08F-F50572448F4C}"/>
              </a:ext>
            </a:extLst>
          </p:cNvPr>
          <p:cNvSpPr/>
          <p:nvPr/>
        </p:nvSpPr>
        <p:spPr>
          <a:xfrm>
            <a:off x="5527402" y="3943168"/>
            <a:ext cx="112585" cy="112585"/>
          </a:xfrm>
          <a:prstGeom prst="ellipse">
            <a:avLst/>
          </a:prstGeom>
          <a:solidFill>
            <a:srgbClr val="FFFC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F3511B2E-B5F3-03AB-1325-913DA098293E}"/>
              </a:ext>
            </a:extLst>
          </p:cNvPr>
          <p:cNvSpPr txBox="1"/>
          <p:nvPr/>
        </p:nvSpPr>
        <p:spPr>
          <a:xfrm>
            <a:off x="4886403" y="5137783"/>
            <a:ext cx="146176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Office</a:t>
            </a:r>
          </a:p>
          <a:p>
            <a:pPr algn="r"/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Chile</a:t>
            </a:r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0108AB77-B829-066F-3E84-C0F291CAA654}"/>
              </a:ext>
            </a:extLst>
          </p:cNvPr>
          <p:cNvSpPr/>
          <p:nvPr/>
        </p:nvSpPr>
        <p:spPr>
          <a:xfrm>
            <a:off x="6444682" y="5397833"/>
            <a:ext cx="112585" cy="112585"/>
          </a:xfrm>
          <a:prstGeom prst="ellipse">
            <a:avLst/>
          </a:prstGeom>
          <a:solidFill>
            <a:srgbClr val="FFFC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EC23FBD9-97D9-1669-29FA-A815D819B1B9}"/>
              </a:ext>
            </a:extLst>
          </p:cNvPr>
          <p:cNvSpPr/>
          <p:nvPr/>
        </p:nvSpPr>
        <p:spPr>
          <a:xfrm>
            <a:off x="5791823" y="3911682"/>
            <a:ext cx="112585" cy="112585"/>
          </a:xfrm>
          <a:prstGeom prst="ellipse">
            <a:avLst/>
          </a:prstGeom>
          <a:solidFill>
            <a:srgbClr val="FFFC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A0CAC724-FCDA-093F-F00F-CE1E8D183B8C}"/>
              </a:ext>
            </a:extLst>
          </p:cNvPr>
          <p:cNvSpPr txBox="1"/>
          <p:nvPr/>
        </p:nvSpPr>
        <p:spPr>
          <a:xfrm>
            <a:off x="5845610" y="3960572"/>
            <a:ext cx="146176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Office</a:t>
            </a:r>
          </a:p>
          <a:p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Dallas + Austin</a:t>
            </a:r>
          </a:p>
        </p:txBody>
      </p:sp>
      <p:pic>
        <p:nvPicPr>
          <p:cNvPr id="117" name="Gráfico 116">
            <a:extLst>
              <a:ext uri="{FF2B5EF4-FFF2-40B4-BE49-F238E27FC236}">
                <a16:creationId xmlns:a16="http://schemas.microsoft.com/office/drawing/2014/main" id="{8865D07A-1335-252F-94D8-C2E00A8F5C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99217" y="4766114"/>
            <a:ext cx="250348" cy="250348"/>
          </a:xfrm>
          <a:prstGeom prst="rect">
            <a:avLst/>
          </a:prstGeom>
        </p:spPr>
      </p:pic>
      <p:pic>
        <p:nvPicPr>
          <p:cNvPr id="118" name="Gráfico 117">
            <a:extLst>
              <a:ext uri="{FF2B5EF4-FFF2-40B4-BE49-F238E27FC236}">
                <a16:creationId xmlns:a16="http://schemas.microsoft.com/office/drawing/2014/main" id="{D99974CC-3E1A-9CF0-4C2D-4977847A1A2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0143" y="5128336"/>
            <a:ext cx="269497" cy="269497"/>
          </a:xfrm>
          <a:prstGeom prst="rect">
            <a:avLst/>
          </a:prstGeom>
        </p:spPr>
      </p:pic>
      <p:sp>
        <p:nvSpPr>
          <p:cNvPr id="3" name="Elipse 111">
            <a:extLst>
              <a:ext uri="{FF2B5EF4-FFF2-40B4-BE49-F238E27FC236}">
                <a16:creationId xmlns:a16="http://schemas.microsoft.com/office/drawing/2014/main" id="{847B01CA-3019-E389-14EF-0404D5F1EE51}"/>
              </a:ext>
            </a:extLst>
          </p:cNvPr>
          <p:cNvSpPr/>
          <p:nvPr/>
        </p:nvSpPr>
        <p:spPr>
          <a:xfrm>
            <a:off x="5740762" y="3892368"/>
            <a:ext cx="112585" cy="112585"/>
          </a:xfrm>
          <a:prstGeom prst="ellipse">
            <a:avLst/>
          </a:prstGeom>
          <a:solidFill>
            <a:srgbClr val="FFFC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0" name="Elipse 111">
            <a:extLst>
              <a:ext uri="{FF2B5EF4-FFF2-40B4-BE49-F238E27FC236}">
                <a16:creationId xmlns:a16="http://schemas.microsoft.com/office/drawing/2014/main" id="{63A293FD-4945-88AA-B360-DD786B8BD15C}"/>
              </a:ext>
            </a:extLst>
          </p:cNvPr>
          <p:cNvSpPr/>
          <p:nvPr/>
        </p:nvSpPr>
        <p:spPr>
          <a:xfrm>
            <a:off x="6197962" y="3546928"/>
            <a:ext cx="112585" cy="112585"/>
          </a:xfrm>
          <a:prstGeom prst="ellipse">
            <a:avLst/>
          </a:prstGeom>
          <a:solidFill>
            <a:srgbClr val="FFFC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1" name="CaixaDeTexto 94">
            <a:extLst>
              <a:ext uri="{FF2B5EF4-FFF2-40B4-BE49-F238E27FC236}">
                <a16:creationId xmlns:a16="http://schemas.microsoft.com/office/drawing/2014/main" id="{6ED4B86C-6946-9548-8547-59248625EF32}"/>
              </a:ext>
            </a:extLst>
          </p:cNvPr>
          <p:cNvSpPr txBox="1"/>
          <p:nvPr/>
        </p:nvSpPr>
        <p:spPr>
          <a:xfrm>
            <a:off x="5957497" y="3195477"/>
            <a:ext cx="146176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Office</a:t>
            </a:r>
          </a:p>
          <a:p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Ashburn</a:t>
            </a:r>
          </a:p>
        </p:txBody>
      </p:sp>
      <p:sp>
        <p:nvSpPr>
          <p:cNvPr id="12" name="Elipse 66">
            <a:extLst>
              <a:ext uri="{FF2B5EF4-FFF2-40B4-BE49-F238E27FC236}">
                <a16:creationId xmlns:a16="http://schemas.microsoft.com/office/drawing/2014/main" id="{5F3C5F1E-F655-4B81-0A81-6218C8820268}"/>
              </a:ext>
            </a:extLst>
          </p:cNvPr>
          <p:cNvSpPr/>
          <p:nvPr/>
        </p:nvSpPr>
        <p:spPr>
          <a:xfrm>
            <a:off x="10781846" y="3622914"/>
            <a:ext cx="112585" cy="112585"/>
          </a:xfrm>
          <a:prstGeom prst="ellipse">
            <a:avLst/>
          </a:prstGeom>
          <a:solidFill>
            <a:srgbClr val="FFD03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3" name="CaixaDeTexto 91">
            <a:extLst>
              <a:ext uri="{FF2B5EF4-FFF2-40B4-BE49-F238E27FC236}">
                <a16:creationId xmlns:a16="http://schemas.microsoft.com/office/drawing/2014/main" id="{2E1A81B8-EB79-346F-D4F5-DF73F3D1BE8E}"/>
              </a:ext>
            </a:extLst>
          </p:cNvPr>
          <p:cNvSpPr txBox="1"/>
          <p:nvPr/>
        </p:nvSpPr>
        <p:spPr>
          <a:xfrm>
            <a:off x="10798129" y="3319041"/>
            <a:ext cx="911788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Factory</a:t>
            </a:r>
          </a:p>
          <a:p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Japan</a:t>
            </a:r>
          </a:p>
        </p:txBody>
      </p:sp>
      <p:sp>
        <p:nvSpPr>
          <p:cNvPr id="14" name="Elipse 66">
            <a:extLst>
              <a:ext uri="{FF2B5EF4-FFF2-40B4-BE49-F238E27FC236}">
                <a16:creationId xmlns:a16="http://schemas.microsoft.com/office/drawing/2014/main" id="{44F69108-6480-9995-6915-1F25AA5FEA0C}"/>
              </a:ext>
            </a:extLst>
          </p:cNvPr>
          <p:cNvSpPr/>
          <p:nvPr/>
        </p:nvSpPr>
        <p:spPr>
          <a:xfrm>
            <a:off x="10324646" y="3970386"/>
            <a:ext cx="112585" cy="112585"/>
          </a:xfrm>
          <a:prstGeom prst="ellipse">
            <a:avLst/>
          </a:prstGeom>
          <a:solidFill>
            <a:srgbClr val="FFD03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5" name="CaixaDeTexto 91">
            <a:extLst>
              <a:ext uri="{FF2B5EF4-FFF2-40B4-BE49-F238E27FC236}">
                <a16:creationId xmlns:a16="http://schemas.microsoft.com/office/drawing/2014/main" id="{105B9DC9-5CD3-AA80-F1A0-C910CEAC3248}"/>
              </a:ext>
            </a:extLst>
          </p:cNvPr>
          <p:cNvSpPr txBox="1"/>
          <p:nvPr/>
        </p:nvSpPr>
        <p:spPr>
          <a:xfrm>
            <a:off x="9701614" y="3676205"/>
            <a:ext cx="911788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Factory</a:t>
            </a:r>
          </a:p>
          <a:p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Shenzhen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06B97CD-4687-DE75-BF4E-0DA550A79C6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34" y="689158"/>
            <a:ext cx="3379855" cy="37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421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101EB-0842-BAF7-CB3A-57C2C415C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CE4FD07C-B51B-13CA-F4F1-092C66449B49}"/>
              </a:ext>
            </a:extLst>
          </p:cNvPr>
          <p:cNvSpPr/>
          <p:nvPr/>
        </p:nvSpPr>
        <p:spPr>
          <a:xfrm>
            <a:off x="1" y="290948"/>
            <a:ext cx="1350818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2E2BB10E-E078-478A-6471-E3CA42463A6D}"/>
              </a:ext>
            </a:extLst>
          </p:cNvPr>
          <p:cNvSpPr txBox="1"/>
          <p:nvPr/>
        </p:nvSpPr>
        <p:spPr>
          <a:xfrm>
            <a:off x="340367" y="614706"/>
            <a:ext cx="630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Inter" panose="02000503000000020004" pitchFamily="2" charset="0"/>
                <a:ea typeface="Inter" panose="02000503000000020004" pitchFamily="2" charset="0"/>
              </a:rPr>
              <a:t>Why C-Connex chose Latin America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909DE9F-EC6D-7330-B6A6-6D945622AF0A}"/>
              </a:ext>
            </a:extLst>
          </p:cNvPr>
          <p:cNvSpPr/>
          <p:nvPr/>
        </p:nvSpPr>
        <p:spPr>
          <a:xfrm rot="5400000" flipV="1">
            <a:off x="-1914639" y="4299929"/>
            <a:ext cx="4618747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pic>
        <p:nvPicPr>
          <p:cNvPr id="6" name="Imagem 5" descr="Mapa&#10;&#10;O conteúdo gerado por IA pode estar incorreto.">
            <a:extLst>
              <a:ext uri="{FF2B5EF4-FFF2-40B4-BE49-F238E27FC236}">
                <a16:creationId xmlns:a16="http://schemas.microsoft.com/office/drawing/2014/main" id="{34051A85-9058-0977-905E-117E16AD09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4" y="1528631"/>
            <a:ext cx="5131122" cy="511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1293906-E3D2-994B-6B49-8247F64EAD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9578087"/>
              </p:ext>
            </p:extLst>
          </p:nvPr>
        </p:nvGraphicFramePr>
        <p:xfrm>
          <a:off x="6643284" y="1528631"/>
          <a:ext cx="5131122" cy="2311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7BDDE306-42BE-B582-E0EC-B4794D55BABC}"/>
              </a:ext>
            </a:extLst>
          </p:cNvPr>
          <p:cNvSpPr txBox="1"/>
          <p:nvPr/>
        </p:nvSpPr>
        <p:spPr>
          <a:xfrm>
            <a:off x="6643284" y="3776472"/>
            <a:ext cx="51311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/>
              <a:t>Key Notes</a:t>
            </a:r>
          </a:p>
          <a:p>
            <a:endParaRPr lang="en-US" sz="1400" b="1" noProof="0" dirty="0"/>
          </a:p>
          <a:p>
            <a:pPr marL="342900" indent="-342900">
              <a:buAutoNum type="arabicPeriod"/>
            </a:pPr>
            <a:r>
              <a:rPr lang="en-US" sz="1400" noProof="0" dirty="0"/>
              <a:t>Several countries already demonstrate campus-scale development, while others remain in early ramp-up stages.</a:t>
            </a:r>
          </a:p>
          <a:p>
            <a:pPr marL="342900" indent="-342900">
              <a:buAutoNum type="arabicPeriod"/>
            </a:pPr>
            <a:r>
              <a:rPr lang="en-US" sz="1400" noProof="0" dirty="0"/>
              <a:t>The key question today is not whether LATAM will grow - but where capacity will concentrate first.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DA4AF001-AEA1-76A6-5EE9-C823713C3B63}"/>
              </a:ext>
            </a:extLst>
          </p:cNvPr>
          <p:cNvSpPr/>
          <p:nvPr/>
        </p:nvSpPr>
        <p:spPr>
          <a:xfrm rot="5400000" flipV="1">
            <a:off x="8633098" y="3501733"/>
            <a:ext cx="1151493" cy="5131121"/>
          </a:xfrm>
          <a:prstGeom prst="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400" b="1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C-Connex launched operations in 2024 in São Paulo, Brazil — the epicenter of the LATAM market.</a:t>
            </a: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B831D9FF-6AE3-17BB-7C6C-EFD5E2300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96" y="508789"/>
            <a:ext cx="809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062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EAD26-1538-63E2-3D2E-EC5F7A23C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8C63468F-2013-48CE-1FEF-042EFAF31306}"/>
              </a:ext>
            </a:extLst>
          </p:cNvPr>
          <p:cNvSpPr/>
          <p:nvPr/>
        </p:nvSpPr>
        <p:spPr>
          <a:xfrm>
            <a:off x="1" y="290948"/>
            <a:ext cx="1350818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846BF746-B5A6-85FA-84B9-FCFD04A46ACF}"/>
              </a:ext>
            </a:extLst>
          </p:cNvPr>
          <p:cNvSpPr txBox="1"/>
          <p:nvPr/>
        </p:nvSpPr>
        <p:spPr>
          <a:xfrm>
            <a:off x="340367" y="614706"/>
            <a:ext cx="8885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Inter" panose="02000503000000020004" pitchFamily="2" charset="0"/>
                <a:ea typeface="Inter" panose="02000503000000020004" pitchFamily="2" charset="0"/>
              </a:rPr>
              <a:t>Brazil</a:t>
            </a:r>
            <a:r>
              <a:rPr lang="en-US" sz="2800" noProof="0" dirty="0">
                <a:latin typeface="Inter" panose="02000503000000020004" pitchFamily="2" charset="0"/>
                <a:ea typeface="Inter" panose="02000503000000020004" pitchFamily="2" charset="0"/>
              </a:rPr>
              <a:t>: The regional anchor and its advantages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12C3770-D170-D8CF-B51B-CA1F9E094F6A}"/>
              </a:ext>
            </a:extLst>
          </p:cNvPr>
          <p:cNvSpPr/>
          <p:nvPr/>
        </p:nvSpPr>
        <p:spPr>
          <a:xfrm rot="5400000" flipV="1">
            <a:off x="-1914639" y="4299929"/>
            <a:ext cx="4618747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74233F31-1DA9-AD71-70F0-56D73F069282}"/>
              </a:ext>
            </a:extLst>
          </p:cNvPr>
          <p:cNvSpPr/>
          <p:nvPr/>
        </p:nvSpPr>
        <p:spPr>
          <a:xfrm rot="5400000" flipV="1">
            <a:off x="3193790" y="4299929"/>
            <a:ext cx="4618747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pic>
        <p:nvPicPr>
          <p:cNvPr id="29" name="Gráfico 28" descr="Sol com preenchimento sólido">
            <a:extLst>
              <a:ext uri="{FF2B5EF4-FFF2-40B4-BE49-F238E27FC236}">
                <a16:creationId xmlns:a16="http://schemas.microsoft.com/office/drawing/2014/main" id="{C2B70905-9EF7-B648-191D-B3A926CDE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7688" y="4364569"/>
            <a:ext cx="384031" cy="384031"/>
          </a:xfrm>
          <a:prstGeom prst="rect">
            <a:avLst/>
          </a:prstGeom>
        </p:spPr>
      </p:pic>
      <p:pic>
        <p:nvPicPr>
          <p:cNvPr id="32" name="Gráfico 31" descr="Ventoso com preenchimento sólido">
            <a:extLst>
              <a:ext uri="{FF2B5EF4-FFF2-40B4-BE49-F238E27FC236}">
                <a16:creationId xmlns:a16="http://schemas.microsoft.com/office/drawing/2014/main" id="{155E966B-1295-C2FC-E791-CB2C9CB6C8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17689" y="3571956"/>
            <a:ext cx="390664" cy="390664"/>
          </a:xfrm>
          <a:prstGeom prst="rect">
            <a:avLst/>
          </a:prstGeom>
        </p:spPr>
      </p:pic>
      <p:pic>
        <p:nvPicPr>
          <p:cNvPr id="35" name="Imagem 34" descr="Imagem em preto e branco&#10;&#10;O conteúdo gerado por IA pode estar incorreto.">
            <a:extLst>
              <a:ext uri="{FF2B5EF4-FFF2-40B4-BE49-F238E27FC236}">
                <a16:creationId xmlns:a16="http://schemas.microsoft.com/office/drawing/2014/main" id="{501B382C-FD3E-7333-C1C1-BCFE2ED36A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2" y="2819176"/>
            <a:ext cx="475871" cy="475871"/>
          </a:xfrm>
          <a:prstGeom prst="rect">
            <a:avLst/>
          </a:prstGeom>
        </p:spPr>
      </p:pic>
      <p:sp>
        <p:nvSpPr>
          <p:cNvPr id="36" name="CaixaDeTexto 35">
            <a:extLst>
              <a:ext uri="{FF2B5EF4-FFF2-40B4-BE49-F238E27FC236}">
                <a16:creationId xmlns:a16="http://schemas.microsoft.com/office/drawing/2014/main" id="{6CA23F14-63A9-0B0F-BB24-5AEC16DDBB1E}"/>
              </a:ext>
            </a:extLst>
          </p:cNvPr>
          <p:cNvSpPr txBox="1"/>
          <p:nvPr/>
        </p:nvSpPr>
        <p:spPr>
          <a:xfrm>
            <a:off x="1455692" y="2976046"/>
            <a:ext cx="305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Hydropower accounts for 56%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0350A61-8F70-0E4F-95A7-FCFDE26EBE49}"/>
              </a:ext>
            </a:extLst>
          </p:cNvPr>
          <p:cNvSpPr txBox="1"/>
          <p:nvPr/>
        </p:nvSpPr>
        <p:spPr>
          <a:xfrm>
            <a:off x="1450402" y="3613399"/>
            <a:ext cx="34214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0" dirty="0"/>
              <a:t>Wind represents approximately 14%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0E443E7-6EB5-A9AB-3CC4-FDFC0FFF337F}"/>
              </a:ext>
            </a:extLst>
          </p:cNvPr>
          <p:cNvSpPr txBox="1"/>
          <p:nvPr/>
        </p:nvSpPr>
        <p:spPr>
          <a:xfrm>
            <a:off x="1496241" y="4408114"/>
            <a:ext cx="3375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0" dirty="0"/>
              <a:t>Solar contributes Around 9%</a:t>
            </a:r>
          </a:p>
        </p:txBody>
      </p:sp>
      <p:sp>
        <p:nvSpPr>
          <p:cNvPr id="41" name="Retângulo 40">
            <a:extLst>
              <a:ext uri="{FF2B5EF4-FFF2-40B4-BE49-F238E27FC236}">
                <a16:creationId xmlns:a16="http://schemas.microsoft.com/office/drawing/2014/main" id="{DCACE99B-8D96-C9A8-3BCC-E5447083940B}"/>
              </a:ext>
            </a:extLst>
          </p:cNvPr>
          <p:cNvSpPr/>
          <p:nvPr/>
        </p:nvSpPr>
        <p:spPr>
          <a:xfrm>
            <a:off x="675410" y="2013414"/>
            <a:ext cx="4523158" cy="708651"/>
          </a:xfrm>
          <a:prstGeom prst="rect">
            <a:avLst/>
          </a:prstGeom>
          <a:solidFill>
            <a:srgbClr val="FFD9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tx1"/>
                </a:solidFill>
              </a:rPr>
              <a:t>Energy at Scale: </a:t>
            </a:r>
            <a:r>
              <a:rPr lang="en-US" sz="1600" noProof="0" dirty="0">
                <a:solidFill>
                  <a:schemeClr val="tx1"/>
                </a:solidFill>
              </a:rPr>
              <a:t>Clean &amp; Abundant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4BCC104-CB23-F837-D0E8-2C615BA606D3}"/>
              </a:ext>
            </a:extLst>
          </p:cNvPr>
          <p:cNvSpPr txBox="1"/>
          <p:nvPr/>
        </p:nvSpPr>
        <p:spPr>
          <a:xfrm>
            <a:off x="1496241" y="5081649"/>
            <a:ext cx="33755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noProof="0" dirty="0"/>
              <a:t>Biomass das roughly 8%</a:t>
            </a:r>
          </a:p>
        </p:txBody>
      </p:sp>
      <p:pic>
        <p:nvPicPr>
          <p:cNvPr id="49" name="Imagem 48" descr="Fundo preto com letras brancas&#10;&#10;O conteúdo gerado por IA pode estar incorreto.">
            <a:extLst>
              <a:ext uri="{FF2B5EF4-FFF2-40B4-BE49-F238E27FC236}">
                <a16:creationId xmlns:a16="http://schemas.microsoft.com/office/drawing/2014/main" id="{917D751D-146B-94F7-BAF3-4387ED3C54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82" y="4982455"/>
            <a:ext cx="475871" cy="475871"/>
          </a:xfrm>
          <a:prstGeom prst="rect">
            <a:avLst/>
          </a:prstGeom>
        </p:spPr>
      </p:pic>
      <p:sp>
        <p:nvSpPr>
          <p:cNvPr id="50" name="CaixaDeTexto 49">
            <a:extLst>
              <a:ext uri="{FF2B5EF4-FFF2-40B4-BE49-F238E27FC236}">
                <a16:creationId xmlns:a16="http://schemas.microsoft.com/office/drawing/2014/main" id="{AEE8792E-E2FF-72E1-9672-C5D8F1EC697D}"/>
              </a:ext>
            </a:extLst>
          </p:cNvPr>
          <p:cNvSpPr txBox="1"/>
          <p:nvPr/>
        </p:nvSpPr>
        <p:spPr>
          <a:xfrm>
            <a:off x="733946" y="5707764"/>
            <a:ext cx="4670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noProof="0" dirty="0"/>
              <a:t>Renewable sources represent 88% of total energy generation</a:t>
            </a:r>
          </a:p>
        </p:txBody>
      </p:sp>
      <p:sp>
        <p:nvSpPr>
          <p:cNvPr id="51" name="Retângulo 50">
            <a:extLst>
              <a:ext uri="{FF2B5EF4-FFF2-40B4-BE49-F238E27FC236}">
                <a16:creationId xmlns:a16="http://schemas.microsoft.com/office/drawing/2014/main" id="{AAEA012D-FDB1-52EC-AC1F-8E0762C095FC}"/>
              </a:ext>
            </a:extLst>
          </p:cNvPr>
          <p:cNvSpPr/>
          <p:nvPr/>
        </p:nvSpPr>
        <p:spPr>
          <a:xfrm>
            <a:off x="5807065" y="2013413"/>
            <a:ext cx="5548716" cy="708651"/>
          </a:xfrm>
          <a:prstGeom prst="rect">
            <a:avLst/>
          </a:prstGeom>
          <a:solidFill>
            <a:srgbClr val="FFD96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noProof="0" dirty="0">
                <a:solidFill>
                  <a:schemeClr val="tx1"/>
                </a:solidFill>
              </a:rPr>
              <a:t>REDATA: </a:t>
            </a:r>
            <a:r>
              <a:rPr lang="en-US" sz="1600" noProof="0" dirty="0">
                <a:solidFill>
                  <a:schemeClr val="tx1"/>
                </a:solidFill>
              </a:rPr>
              <a:t>Brazil’s public policy for Data Center Incentive Framework</a:t>
            </a:r>
            <a:endParaRPr lang="en-US" sz="1600" b="1" noProof="0" dirty="0">
              <a:solidFill>
                <a:schemeClr val="tx1"/>
              </a:solidFill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3214760C-E902-6089-DBEC-FEA0262B35B5}"/>
              </a:ext>
            </a:extLst>
          </p:cNvPr>
          <p:cNvSpPr txBox="1"/>
          <p:nvPr/>
        </p:nvSpPr>
        <p:spPr>
          <a:xfrm>
            <a:off x="5825595" y="2814683"/>
            <a:ext cx="55487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In late 2025, Brazil introduced REData — a special tax regime for data centers designed to unlock up to $500 billion in private investment over the next decade.</a:t>
            </a:r>
            <a:endParaRPr lang="en-US" sz="1400" b="1" noProof="0" dirty="0"/>
          </a:p>
          <a:p>
            <a:endParaRPr lang="en-US" sz="1400" b="1" noProof="0" dirty="0"/>
          </a:p>
          <a:p>
            <a:r>
              <a:rPr lang="en-US" sz="1400" b="1" noProof="0" dirty="0"/>
              <a:t>In practice</a:t>
            </a:r>
          </a:p>
          <a:p>
            <a:endParaRPr lang="en-US" sz="1400" b="1" noProof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noProof="0" dirty="0"/>
              <a:t>Reduces taxes on DC equipment and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noProof="0" dirty="0"/>
              <a:t>Import duty relief Where no local equivalent exists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noProof="0" dirty="0"/>
              <a:t>Requires 2% reinvestment into Brazilian R&amp;D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noProof="0" dirty="0"/>
              <a:t>Requires 10% capacity reserved for domestic usage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400" noProof="0" dirty="0"/>
              <a:t>Mandates clean energy &amp; water efficiently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noProof="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noProof="0" dirty="0"/>
          </a:p>
          <a:p>
            <a:r>
              <a:rPr lang="en-US" sz="1400" b="1" noProof="0" dirty="0"/>
              <a:t>In summary: </a:t>
            </a:r>
            <a:r>
              <a:rPr lang="en-US" sz="1400" noProof="0" dirty="0"/>
              <a:t>It improves Project economics exactly when MW deployment is accelerating </a:t>
            </a:r>
            <a:endParaRPr lang="en-US" sz="1400" b="1" noProof="0" dirty="0"/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0D24A0AB-BAC1-5F6D-FE89-4ACFAFCA59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96" y="508789"/>
            <a:ext cx="809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48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A6887E-551C-1660-2FB8-BB06856D5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4DC68F74-F952-A840-6611-B732DCB08883}"/>
              </a:ext>
            </a:extLst>
          </p:cNvPr>
          <p:cNvSpPr/>
          <p:nvPr/>
        </p:nvSpPr>
        <p:spPr>
          <a:xfrm>
            <a:off x="1" y="290948"/>
            <a:ext cx="1350818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AAE3657-59E0-B372-2E78-CFEAA4592E14}"/>
              </a:ext>
            </a:extLst>
          </p:cNvPr>
          <p:cNvSpPr txBox="1"/>
          <p:nvPr/>
        </p:nvSpPr>
        <p:spPr>
          <a:xfrm>
            <a:off x="340367" y="614706"/>
            <a:ext cx="630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Inter" panose="02000503000000020004" pitchFamily="2" charset="0"/>
                <a:ea typeface="Inter" panose="02000503000000020004" pitchFamily="2" charset="0"/>
              </a:rPr>
              <a:t>Brazil: </a:t>
            </a:r>
            <a:r>
              <a:rPr lang="en-US" sz="2800" noProof="0" dirty="0">
                <a:latin typeface="Inter" panose="02000503000000020004" pitchFamily="2" charset="0"/>
                <a:ea typeface="Inter" panose="02000503000000020004" pitchFamily="2" charset="0"/>
              </a:rPr>
              <a:t>Recent Key Players developments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202E8C6A-1BA5-6567-B7FF-36FB912037A9}"/>
              </a:ext>
            </a:extLst>
          </p:cNvPr>
          <p:cNvSpPr/>
          <p:nvPr/>
        </p:nvSpPr>
        <p:spPr>
          <a:xfrm rot="5400000" flipV="1">
            <a:off x="-1914639" y="4299929"/>
            <a:ext cx="4618747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pic>
        <p:nvPicPr>
          <p:cNvPr id="6" name="Imagem 5" descr="Ícone&#10;&#10;O conteúdo gerado por IA pode estar incorreto.">
            <a:extLst>
              <a:ext uri="{FF2B5EF4-FFF2-40B4-BE49-F238E27FC236}">
                <a16:creationId xmlns:a16="http://schemas.microsoft.com/office/drawing/2014/main" id="{36443F1F-1764-464D-DFD3-FC7CFDB818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6" y="2013413"/>
            <a:ext cx="4688442" cy="3418123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0D85CAD-ADF3-CD26-0F88-698058DAE5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764" y="1318414"/>
            <a:ext cx="1465019" cy="523221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A18EA59-2CC7-C4ED-58F4-0B84B8D2A1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0866" y="2561928"/>
            <a:ext cx="1387316" cy="867072"/>
          </a:xfrm>
          <a:prstGeom prst="rect">
            <a:avLst/>
          </a:prstGeom>
        </p:spPr>
      </p:pic>
      <p:pic>
        <p:nvPicPr>
          <p:cNvPr id="3076" name="Picture 4" descr="Odata Colombia S.A.S. (ODATA Colombia) - BNamericas">
            <a:extLst>
              <a:ext uri="{FF2B5EF4-FFF2-40B4-BE49-F238E27FC236}">
                <a16:creationId xmlns:a16="http://schemas.microsoft.com/office/drawing/2014/main" id="{885EE707-3F44-9FE4-DA59-4438EE660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233" y="3535279"/>
            <a:ext cx="1421671" cy="42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lea Data Centers Unveils New Brand Identity, Reinforcing Commitment to ...">
            <a:extLst>
              <a:ext uri="{FF2B5EF4-FFF2-40B4-BE49-F238E27FC236}">
                <a16:creationId xmlns:a16="http://schemas.microsoft.com/office/drawing/2014/main" id="{1D44A04A-57D4-8C23-643E-19B9D676B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56" y="4137450"/>
            <a:ext cx="1477829" cy="77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531ED82-E0CB-DA1E-6EA5-D6CE4CBEA6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3605" y="4956182"/>
            <a:ext cx="1428184" cy="662560"/>
          </a:xfrm>
          <a:prstGeom prst="rect">
            <a:avLst/>
          </a:prstGeom>
        </p:spPr>
      </p:pic>
      <p:pic>
        <p:nvPicPr>
          <p:cNvPr id="3080" name="Picture 8" descr="TOTVS Data Centers and Colocation">
            <a:extLst>
              <a:ext uri="{FF2B5EF4-FFF2-40B4-BE49-F238E27FC236}">
                <a16:creationId xmlns:a16="http://schemas.microsoft.com/office/drawing/2014/main" id="{3163DD06-2D81-B7D8-15BE-5318FF8C63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565" y="5663538"/>
            <a:ext cx="1465621" cy="73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4667F903-5247-6832-131F-33146200DAF8}"/>
              </a:ext>
            </a:extLst>
          </p:cNvPr>
          <p:cNvSpPr txBox="1"/>
          <p:nvPr/>
        </p:nvSpPr>
        <p:spPr>
          <a:xfrm>
            <a:off x="7965950" y="1318415"/>
            <a:ext cx="38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>
                <a:latin typeface="+mj-lt"/>
              </a:rPr>
              <a:t>450MW IT campus in São Paulo and a 3GW AI City project in Rio Grande do Sul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E1B479E-9E68-16EC-4527-385241680D1D}"/>
              </a:ext>
            </a:extLst>
          </p:cNvPr>
          <p:cNvSpPr txBox="1"/>
          <p:nvPr/>
        </p:nvSpPr>
        <p:spPr>
          <a:xfrm>
            <a:off x="8030055" y="2853597"/>
            <a:ext cx="385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Expansion of eight existing facilities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E16E00B-8B4F-54F2-6F08-8163AA1C7A96}"/>
              </a:ext>
            </a:extLst>
          </p:cNvPr>
          <p:cNvSpPr txBox="1"/>
          <p:nvPr/>
        </p:nvSpPr>
        <p:spPr>
          <a:xfrm>
            <a:off x="8030052" y="3591490"/>
            <a:ext cx="385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Over $450 million in new investments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DB70A459-EEEF-BD4D-7B19-B81DF0B9F71F}"/>
              </a:ext>
            </a:extLst>
          </p:cNvPr>
          <p:cNvSpPr txBox="1"/>
          <p:nvPr/>
        </p:nvSpPr>
        <p:spPr>
          <a:xfrm>
            <a:off x="8030055" y="4370530"/>
            <a:ext cx="385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AI City project in Rio with 1.5GW IT capacity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90039DB-3A5F-2984-EE0F-FB056CAFACB0}"/>
              </a:ext>
            </a:extLst>
          </p:cNvPr>
          <p:cNvSpPr txBox="1"/>
          <p:nvPr/>
        </p:nvSpPr>
        <p:spPr>
          <a:xfrm>
            <a:off x="8030053" y="5113167"/>
            <a:ext cx="385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$40 billion investment planned in Ceará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EE47F82-FDC3-13A7-7339-27A8667F25B1}"/>
              </a:ext>
            </a:extLst>
          </p:cNvPr>
          <p:cNvSpPr txBox="1"/>
          <p:nvPr/>
        </p:nvSpPr>
        <p:spPr>
          <a:xfrm>
            <a:off x="8030051" y="5769381"/>
            <a:ext cx="38541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200MW hyperscale capacity in São Paulo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8E1502BD-7256-52F5-0174-8C2308CA8E74}"/>
              </a:ext>
            </a:extLst>
          </p:cNvPr>
          <p:cNvSpPr/>
          <p:nvPr/>
        </p:nvSpPr>
        <p:spPr>
          <a:xfrm rot="5400000" flipV="1">
            <a:off x="2569673" y="3464561"/>
            <a:ext cx="1151493" cy="5131121"/>
          </a:xfrm>
          <a:prstGeom prst="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400" b="1" noProof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C-Connex has its office &amp; storage located at Barueri, metropolitan region of São Paulo city (in São Paulo state). From this location, we can store and deliver at cutting-edge solutions at record speed</a:t>
            </a:r>
          </a:p>
        </p:txBody>
      </p:sp>
      <p:pic>
        <p:nvPicPr>
          <p:cNvPr id="1026" name="Picture 2" descr="Ascenty">
            <a:extLst>
              <a:ext uri="{FF2B5EF4-FFF2-40B4-BE49-F238E27FC236}">
                <a16:creationId xmlns:a16="http://schemas.microsoft.com/office/drawing/2014/main" id="{4D54858F-FE38-75ED-A6AB-57E2A2C8B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20" y="1922084"/>
            <a:ext cx="1638300" cy="67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56DBC1E-9B53-2A8A-B72E-AF6BABFEA91F}"/>
              </a:ext>
            </a:extLst>
          </p:cNvPr>
          <p:cNvSpPr txBox="1"/>
          <p:nvPr/>
        </p:nvSpPr>
        <p:spPr>
          <a:xfrm>
            <a:off x="7965948" y="2108004"/>
            <a:ext cx="3854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noProof="0" dirty="0"/>
              <a:t>Biggest Latam player Is set to invest USD60M in São Paulo + USD 1.5B in Chile. 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97605B0-67F2-6055-73A6-37B1A1A761CB}"/>
              </a:ext>
            </a:extLst>
          </p:cNvPr>
          <p:cNvSpPr/>
          <p:nvPr/>
        </p:nvSpPr>
        <p:spPr>
          <a:xfrm>
            <a:off x="3200418" y="4210556"/>
            <a:ext cx="112585" cy="112585"/>
          </a:xfrm>
          <a:prstGeom prst="ellipse">
            <a:avLst/>
          </a:prstGeom>
          <a:solidFill>
            <a:srgbClr val="FFFCF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0C0C5EA-5739-BFF8-4A60-1E8FD8E3DE9D}"/>
              </a:ext>
            </a:extLst>
          </p:cNvPr>
          <p:cNvSpPr txBox="1"/>
          <p:nvPr/>
        </p:nvSpPr>
        <p:spPr>
          <a:xfrm>
            <a:off x="3257908" y="4137450"/>
            <a:ext cx="1461764" cy="415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1" b="1" noProof="0" dirty="0">
                <a:latin typeface="Inter" panose="02000503000000020004" pitchFamily="2" charset="0"/>
                <a:ea typeface="Inter" panose="02000503000000020004" pitchFamily="2" charset="0"/>
              </a:rPr>
              <a:t>Office &amp; Storage</a:t>
            </a:r>
          </a:p>
          <a:p>
            <a:pPr algn="ctr"/>
            <a:r>
              <a:rPr lang="en-US" sz="1051" noProof="0" dirty="0">
                <a:latin typeface="Inter" panose="02000503000000020004" pitchFamily="2" charset="0"/>
                <a:ea typeface="Inter" panose="02000503000000020004" pitchFamily="2" charset="0"/>
              </a:rPr>
              <a:t>São Paulo</a:t>
            </a:r>
          </a:p>
        </p:txBody>
      </p:sp>
    </p:spTree>
    <p:extLst>
      <p:ext uri="{BB962C8B-B14F-4D97-AF65-F5344CB8AC3E}">
        <p14:creationId xmlns:p14="http://schemas.microsoft.com/office/powerpoint/2010/main" val="711867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CD641-132C-F941-E827-650C84F5F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D4F9AE75-2A88-3016-D308-71D20F7E8552}"/>
              </a:ext>
            </a:extLst>
          </p:cNvPr>
          <p:cNvSpPr/>
          <p:nvPr/>
        </p:nvSpPr>
        <p:spPr>
          <a:xfrm>
            <a:off x="1" y="290948"/>
            <a:ext cx="1350818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56DF0FEB-E038-4B56-136E-7EAFB7D2C329}"/>
              </a:ext>
            </a:extLst>
          </p:cNvPr>
          <p:cNvSpPr txBox="1"/>
          <p:nvPr/>
        </p:nvSpPr>
        <p:spPr>
          <a:xfrm>
            <a:off x="340367" y="614706"/>
            <a:ext cx="630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Inter" panose="02000503000000020004" pitchFamily="2" charset="0"/>
                <a:ea typeface="Inter" panose="02000503000000020004" pitchFamily="2" charset="0"/>
              </a:rPr>
              <a:t>Mexico &amp; Chile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25D2C52-71AD-4CBF-CBE1-AE345ACF0C07}"/>
              </a:ext>
            </a:extLst>
          </p:cNvPr>
          <p:cNvSpPr/>
          <p:nvPr/>
        </p:nvSpPr>
        <p:spPr>
          <a:xfrm rot="5400000" flipV="1">
            <a:off x="-1914639" y="4299929"/>
            <a:ext cx="4618747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B5D8A44-B199-27AE-E2C1-F8FBFEF69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noProof="0" dirty="0"/>
          </a:p>
        </p:txBody>
      </p:sp>
      <p:pic>
        <p:nvPicPr>
          <p:cNvPr id="13" name="Imagem 12" descr="Mapa&#10;&#10;O conteúdo gerado por IA pode estar incorreto.">
            <a:extLst>
              <a:ext uri="{FF2B5EF4-FFF2-40B4-BE49-F238E27FC236}">
                <a16:creationId xmlns:a16="http://schemas.microsoft.com/office/drawing/2014/main" id="{E614C8D8-9DA6-AE45-3370-351153A8C9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2013414"/>
            <a:ext cx="5349251" cy="3566167"/>
          </a:xfrm>
          <a:prstGeom prst="rect">
            <a:avLst/>
          </a:prstGeom>
        </p:spPr>
      </p:pic>
      <p:pic>
        <p:nvPicPr>
          <p:cNvPr id="1029" name="Picture 5" descr="Mexico Flat Rounded Flag with Transparent Background 16328596 PNG">
            <a:extLst>
              <a:ext uri="{FF2B5EF4-FFF2-40B4-BE49-F238E27FC236}">
                <a16:creationId xmlns:a16="http://schemas.microsoft.com/office/drawing/2014/main" id="{07BF3D73-A526-B33F-A2C7-10EE9F23D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47" y="2013414"/>
            <a:ext cx="694944" cy="69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bandeira de círculo do chile. 11571476 PNG">
            <a:extLst>
              <a:ext uri="{FF2B5EF4-FFF2-40B4-BE49-F238E27FC236}">
                <a16:creationId xmlns:a16="http://schemas.microsoft.com/office/drawing/2014/main" id="{490B4C96-974F-7231-9859-146EDACF5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47" y="4523742"/>
            <a:ext cx="550153" cy="55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A80DAEC8-A31A-B89A-9B36-84AD357CDE12}"/>
              </a:ext>
            </a:extLst>
          </p:cNvPr>
          <p:cNvSpPr/>
          <p:nvPr/>
        </p:nvSpPr>
        <p:spPr>
          <a:xfrm rot="5400000" flipV="1">
            <a:off x="5887152" y="672892"/>
            <a:ext cx="625686" cy="11240265"/>
          </a:xfrm>
          <a:prstGeom prst="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b="1" noProof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C-Connex hold offices in both countries to meet local demands and stablish local partnerships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74A6AD4-861F-818D-51AE-CE35BF7CF7BD}"/>
              </a:ext>
            </a:extLst>
          </p:cNvPr>
          <p:cNvSpPr txBox="1"/>
          <p:nvPr/>
        </p:nvSpPr>
        <p:spPr>
          <a:xfrm>
            <a:off x="6096000" y="2061492"/>
            <a:ext cx="506577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Mexico</a:t>
            </a:r>
          </a:p>
          <a:p>
            <a:r>
              <a:rPr lang="en-US" sz="1400" noProof="0" dirty="0"/>
              <a:t>It currently holds the largest single-country MW announcements in LATAM</a:t>
            </a:r>
          </a:p>
          <a:p>
            <a:endParaRPr lang="en-US" sz="1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CloudHQ: </a:t>
            </a:r>
            <a:r>
              <a:rPr lang="en-US" sz="1400" noProof="0" dirty="0"/>
              <a:t>USD 4.8B for approx. 900MW in Querétaro</a:t>
            </a:r>
            <a:endParaRPr lang="en-US" sz="1400" b="1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noProof="0" dirty="0"/>
              <a:t>ODATA: </a:t>
            </a:r>
            <a:r>
              <a:rPr lang="en-US" sz="1400" noProof="0" dirty="0"/>
              <a:t>Disclosed approx. 300MT IT capacity at its Querétaro campus – with about 200MW already energized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noProof="0" dirty="0"/>
          </a:p>
          <a:p>
            <a:r>
              <a:rPr lang="en-US" sz="1400" noProof="0" dirty="0"/>
              <a:t>However, its constraint is grid readiness and transmission capacity</a:t>
            </a:r>
          </a:p>
          <a:p>
            <a:endParaRPr lang="en-US" sz="1400" noProof="0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B1AA0B6-1ADF-9B89-5349-0F65271561CD}"/>
              </a:ext>
            </a:extLst>
          </p:cNvPr>
          <p:cNvSpPr txBox="1"/>
          <p:nvPr/>
        </p:nvSpPr>
        <p:spPr>
          <a:xfrm>
            <a:off x="6028937" y="4472924"/>
            <a:ext cx="506577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Chile</a:t>
            </a:r>
          </a:p>
          <a:p>
            <a:r>
              <a:rPr lang="en-US" sz="1400" noProof="0" dirty="0"/>
              <a:t>Chile offers strategic connectivity between LATAM and Asia &amp; Australia</a:t>
            </a:r>
          </a:p>
          <a:p>
            <a:endParaRPr lang="en-US" sz="1400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noProof="0" dirty="0"/>
              <a:t>AWS committed USD 4 billion for a new region by 2026</a:t>
            </a: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5F2F430D-7243-4DB3-D552-2A31BC9BBC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96" y="508789"/>
            <a:ext cx="809625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342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4B794-6EC3-7912-B910-4381D2F28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72AA04B5-FB59-1234-0815-2FF2E4473FB8}"/>
              </a:ext>
            </a:extLst>
          </p:cNvPr>
          <p:cNvSpPr/>
          <p:nvPr/>
        </p:nvSpPr>
        <p:spPr>
          <a:xfrm>
            <a:off x="1" y="290948"/>
            <a:ext cx="1350818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689958DA-8E6E-5A3D-1D1F-2CD7C71E05A4}"/>
              </a:ext>
            </a:extLst>
          </p:cNvPr>
          <p:cNvSpPr txBox="1"/>
          <p:nvPr/>
        </p:nvSpPr>
        <p:spPr>
          <a:xfrm>
            <a:off x="340367" y="614706"/>
            <a:ext cx="630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Inter" panose="02000503000000020004" pitchFamily="2" charset="0"/>
                <a:ea typeface="Inter" panose="02000503000000020004" pitchFamily="2" charset="0"/>
              </a:rPr>
              <a:t>Other countries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5B58886-996F-F275-36E1-670881BB3924}"/>
              </a:ext>
            </a:extLst>
          </p:cNvPr>
          <p:cNvSpPr/>
          <p:nvPr/>
        </p:nvSpPr>
        <p:spPr>
          <a:xfrm rot="5400000" flipV="1">
            <a:off x="-1914639" y="4299929"/>
            <a:ext cx="4618747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3D9716D-7A48-7EBE-6511-C15C10909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noProof="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9540E69-2009-45D6-7106-1543837B6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9" y="2019509"/>
            <a:ext cx="604751" cy="604751"/>
          </a:xfrm>
          <a:prstGeom prst="rect">
            <a:avLst/>
          </a:prstGeom>
        </p:spPr>
      </p:pic>
      <p:pic>
        <p:nvPicPr>
          <p:cNvPr id="5126" name="Picture 6" descr="bandeira de círculo da colômbia. 11571453 PNG">
            <a:extLst>
              <a:ext uri="{FF2B5EF4-FFF2-40B4-BE49-F238E27FC236}">
                <a16:creationId xmlns:a16="http://schemas.microsoft.com/office/drawing/2014/main" id="{C8668598-7F99-2CF9-E3C6-C90981A71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6" y="2013414"/>
            <a:ext cx="633984" cy="6339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631BFEE-CD1B-34CA-0531-736165730D27}"/>
              </a:ext>
            </a:extLst>
          </p:cNvPr>
          <p:cNvSpPr txBox="1"/>
          <p:nvPr/>
        </p:nvSpPr>
        <p:spPr>
          <a:xfrm>
            <a:off x="1537975" y="2000174"/>
            <a:ext cx="3443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Argentina</a:t>
            </a:r>
          </a:p>
          <a:p>
            <a:pPr algn="ctr"/>
            <a:endParaRPr lang="en-US" b="1" noProof="0" dirty="0"/>
          </a:p>
          <a:p>
            <a:r>
              <a:rPr lang="en-US" noProof="0" dirty="0"/>
              <a:t> Reported ~500 MW / US$25B concept — very high upside, higher variance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EFF56C9-F7C9-68F3-7F9E-D015075A2BF1}"/>
              </a:ext>
            </a:extLst>
          </p:cNvPr>
          <p:cNvSpPr txBox="1"/>
          <p:nvPr/>
        </p:nvSpPr>
        <p:spPr>
          <a:xfrm>
            <a:off x="1645920" y="4036238"/>
            <a:ext cx="3443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Peru</a:t>
            </a:r>
          </a:p>
          <a:p>
            <a:pPr algn="ctr"/>
            <a:endParaRPr lang="en-US" b="1" noProof="0" dirty="0"/>
          </a:p>
          <a:p>
            <a:r>
              <a:rPr lang="en-US" noProof="0" dirty="0"/>
              <a:t>Projected ~50+ MW market growth by 2029 — early expansion phase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B5DAFB1-23DC-173F-9CAB-391B079F60A1}"/>
              </a:ext>
            </a:extLst>
          </p:cNvPr>
          <p:cNvSpPr txBox="1"/>
          <p:nvPr/>
        </p:nvSpPr>
        <p:spPr>
          <a:xfrm>
            <a:off x="6696332" y="2000174"/>
            <a:ext cx="3443982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noProof="0" dirty="0"/>
              <a:t>Colombia</a:t>
            </a:r>
          </a:p>
          <a:p>
            <a:pPr algn="ctr"/>
            <a:endParaRPr lang="en-US" b="1" noProof="0" dirty="0"/>
          </a:p>
          <a:p>
            <a:r>
              <a:rPr lang="en-US" noProof="0" dirty="0"/>
              <a:t> Reported ~500 MW / US$25B concept — very high upside, higher variance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D29DCA8-3F0D-80DC-B00E-D43D7E7C460A}"/>
              </a:ext>
            </a:extLst>
          </p:cNvPr>
          <p:cNvSpPr txBox="1"/>
          <p:nvPr/>
        </p:nvSpPr>
        <p:spPr>
          <a:xfrm>
            <a:off x="6803012" y="4036238"/>
            <a:ext cx="34439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/>
              <a:t>Uruguay</a:t>
            </a:r>
          </a:p>
          <a:p>
            <a:pPr algn="ctr"/>
            <a:endParaRPr lang="en-US" b="1" noProof="0" dirty="0"/>
          </a:p>
          <a:p>
            <a:r>
              <a:rPr lang="en-US" noProof="0" dirty="0"/>
              <a:t>Google announced US$850M, signaling hyperscale credibility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1CBD6A4-D417-DC0F-8E20-A1E7D93A2809}"/>
              </a:ext>
            </a:extLst>
          </p:cNvPr>
          <p:cNvSpPr/>
          <p:nvPr/>
        </p:nvSpPr>
        <p:spPr>
          <a:xfrm rot="5400000" flipV="1">
            <a:off x="4282409" y="2392354"/>
            <a:ext cx="606263" cy="7873354"/>
          </a:xfrm>
          <a:prstGeom prst="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en-US" sz="1400" b="1" noProof="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</a:rPr>
              <a:t>Each of these countries plays a specific strategic role in C-Connex portifolio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A195CF4-9B4C-0FFC-7CD4-1243339B8FEC}"/>
              </a:ext>
            </a:extLst>
          </p:cNvPr>
          <p:cNvSpPr txBox="1"/>
          <p:nvPr/>
        </p:nvSpPr>
        <p:spPr>
          <a:xfrm>
            <a:off x="8823960" y="6025899"/>
            <a:ext cx="3154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/>
              <a:t>Panama: </a:t>
            </a:r>
            <a:r>
              <a:rPr lang="en-US" sz="1400" noProof="0" dirty="0"/>
              <a:t>Interconnection &amp; cable geometry </a:t>
            </a: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2EA88F55-66AD-97C6-0571-B2CB2634E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96" y="508789"/>
            <a:ext cx="809625" cy="809625"/>
          </a:xfrm>
          <a:prstGeom prst="rect">
            <a:avLst/>
          </a:prstGeom>
        </p:spPr>
      </p:pic>
      <p:pic>
        <p:nvPicPr>
          <p:cNvPr id="2054" name="Picture 6" descr="Country, flag, national, uruguay, uruguayan icon - Download on Iconfinder">
            <a:extLst>
              <a:ext uri="{FF2B5EF4-FFF2-40B4-BE49-F238E27FC236}">
                <a16:creationId xmlns:a16="http://schemas.microsoft.com/office/drawing/2014/main" id="{8385B44B-DD70-B39C-CF54-F4EA3F688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6" y="4036239"/>
            <a:ext cx="633984" cy="6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lag, peru icon - Download on Iconfinder on Iconfinder">
            <a:extLst>
              <a:ext uri="{FF2B5EF4-FFF2-40B4-BE49-F238E27FC236}">
                <a16:creationId xmlns:a16="http://schemas.microsoft.com/office/drawing/2014/main" id="{8804043A-A729-3BFF-9B14-98D057357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65" y="4036239"/>
            <a:ext cx="633984" cy="63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842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85306-7DBD-1C53-5B2F-35F15B7F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tângulo 63">
            <a:extLst>
              <a:ext uri="{FF2B5EF4-FFF2-40B4-BE49-F238E27FC236}">
                <a16:creationId xmlns:a16="http://schemas.microsoft.com/office/drawing/2014/main" id="{7A644D45-5568-4848-6300-38F9B00459E7}"/>
              </a:ext>
            </a:extLst>
          </p:cNvPr>
          <p:cNvSpPr/>
          <p:nvPr/>
        </p:nvSpPr>
        <p:spPr>
          <a:xfrm>
            <a:off x="1" y="290948"/>
            <a:ext cx="1350818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BAED9AFD-6A6D-B94C-13CD-37ADFEEC626B}"/>
              </a:ext>
            </a:extLst>
          </p:cNvPr>
          <p:cNvSpPr txBox="1"/>
          <p:nvPr/>
        </p:nvSpPr>
        <p:spPr>
          <a:xfrm>
            <a:off x="340367" y="614706"/>
            <a:ext cx="6307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noProof="0" dirty="0">
                <a:latin typeface="Inter" panose="02000503000000020004" pitchFamily="2" charset="0"/>
                <a:ea typeface="Inter" panose="02000503000000020004" pitchFamily="2" charset="0"/>
              </a:rPr>
              <a:t>C-Connex strategy for LATAM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0ADCDD1-C625-6A78-7B0D-9F3E86B8C9CE}"/>
              </a:ext>
            </a:extLst>
          </p:cNvPr>
          <p:cNvSpPr/>
          <p:nvPr/>
        </p:nvSpPr>
        <p:spPr>
          <a:xfrm rot="5400000" flipV="1">
            <a:off x="-1914639" y="4299929"/>
            <a:ext cx="4618747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pic>
        <p:nvPicPr>
          <p:cNvPr id="6" name="Imagem 5" descr="Mapa&#10;&#10;O conteúdo gerado por IA pode estar incorreto.">
            <a:extLst>
              <a:ext uri="{FF2B5EF4-FFF2-40B4-BE49-F238E27FC236}">
                <a16:creationId xmlns:a16="http://schemas.microsoft.com/office/drawing/2014/main" id="{E755B0D2-C4BA-C5A8-F6F1-24B1971EFD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4" y="1528631"/>
            <a:ext cx="5131122" cy="511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68FD3B7D-439D-C8DC-04D3-4895106EC196}"/>
              </a:ext>
            </a:extLst>
          </p:cNvPr>
          <p:cNvSpPr/>
          <p:nvPr/>
        </p:nvSpPr>
        <p:spPr>
          <a:xfrm rot="5400000" flipV="1">
            <a:off x="3193790" y="4299929"/>
            <a:ext cx="4618747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33B4EC7E-40FE-0CAC-9AE7-9DD46685EA1F}"/>
              </a:ext>
            </a:extLst>
          </p:cNvPr>
          <p:cNvSpPr/>
          <p:nvPr/>
        </p:nvSpPr>
        <p:spPr>
          <a:xfrm rot="10800000" flipV="1">
            <a:off x="5908924" y="2013414"/>
            <a:ext cx="5131122" cy="4618748"/>
          </a:xfrm>
          <a:prstGeom prst="rect">
            <a:avLst/>
          </a:prstGeom>
          <a:solidFill>
            <a:srgbClr val="FFD96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 b="1" u="sng" noProof="0" dirty="0">
                <a:solidFill>
                  <a:schemeClr val="tx1"/>
                </a:solidFill>
                <a:latin typeface="+mj-lt"/>
                <a:ea typeface="Inter" panose="02000503000000020004" pitchFamily="2" charset="0"/>
              </a:rPr>
              <a:t>C-Connex knows Latin America Is Building the AI Substrate</a:t>
            </a:r>
          </a:p>
          <a:p>
            <a:endParaRPr lang="en-US" sz="1400" noProof="0" dirty="0">
              <a:solidFill>
                <a:schemeClr val="tx1"/>
              </a:solidFill>
              <a:latin typeface="+mj-lt"/>
              <a:ea typeface="Inter" panose="02000503000000020004" pitchFamily="2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Hundreds of MW being announced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Billions of dollars in capital deployed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400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Alignment between energy, policy and infrastructure</a:t>
            </a:r>
          </a:p>
          <a:p>
            <a:pPr marL="342900" indent="-342900">
              <a:buFontTx/>
              <a:buChar char="-"/>
            </a:pPr>
            <a:endParaRPr lang="en-US" sz="1400" noProof="0" dirty="0">
              <a:solidFill>
                <a:schemeClr val="tx1"/>
              </a:solidFill>
              <a:latin typeface="Aptos (corpo)"/>
              <a:ea typeface="Inter" panose="02000503000000020004" pitchFamily="2" charset="0"/>
            </a:endParaRPr>
          </a:p>
          <a:p>
            <a:r>
              <a:rPr lang="en-US" sz="1400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The </a:t>
            </a:r>
            <a:r>
              <a:rPr lang="en-US" sz="1400" b="1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global data center map is being redrawn </a:t>
            </a:r>
            <a:r>
              <a:rPr lang="en-US" sz="1400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—</a:t>
            </a:r>
          </a:p>
          <a:p>
            <a:r>
              <a:rPr lang="en-US" sz="1400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and Latin America is now a </a:t>
            </a:r>
            <a:r>
              <a:rPr lang="en-US" sz="1400" b="1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first-order chapter</a:t>
            </a:r>
            <a:r>
              <a:rPr lang="en-US" sz="1400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.</a:t>
            </a:r>
          </a:p>
          <a:p>
            <a:endParaRPr lang="en-US" sz="1400" noProof="0" dirty="0">
              <a:solidFill>
                <a:schemeClr val="tx1"/>
              </a:solidFill>
              <a:latin typeface="Aptos (corpo)"/>
              <a:ea typeface="Inter" panose="02000503000000020004" pitchFamily="2" charset="0"/>
            </a:endParaRPr>
          </a:p>
          <a:p>
            <a:r>
              <a:rPr lang="en-US" sz="1400" b="1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C-Connex is doubling investment each year </a:t>
            </a:r>
            <a:r>
              <a:rPr lang="en-US" sz="1400" noProof="0" dirty="0">
                <a:solidFill>
                  <a:schemeClr val="tx1"/>
                </a:solidFill>
                <a:latin typeface="Aptos (corpo)"/>
                <a:ea typeface="Inter" panose="02000503000000020004" pitchFamily="2" charset="0"/>
              </a:rPr>
              <a:t>and is prepared to meet our customer’s demand, aligned with with country’s potential.</a:t>
            </a:r>
          </a:p>
          <a:p>
            <a:endParaRPr lang="en-US" sz="1400" noProof="0" dirty="0">
              <a:solidFill>
                <a:schemeClr val="tx1"/>
              </a:solidFill>
              <a:latin typeface="Aptos (corpo)"/>
              <a:ea typeface="Inter" panose="02000503000000020004" pitchFamily="2" charset="0"/>
            </a:endParaRPr>
          </a:p>
          <a:p>
            <a:r>
              <a:rPr lang="en-US" sz="1400" noProof="0" dirty="0">
                <a:solidFill>
                  <a:schemeClr val="tx1"/>
                </a:solidFill>
                <a:ea typeface="Inter" panose="02000503000000020004" pitchFamily="2" charset="0"/>
              </a:rPr>
              <a:t>Brazil for energy and policy depth; Mexico for scale; Chile and Colombia for execution certainty; Uruguay and Panama for resilience; Argentina for upside potential.</a:t>
            </a:r>
          </a:p>
          <a:p>
            <a:endParaRPr lang="en-US" sz="1400" noProof="0" dirty="0">
              <a:solidFill>
                <a:schemeClr val="tx1"/>
              </a:solidFill>
              <a:latin typeface="Aptos (corpo)"/>
              <a:ea typeface="Inter" panose="02000503000000020004" pitchFamily="2" charset="0"/>
            </a:endParaRPr>
          </a:p>
        </p:txBody>
      </p:sp>
      <p:pic>
        <p:nvPicPr>
          <p:cNvPr id="3" name="Imagem 2" descr="Logotipo&#10;&#10;O conteúdo gerado por IA pode estar incorreto.">
            <a:extLst>
              <a:ext uri="{FF2B5EF4-FFF2-40B4-BE49-F238E27FC236}">
                <a16:creationId xmlns:a16="http://schemas.microsoft.com/office/drawing/2014/main" id="{F2AEB3C5-EBC6-34C9-90EB-CD2BD8E17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496" y="508789"/>
            <a:ext cx="809625" cy="80962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D18125E-0C8A-D1E1-1690-9E6D3C61FACE}"/>
              </a:ext>
            </a:extLst>
          </p:cNvPr>
          <p:cNvSpPr txBox="1"/>
          <p:nvPr/>
        </p:nvSpPr>
        <p:spPr>
          <a:xfrm>
            <a:off x="5426485" y="15286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noProof="0" dirty="0">
                <a:solidFill>
                  <a:schemeClr val="tx1"/>
                </a:solidFill>
              </a:rPr>
              <a:t>Our Future &amp; Key Takeaways</a:t>
            </a:r>
            <a:endParaRPr lang="en-US" sz="18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230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79142-B423-A664-27BA-7A13F0573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ed to know facts for travellers about Honolulu, Hawaii | Jetstar">
            <a:extLst>
              <a:ext uri="{FF2B5EF4-FFF2-40B4-BE49-F238E27FC236}">
                <a16:creationId xmlns:a16="http://schemas.microsoft.com/office/drawing/2014/main" id="{AD9DB799-B67E-2512-5302-9B30DD85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94" b="-1"/>
          <a:stretch>
            <a:fillRect/>
          </a:stretch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4C405D-4BB7-A27B-F2B4-AD56DF63C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816858" cy="320725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700" b="1" noProof="0" dirty="0"/>
          </a:p>
          <a:p>
            <a:pPr marL="0" indent="0">
              <a:buNone/>
            </a:pPr>
            <a:r>
              <a:rPr lang="en-US" sz="1600" b="1" noProof="0" dirty="0"/>
              <a:t>Thank you for your attention</a:t>
            </a:r>
          </a:p>
          <a:p>
            <a:pPr marL="0" indent="0">
              <a:buNone/>
            </a:pPr>
            <a:endParaRPr lang="en-US" sz="1700" b="1" noProof="0" dirty="0"/>
          </a:p>
          <a:p>
            <a:pPr marL="0" indent="0">
              <a:buNone/>
            </a:pPr>
            <a:r>
              <a:rPr lang="en-US" sz="1700" i="1" noProof="0" dirty="0"/>
              <a:t>January 18th, 2026</a:t>
            </a:r>
          </a:p>
          <a:p>
            <a:pPr marL="0" indent="0">
              <a:buNone/>
            </a:pPr>
            <a:endParaRPr lang="en-US" sz="1700" b="1" noProof="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80B319C-A404-5807-670E-A16F89B40F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36" y="1669479"/>
            <a:ext cx="3379855" cy="376380"/>
          </a:xfrm>
          <a:prstGeom prst="rect">
            <a:avLst/>
          </a:prstGeom>
        </p:spPr>
      </p:pic>
      <p:pic>
        <p:nvPicPr>
          <p:cNvPr id="4100" name="Picture 4" descr="PTC">
            <a:extLst>
              <a:ext uri="{FF2B5EF4-FFF2-40B4-BE49-F238E27FC236}">
                <a16:creationId xmlns:a16="http://schemas.microsoft.com/office/drawing/2014/main" id="{7B06060A-CEEA-CFCB-340F-346C5384D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" y="4686683"/>
            <a:ext cx="954724" cy="30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A9FD1BA-3D8A-C593-C660-09F63C7E75BE}"/>
              </a:ext>
            </a:extLst>
          </p:cNvPr>
          <p:cNvSpPr/>
          <p:nvPr/>
        </p:nvSpPr>
        <p:spPr>
          <a:xfrm>
            <a:off x="1" y="290948"/>
            <a:ext cx="1350818" cy="45719"/>
          </a:xfrm>
          <a:prstGeom prst="rect">
            <a:avLst/>
          </a:prstGeom>
          <a:solidFill>
            <a:srgbClr val="FFD0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noProof="0" dirty="0"/>
          </a:p>
        </p:txBody>
      </p:sp>
    </p:spTree>
    <p:extLst>
      <p:ext uri="{BB962C8B-B14F-4D97-AF65-F5344CB8AC3E}">
        <p14:creationId xmlns:p14="http://schemas.microsoft.com/office/powerpoint/2010/main" val="12522017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7C3242BF6AC24487AAB35FFF9DD330" ma:contentTypeVersion="10" ma:contentTypeDescription="Create a new document." ma:contentTypeScope="" ma:versionID="8f3d6ac3110f53989bd297feb7bb3bfe">
  <xsd:schema xmlns:xsd="http://www.w3.org/2001/XMLSchema" xmlns:xs="http://www.w3.org/2001/XMLSchema" xmlns:p="http://schemas.microsoft.com/office/2006/metadata/properties" xmlns:ns3="7cccdb03-ac2b-4397-82ed-88949ce35981" targetNamespace="http://schemas.microsoft.com/office/2006/metadata/properties" ma:root="true" ma:fieldsID="0fd54c95d31cd882ae1f4b23d262ff77" ns3:_="">
    <xsd:import namespace="7cccdb03-ac2b-4397-82ed-88949ce3598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ccdb03-ac2b-4397-82ed-88949ce3598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cccdb03-ac2b-4397-82ed-88949ce35981" xsi:nil="true"/>
  </documentManagement>
</p:properties>
</file>

<file path=customXml/itemProps1.xml><?xml version="1.0" encoding="utf-8"?>
<ds:datastoreItem xmlns:ds="http://schemas.openxmlformats.org/officeDocument/2006/customXml" ds:itemID="{40DEA8C1-F60E-4F8D-929F-ED479233F7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DAFBAF-DBDE-43B5-A4E1-15AFFC113E70}">
  <ds:schemaRefs>
    <ds:schemaRef ds:uri="7cccdb03-ac2b-4397-82ed-88949ce3598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2563A1B-915D-45E3-82D9-111F73ECB217}">
  <ds:schemaRefs>
    <ds:schemaRef ds:uri="7cccdb03-ac2b-4397-82ed-88949ce3598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781</Words>
  <Application>Microsoft Office PowerPoint</Application>
  <PresentationFormat>Widescreen</PresentationFormat>
  <Paragraphs>140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</vt:lpstr>
      <vt:lpstr>Aptos (corpo)</vt:lpstr>
      <vt:lpstr>Aptos Display</vt:lpstr>
      <vt:lpstr>Arial</vt:lpstr>
      <vt:lpstr>Inter</vt:lpstr>
      <vt:lpstr>Wingdings</vt:lpstr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Quirino</dc:creator>
  <cp:lastModifiedBy>Fionna Clark</cp:lastModifiedBy>
  <cp:revision>2</cp:revision>
  <dcterms:created xsi:type="dcterms:W3CDTF">2025-09-04T17:38:15Z</dcterms:created>
  <dcterms:modified xsi:type="dcterms:W3CDTF">2026-01-13T19:25:06Z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0x0101001C7C3242BF6AC24487AAB35FFF9DD330</vt:lpwstr>
  </property>
</Properties>
</file>