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embedTrueTypeFonts="1" autoCompressPictures="0">
  <p:sldMasterIdLst>
    <p:sldMasterId id="2147483648" r:id="rId1"/>
  </p:sldMasterIdLst>
  <p:notesMasterIdLst>
    <p:notesMasterId r:id="rId56"/>
  </p:notesMasterIdLst>
  <p:sldIdLst>
    <p:sldId id="256" r:id="rId2"/>
    <p:sldId id="517" r:id="rId3"/>
    <p:sldId id="273" r:id="rId4"/>
    <p:sldId id="503" r:id="rId5"/>
    <p:sldId id="504" r:id="rId6"/>
    <p:sldId id="506" r:id="rId7"/>
    <p:sldId id="507" r:id="rId8"/>
    <p:sldId id="508" r:id="rId9"/>
    <p:sldId id="496" r:id="rId10"/>
    <p:sldId id="510" r:id="rId11"/>
    <p:sldId id="511" r:id="rId12"/>
    <p:sldId id="275" r:id="rId13"/>
    <p:sldId id="512" r:id="rId14"/>
    <p:sldId id="277" r:id="rId15"/>
    <p:sldId id="488" r:id="rId16"/>
    <p:sldId id="513" r:id="rId17"/>
    <p:sldId id="280" r:id="rId18"/>
    <p:sldId id="276" r:id="rId19"/>
    <p:sldId id="514" r:id="rId20"/>
    <p:sldId id="439" r:id="rId21"/>
    <p:sldId id="440" r:id="rId22"/>
    <p:sldId id="490" r:id="rId23"/>
    <p:sldId id="448" r:id="rId24"/>
    <p:sldId id="483" r:id="rId25"/>
    <p:sldId id="484" r:id="rId26"/>
    <p:sldId id="485" r:id="rId27"/>
    <p:sldId id="474" r:id="rId28"/>
    <p:sldId id="475" r:id="rId29"/>
    <p:sldId id="287" r:id="rId30"/>
    <p:sldId id="476" r:id="rId31"/>
    <p:sldId id="518" r:id="rId32"/>
    <p:sldId id="470" r:id="rId33"/>
    <p:sldId id="456" r:id="rId34"/>
    <p:sldId id="497" r:id="rId35"/>
    <p:sldId id="457" r:id="rId36"/>
    <p:sldId id="465" r:id="rId37"/>
    <p:sldId id="452" r:id="rId38"/>
    <p:sldId id="501" r:id="rId39"/>
    <p:sldId id="461" r:id="rId40"/>
    <p:sldId id="462" r:id="rId41"/>
    <p:sldId id="516" r:id="rId42"/>
    <p:sldId id="471" r:id="rId43"/>
    <p:sldId id="502" r:id="rId44"/>
    <p:sldId id="464" r:id="rId45"/>
    <p:sldId id="450" r:id="rId46"/>
    <p:sldId id="458" r:id="rId47"/>
    <p:sldId id="321" r:id="rId48"/>
    <p:sldId id="322" r:id="rId49"/>
    <p:sldId id="323" r:id="rId50"/>
    <p:sldId id="449" r:id="rId51"/>
    <p:sldId id="519" r:id="rId52"/>
    <p:sldId id="259" r:id="rId53"/>
    <p:sldId id="258" r:id="rId54"/>
    <p:sldId id="262" r:id="rId55"/>
  </p:sldIdLst>
  <p:sldSz cx="12192000" cy="6858000"/>
  <p:notesSz cx="6858000" cy="9144000"/>
  <p:embeddedFontLst>
    <p:embeddedFont>
      <p:font typeface="ＭＳ Ｐゴシック" panose="020B0600070205080204" pitchFamily="34" charset="-128"/>
      <p:regular r:id="rId57"/>
    </p:embeddedFont>
    <p:embeddedFont>
      <p:font typeface="HelveticaNowDisplay Regular" panose="020B0504030202020204" pitchFamily="34" charset="77"/>
      <p:regular r:id="rId58"/>
      <p:italic r:id="rId59"/>
    </p:embeddedFont>
    <p:embeddedFont>
      <p:font typeface="Trebuchet MS" panose="020B0703020202090204" pitchFamily="34" charset="0"/>
      <p:regular r:id="rId60"/>
      <p:bold r:id="rId61"/>
      <p:italic r:id="rId62"/>
      <p:boldItalic r:id="rId63"/>
    </p:embeddedFont>
    <p:embeddedFont>
      <p:font typeface="Wingdings 2" pitchFamily="2" charset="2"/>
      <p:regular r:id="rId6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C4CA"/>
    <a:srgbClr val="868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E3CFDD-AC2B-445A-8311-A97FDEC3173C}" v="3" dt="2025-12-23T21:44:05.806"/>
    <p1510:client id="{D2DE1779-3439-4E81-B38E-D8489141D27F}" v="7" dt="2025-12-23T03:50:31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5000" autoAdjust="0"/>
  </p:normalViewPr>
  <p:slideViewPr>
    <p:cSldViewPr snapToGrid="0">
      <p:cViewPr varScale="1">
        <p:scale>
          <a:sx n="116" d="100"/>
          <a:sy n="116" d="100"/>
        </p:scale>
        <p:origin x="18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7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C38D014B-F634-854B-96DA-23EF3EE612DD}" type="datetimeFigureOut">
              <a:rPr lang="en-US" smtClean="0"/>
              <a:pPr/>
              <a:t>1/18/26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ABAC083-CC60-D54A-A3C0-47316328A4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226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AC083-CC60-D54A-A3C0-47316328A42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082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43D52-19B6-4EA8-92A6-B8E6DEC04C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01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43D52-19B6-4EA8-92A6-B8E6DEC04C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51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43D52-19B6-4EA8-92A6-B8E6DEC04C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90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43D52-19B6-4EA8-92A6-B8E6DEC04C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21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43D52-19B6-4EA8-92A6-B8E6DEC04C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81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43D52-19B6-4EA8-92A6-B8E6DEC04C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53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43D52-19B6-4EA8-92A6-B8E6DEC04C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9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43D52-19B6-4EA8-92A6-B8E6DEC04C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86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43D52-19B6-4EA8-92A6-B8E6DEC04CD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51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43D52-19B6-4EA8-92A6-B8E6DEC04CD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80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43D52-19B6-4EA8-92A6-B8E6DEC04C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1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43D52-19B6-4EA8-92A6-B8E6DEC04CD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0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43D52-19B6-4EA8-92A6-B8E6DEC04CD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742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43D52-19B6-4EA8-92A6-B8E6DEC04CD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13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43D52-19B6-4EA8-92A6-B8E6DEC04CD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00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43D52-19B6-4EA8-92A6-B8E6DEC04CD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18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43D52-19B6-4EA8-92A6-B8E6DEC04CD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960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43D52-19B6-4EA8-92A6-B8E6DEC04CD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597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43D52-19B6-4EA8-92A6-B8E6DEC04CD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604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43D52-19B6-4EA8-92A6-B8E6DEC04CD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306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43D52-19B6-4EA8-92A6-B8E6DEC04CD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27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43D52-19B6-4EA8-92A6-B8E6DEC04C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22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43D52-19B6-4EA8-92A6-B8E6DEC04CD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74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43D52-19B6-4EA8-92A6-B8E6DEC04CD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150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43D52-19B6-4EA8-92A6-B8E6DEC04CD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76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43D52-19B6-4EA8-92A6-B8E6DEC04C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57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43D52-19B6-4EA8-92A6-B8E6DEC04C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54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43D52-19B6-4EA8-92A6-B8E6DEC04C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04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43D52-19B6-4EA8-92A6-B8E6DEC04C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97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43D52-19B6-4EA8-92A6-B8E6DEC04C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2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43D52-19B6-4EA8-92A6-B8E6DEC04C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54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B3C576-BF9B-127E-4418-78DACECA07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8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3C982F-F972-930F-B4AD-48AC3E718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229" y="3135087"/>
            <a:ext cx="10308771" cy="2530248"/>
          </a:xfrm>
        </p:spPr>
        <p:txBody>
          <a:bodyPr anchor="b"/>
          <a:lstStyle>
            <a:lvl1pPr algn="l">
              <a:defRPr sz="6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23BEC78-608E-475D-F802-1EAE83234C2F}"/>
              </a:ext>
            </a:extLst>
          </p:cNvPr>
          <p:cNvSpPr txBox="1">
            <a:spLocks/>
          </p:cNvSpPr>
          <p:nvPr userDrawn="1"/>
        </p:nvSpPr>
        <p:spPr>
          <a:xfrm>
            <a:off x="6286500" y="6356350"/>
            <a:ext cx="5339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1" i="0" kern="1200">
                <a:solidFill>
                  <a:schemeClr val="bg1"/>
                </a:solidFill>
                <a:latin typeface="HelveticaNowDisplay Bold" panose="020B0504030202020204" pitchFamily="34" charset="77"/>
                <a:ea typeface="+mn-ea"/>
                <a:cs typeface="HelveticaNowDisplay Bold" panose="020B0504030202020204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and black logo&#10;&#10;AI-generated content may be incorrect.">
            <a:extLst>
              <a:ext uri="{FF2B5EF4-FFF2-40B4-BE49-F238E27FC236}">
                <a16:creationId xmlns:a16="http://schemas.microsoft.com/office/drawing/2014/main" id="{6E706DEB-55BD-284E-991E-EF17D7AFEF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60" y="312707"/>
            <a:ext cx="4119493" cy="125483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6FF2EF-8AE6-F0EA-74DF-1EAB9C305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229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16-17 January 2026</a:t>
            </a:r>
          </a:p>
        </p:txBody>
      </p:sp>
    </p:spTree>
    <p:extLst>
      <p:ext uri="{BB962C8B-B14F-4D97-AF65-F5344CB8AC3E}">
        <p14:creationId xmlns:p14="http://schemas.microsoft.com/office/powerpoint/2010/main" val="243564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881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956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05771" y="943593"/>
            <a:ext cx="73453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84B6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4513064"/>
            <a:ext cx="8534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84B6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7919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7388" y="3495249"/>
            <a:ext cx="51849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8023" y="3506793"/>
            <a:ext cx="52806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027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A9308-0E96-6B1A-B839-A3C67EE9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5A5E1-5448-BF5B-AD6F-0E51E3000CD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8014" y="1024114"/>
            <a:ext cx="10682208" cy="519380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DE0BF-76DF-8741-F478-21FA9C80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DC3B-A2C9-6442-AA7F-1AAE21BE909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793983-77B8-3B82-C044-5EBBE223F3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1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A9308-0E96-6B1A-B839-A3C67EE9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5A5E1-5448-BF5B-AD6F-0E51E3000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14" y="1024114"/>
            <a:ext cx="10682208" cy="519380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DE0BF-76DF-8741-F478-21FA9C80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DC3B-A2C9-6442-AA7F-1AAE21BE909D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D8A76E-2447-0375-3F7B-F63CCFB165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0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D56E-E7C2-CE5A-0171-FF71154E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539B0-8131-2A6B-11FF-8377317B6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DC3B-A2C9-6442-AA7F-1AAE21BE909D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B5CEE6-D91E-64C5-C26D-9CB69A732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6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01598D-6A56-351B-C656-46E8C9D73B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5FD56E-E7C2-CE5A-0171-FF71154E90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014" y="283779"/>
            <a:ext cx="9541004" cy="5352249"/>
          </a:xfrm>
        </p:spPr>
        <p:txBody>
          <a:bodyPr>
            <a:normAutofit/>
          </a:bodyPr>
          <a:lstStyle>
            <a:lvl1pPr>
              <a:defRPr sz="6600" b="0" i="0">
                <a:latin typeface="HelveticaNowDisplay Regular" panose="020B0504030202020204" pitchFamily="34" charset="77"/>
                <a:cs typeface="HelveticaNowDisplay Regular" panose="020B0504030202020204" pitchFamily="34" charset="77"/>
              </a:defRPr>
            </a:lvl1pPr>
          </a:lstStyle>
          <a:p>
            <a:r>
              <a:rPr lang="en-US" dirty="0"/>
              <a:t>Click to edit Separator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AB8890-D8E5-1651-7A0B-0D192679AB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3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816E3F-666E-AB9E-138B-FE0E72535E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8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5FD56E-E7C2-CE5A-0171-FF71154E90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014" y="283779"/>
            <a:ext cx="9541004" cy="5352249"/>
          </a:xfrm>
        </p:spPr>
        <p:txBody>
          <a:bodyPr>
            <a:normAutofit/>
          </a:bodyPr>
          <a:lstStyle>
            <a:lvl1pPr>
              <a:defRPr sz="6600" b="0" i="0">
                <a:latin typeface="HelveticaNowDisplay Regular" panose="020B0504030202020204" pitchFamily="34" charset="77"/>
                <a:cs typeface="HelveticaNowDisplay Regular" panose="020B0504030202020204" pitchFamily="34" charset="77"/>
              </a:defRPr>
            </a:lvl1pPr>
          </a:lstStyle>
          <a:p>
            <a:r>
              <a:rPr lang="en-US" dirty="0"/>
              <a:t>Click to edit Separator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AB8890-D8E5-1651-7A0B-0D192679AB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6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6EA17C-2B13-9C1A-8382-E848EC643D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1998" cy="6858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5FD56E-E7C2-CE5A-0171-FF71154E90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014" y="283779"/>
            <a:ext cx="9541004" cy="5352249"/>
          </a:xfrm>
        </p:spPr>
        <p:txBody>
          <a:bodyPr>
            <a:normAutofit/>
          </a:bodyPr>
          <a:lstStyle>
            <a:lvl1pPr>
              <a:defRPr sz="6600" b="0" i="0">
                <a:solidFill>
                  <a:schemeClr val="bg1"/>
                </a:solidFill>
                <a:latin typeface="HelveticaNowDisplay Regular" panose="020B0504030202020204" pitchFamily="34" charset="77"/>
                <a:cs typeface="HelveticaNowDisplay Regular" panose="020B0504030202020204" pitchFamily="34" charset="77"/>
              </a:defRPr>
            </a:lvl1pPr>
          </a:lstStyle>
          <a:p>
            <a:r>
              <a:rPr lang="en-US" dirty="0"/>
              <a:t>Click to edit Separator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AB8890-D8E5-1651-7A0B-0D192679AB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9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B5C46-AAD0-1427-3262-3E2B476FA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DC3B-A2C9-6442-AA7F-1AAE21BE909D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2EECFC-8F9E-CEA0-5CAA-3FF891AFA0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5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black logo&#10;&#10;AI-generated content may be incorrect.">
            <a:extLst>
              <a:ext uri="{FF2B5EF4-FFF2-40B4-BE49-F238E27FC236}">
                <a16:creationId xmlns:a16="http://schemas.microsoft.com/office/drawing/2014/main" id="{065DDB72-7705-E102-9D81-4593EAC899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1493" y="2504661"/>
            <a:ext cx="6069014" cy="184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9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FA367E-31DA-E37F-897D-F1197E59C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6E7F7-B619-BF4E-120D-F6F55E769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014" y="102411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A4712-6906-691E-0DE0-21CE8A23A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108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2DC3B-A2C9-6442-AA7F-1AAE21BE90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560A75-0E68-F075-15AF-9C2AE22C9DF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700211" y="-840618"/>
            <a:ext cx="4491789" cy="54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2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4" r:id="rId4"/>
    <p:sldLayoutId id="2147483658" r:id="rId5"/>
    <p:sldLayoutId id="2147483659" r:id="rId6"/>
    <p:sldLayoutId id="2147483660" r:id="rId7"/>
    <p:sldLayoutId id="2147483655" r:id="rId8"/>
    <p:sldLayoutId id="2147483656" r:id="rId9"/>
    <p:sldLayoutId id="2147483663" r:id="rId10"/>
    <p:sldLayoutId id="2147483664" r:id="rId11"/>
    <p:sldLayoutId id="2147483665" r:id="rId12"/>
    <p:sldLayoutId id="2147483666" r:id="rId1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6868B"/>
        </a:buClr>
        <a:buFont typeface="System Font Regular"/>
        <a:buChar char="⎯"/>
        <a:defRPr sz="2000" b="0" i="0" kern="1200">
          <a:solidFill>
            <a:schemeClr val="tx1"/>
          </a:solidFill>
          <a:latin typeface="HelveticaNowDisplay Regular" panose="020B0504030202020204" pitchFamily="34" charset="77"/>
          <a:ea typeface="+mn-ea"/>
          <a:cs typeface="HelveticaNowDisplay Regular" panose="020B0504030202020204" pitchFamily="34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868B"/>
        </a:buClr>
        <a:buFont typeface="System Font Regular"/>
        <a:buChar char="⎯"/>
        <a:defRPr sz="1800" b="0" i="0" kern="1200">
          <a:solidFill>
            <a:schemeClr val="tx1"/>
          </a:solidFill>
          <a:latin typeface="HelveticaNowDisplay Regular" panose="020B0504030202020204" pitchFamily="34" charset="77"/>
          <a:ea typeface="+mn-ea"/>
          <a:cs typeface="HelveticaNowDisplay Regular" panose="020B0504030202020204" pitchFamily="34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868B"/>
        </a:buClr>
        <a:buFont typeface="System Font Regular"/>
        <a:buChar char="⎯"/>
        <a:defRPr sz="1600" b="0" i="0" kern="1200">
          <a:solidFill>
            <a:schemeClr val="tx1"/>
          </a:solidFill>
          <a:latin typeface="HelveticaNowDisplay Regular" panose="020B0504030202020204" pitchFamily="34" charset="77"/>
          <a:ea typeface="+mn-ea"/>
          <a:cs typeface="HelveticaNowDisplay Regular" panose="020B0504030202020204" pitchFamily="34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868B"/>
        </a:buClr>
        <a:buFont typeface="System Font Regular"/>
        <a:buChar char="⎯"/>
        <a:defRPr sz="1600" b="0" i="0" kern="1200">
          <a:solidFill>
            <a:srgbClr val="86868B"/>
          </a:solidFill>
          <a:latin typeface="HelveticaNowDisplay Regular" panose="020B0504030202020204" pitchFamily="34" charset="77"/>
          <a:ea typeface="+mn-ea"/>
          <a:cs typeface="HelveticaNowDisplay Regular" panose="020B0504030202020204" pitchFamily="34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868B"/>
        </a:buClr>
        <a:buFont typeface="System Font Regular"/>
        <a:buChar char="⎯"/>
        <a:defRPr sz="1400" b="0" i="0" kern="1200">
          <a:solidFill>
            <a:srgbClr val="86868B"/>
          </a:solidFill>
          <a:latin typeface="HelveticaNowDisplay Regular" panose="020B0504030202020204" pitchFamily="34" charset="77"/>
          <a:ea typeface="+mn-ea"/>
          <a:cs typeface="HelveticaNowDisplay Regular" panose="020B0504030202020204" pitchFamily="34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cpc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cpc.org/" TargetMode="External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tlantic-cable.com/" TargetMode="Externa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cpc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scpc.org/" TargetMode="Externa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cpc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cpc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cpc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cpc.org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tlantic-cable.com/Article/1858Leslies/index.ht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63.pn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cpc.org/" TargetMode="Externa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live/I2bRzYWHZj4?t=1894s" TargetMode="External"/><Relationship Id="rId3" Type="http://schemas.openxmlformats.org/officeDocument/2006/relationships/hyperlink" Target="https://www.youtube.com/watch?v=b28zbsnk-48" TargetMode="External"/><Relationship Id="rId7" Type="http://schemas.openxmlformats.org/officeDocument/2006/relationships/hyperlink" Target="https://www.cnbc.com/amp/2025/11/08/big-tech-ai-underwater-cables.html" TargetMode="External"/><Relationship Id="rId2" Type="http://schemas.openxmlformats.org/officeDocument/2006/relationships/hyperlink" Target="https://geoxc-apps.bd.esri.com/space/satellite-explorer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icpc.org/" TargetMode="External"/><Relationship Id="rId5" Type="http://schemas.openxmlformats.org/officeDocument/2006/relationships/hyperlink" Target="https://arstechnica.com/space/2025/10/everyone-but-china-has-pretty-much-stopped-littering-in-low-earth-orbit/" TargetMode="External"/><Relationship Id="rId4" Type="http://schemas.openxmlformats.org/officeDocument/2006/relationships/hyperlink" Target="https://direct.mit.edu/books/oa-monograph/5696/No-Heavenly-BodiesA-History-of-Satellite" TargetMode="External"/><Relationship Id="rId9" Type="http://schemas.openxmlformats.org/officeDocument/2006/relationships/hyperlink" Target="https://www.itu.int/digital-resilience/submarine-cables/advisory-body/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354743-A0F4-2DE6-2817-2C4063E45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637" y="2169543"/>
            <a:ext cx="10327131" cy="2530248"/>
          </a:xfrm>
        </p:spPr>
        <p:txBody>
          <a:bodyPr>
            <a:normAutofit/>
          </a:bodyPr>
          <a:lstStyle/>
          <a:p>
            <a:r>
              <a:rPr lang="en-US" dirty="0"/>
              <a:t>From Subsea to Satellite 2026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8E3C64BA-1240-B7C2-043A-74AB1CA84FE6}"/>
              </a:ext>
            </a:extLst>
          </p:cNvPr>
          <p:cNvSpPr txBox="1">
            <a:spLocks/>
          </p:cNvSpPr>
          <p:nvPr/>
        </p:nvSpPr>
        <p:spPr>
          <a:xfrm>
            <a:off x="8460954" y="5331124"/>
            <a:ext cx="3371817" cy="1263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HelveticaNowDisplay Medium" panose="020B0504030202020204" pitchFamily="34" charset="77"/>
                <a:ea typeface="+mj-ea"/>
                <a:cs typeface="HelveticaNowDisplay Medium" panose="020B0504030202020204" pitchFamily="34" charset="77"/>
              </a:defRPr>
            </a:lvl1pPr>
          </a:lstStyle>
          <a:p>
            <a:pPr algn="r"/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Mosley</a:t>
            </a:r>
          </a:p>
          <a:p>
            <a:pPr algn="r"/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1E88133-76B5-CCFD-C4A9-573BBDCE3D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229" y="618665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16-17 January 2026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1B4EEC-8247-88FA-4CBF-A6E4A8D9C314}"/>
              </a:ext>
            </a:extLst>
          </p:cNvPr>
          <p:cNvSpPr txBox="1"/>
          <p:nvPr/>
        </p:nvSpPr>
        <p:spPr>
          <a:xfrm>
            <a:off x="1406106" y="4964828"/>
            <a:ext cx="8080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Introduction to Submarine Cables and Satellite Communications </a:t>
            </a:r>
          </a:p>
        </p:txBody>
      </p:sp>
    </p:spTree>
    <p:extLst>
      <p:ext uri="{BB962C8B-B14F-4D97-AF65-F5344CB8AC3E}">
        <p14:creationId xmlns:p14="http://schemas.microsoft.com/office/powerpoint/2010/main" val="13868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50E78-F4D3-B042-8613-DFCCA0F5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The History of Submarine Cables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2A0131-1C60-58D5-A6B4-AF2719FDB37F}"/>
              </a:ext>
            </a:extLst>
          </p:cNvPr>
          <p:cNvSpPr txBox="1"/>
          <p:nvPr/>
        </p:nvSpPr>
        <p:spPr>
          <a:xfrm>
            <a:off x="3681148" y="1169935"/>
            <a:ext cx="6377252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1840: Telegraph cables start to be laid across rivers and harbors, but initially had a limited life</a:t>
            </a:r>
          </a:p>
          <a:p>
            <a:endParaRPr lang="en-US" sz="1600" i="0" u="none" strike="noStrike" baseline="0" dirty="0">
              <a:solidFill>
                <a:srgbClr val="0031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1843-1845: </a:t>
            </a:r>
            <a:r>
              <a:rPr lang="en-US" sz="180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Gutta-percha 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type of gum found in a Malaysian tree) was brought to Britain and starts to replace other materials that were used for electrical insulation, thus extending the life of the cable </a:t>
            </a:r>
            <a:r>
              <a:rPr lang="en-US" sz="1600" dirty="0">
                <a:solidFill>
                  <a:srgbClr val="003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(India rubber)</a:t>
            </a:r>
            <a:endParaRPr lang="en-US" sz="1600" i="0" u="none" strike="noStrike" baseline="0" dirty="0">
              <a:solidFill>
                <a:srgbClr val="0031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1850: 1</a:t>
            </a:r>
            <a:r>
              <a:rPr lang="en-US" sz="1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 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telegraph cable laid between UK and France, followed by a stronger cable in 1851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31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0" u="none" strike="noStrike" baseline="0" dirty="0">
                <a:solidFill>
                  <a:srgbClr val="003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1858: 1</a:t>
            </a:r>
            <a:r>
              <a:rPr lang="en-US" sz="1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transatlantic cable laid between Ireland and Newfoundland by </a:t>
            </a:r>
            <a:r>
              <a:rPr lang="en-US" sz="180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Eastern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failed after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 days and another was laid in 1866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Gutta Percha - Cargo Handbook - the world's largest cargo transport  guidelines website">
            <a:extLst>
              <a:ext uri="{FF2B5EF4-FFF2-40B4-BE49-F238E27FC236}">
                <a16:creationId xmlns:a16="http://schemas.microsoft.com/office/drawing/2014/main" id="{43F7DD09-C810-D85A-8A0C-037408A3C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850" y="2700338"/>
            <a:ext cx="2105025" cy="21717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85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2C395-0CC0-91B7-C456-F32511450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History II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C3298D-78C5-901B-B961-D5CB77A0E3A8}"/>
              </a:ext>
            </a:extLst>
          </p:cNvPr>
          <p:cNvSpPr txBox="1"/>
          <p:nvPr/>
        </p:nvSpPr>
        <p:spPr>
          <a:xfrm>
            <a:off x="3087790" y="999334"/>
            <a:ext cx="610423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u="none" strike="noStrike" baseline="0" dirty="0">
                <a:solidFill>
                  <a:srgbClr val="000000"/>
                </a:solidFill>
                <a:latin typeface="+mj-lt"/>
              </a:rPr>
              <a:t>1884: 1</a:t>
            </a:r>
            <a:r>
              <a:rPr lang="en-US" sz="1200" i="0" u="none" strike="noStrike" baseline="0" dirty="0">
                <a:solidFill>
                  <a:srgbClr val="000000"/>
                </a:solidFill>
                <a:latin typeface="+mj-lt"/>
              </a:rPr>
              <a:t>st 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+mj-lt"/>
              </a:rPr>
              <a:t>underwater telephone cable - San Francisco to Oakland </a:t>
            </a:r>
            <a:endParaRPr lang="en-US" dirty="0">
              <a:solidFill>
                <a:srgbClr val="0031CC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u="none" strike="noStrike" baseline="0" dirty="0">
                <a:solidFill>
                  <a:srgbClr val="0031CC"/>
                </a:solidFill>
                <a:latin typeface="+mj-lt"/>
              </a:rPr>
              <a:t> 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+mj-lt"/>
              </a:rPr>
              <a:t>1920s: Short-wave radio superseded cables for voice and telex traffic, but capacity limited and affected by atmosphere </a:t>
            </a:r>
            <a:r>
              <a:rPr lang="en-US" sz="1800" i="0" u="none" strike="noStrike" baseline="0" dirty="0">
                <a:solidFill>
                  <a:srgbClr val="0031CC"/>
                </a:solidFill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1CC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u="none" strike="noStrike" baseline="0" dirty="0">
                <a:solidFill>
                  <a:srgbClr val="000000"/>
                </a:solidFill>
                <a:latin typeface="+mj-lt"/>
              </a:rPr>
              <a:t>1956: Invention of repeaters (1940s) and their use in TAT-1, the first transatlantic telephone cable, began an era of rapid and reliable transoceanic communications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u="none" strike="noStrike" baseline="0" dirty="0">
                <a:solidFill>
                  <a:srgbClr val="000000"/>
                </a:solidFill>
                <a:latin typeface="+mj-lt"/>
              </a:rPr>
              <a:t>1961: Beginning of a high-quality global network </a:t>
            </a:r>
            <a:endParaRPr lang="en-US" dirty="0">
              <a:solidFill>
                <a:srgbClr val="0031CC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u="none" strike="noStrike" baseline="0" dirty="0">
                <a:solidFill>
                  <a:srgbClr val="000000"/>
                </a:solidFill>
                <a:latin typeface="+mj-lt"/>
              </a:rPr>
              <a:t>1986: 1</a:t>
            </a:r>
            <a:r>
              <a:rPr lang="en-US" sz="1200" i="0" u="none" strike="noStrike" baseline="0" dirty="0">
                <a:solidFill>
                  <a:srgbClr val="000000"/>
                </a:solidFill>
                <a:latin typeface="+mj-lt"/>
              </a:rPr>
              <a:t>st 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+mj-lt"/>
              </a:rPr>
              <a:t>international fiber-optic cable connects Belgium to the UK </a:t>
            </a:r>
            <a:endParaRPr lang="en-US" dirty="0">
              <a:solidFill>
                <a:srgbClr val="0031CC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u="none" strike="noStrike" baseline="0" dirty="0">
                <a:solidFill>
                  <a:srgbClr val="000000"/>
                </a:solidFill>
                <a:latin typeface="+mj-lt"/>
              </a:rPr>
              <a:t>1988: TAT-8, the 1</a:t>
            </a:r>
            <a:r>
              <a:rPr lang="en-US" sz="1200" i="0" u="none" strike="noStrike" baseline="0" dirty="0">
                <a:solidFill>
                  <a:srgbClr val="000000"/>
                </a:solidFill>
                <a:latin typeface="+mj-lt"/>
              </a:rPr>
              <a:t>st 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+mj-lt"/>
              </a:rPr>
              <a:t>transoceanic fiber-optic cable system, connects the USA to the UK and France (satellite was superior)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385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1679" y="1459719"/>
            <a:ext cx="8532495" cy="5034070"/>
          </a:xfrm>
          <a:prstGeom prst="rect">
            <a:avLst/>
          </a:prstGeom>
        </p:spPr>
        <p:txBody>
          <a:bodyPr vert="horz" wrap="square" lIns="0" tIns="200025" rIns="0" bIns="0" rtlCol="0">
            <a:spAutoFit/>
          </a:bodyPr>
          <a:lstStyle/>
          <a:p>
            <a:pPr marL="420370" marR="465455" indent="-357505">
              <a:spcBef>
                <a:spcPts val="1230"/>
              </a:spcBef>
              <a:buFont typeface="Wingdings" panose="05000000000000000000" pitchFamily="2" charset="2"/>
              <a:buChar char="§"/>
              <a:tabLst>
                <a:tab pos="420370" algn="l"/>
              </a:tabLst>
            </a:pPr>
            <a:r>
              <a:rPr sz="2000" spc="-5" dirty="0">
                <a:latin typeface="+mj-lt"/>
                <a:cs typeface="Calibri"/>
              </a:rPr>
              <a:t>1866: </a:t>
            </a:r>
            <a:r>
              <a:rPr sz="2000" dirty="0">
                <a:latin typeface="+mj-lt"/>
                <a:cs typeface="Calibri"/>
              </a:rPr>
              <a:t>1</a:t>
            </a:r>
            <a:r>
              <a:rPr sz="1950" baseline="25641" dirty="0">
                <a:latin typeface="+mj-lt"/>
                <a:cs typeface="Calibri"/>
              </a:rPr>
              <a:t>st </a:t>
            </a:r>
            <a:r>
              <a:rPr sz="2000" spc="-10" dirty="0">
                <a:latin typeface="+mj-lt"/>
                <a:cs typeface="Calibri"/>
              </a:rPr>
              <a:t>transatlantic </a:t>
            </a:r>
            <a:r>
              <a:rPr sz="2000" spc="-5" dirty="0">
                <a:latin typeface="+mj-lt"/>
                <a:cs typeface="Calibri"/>
              </a:rPr>
              <a:t>cable </a:t>
            </a:r>
            <a:r>
              <a:rPr sz="2000" spc="-10" dirty="0">
                <a:latin typeface="+mj-lt"/>
                <a:cs typeface="Calibri"/>
              </a:rPr>
              <a:t>carried </a:t>
            </a:r>
            <a:r>
              <a:rPr sz="2000" spc="-15" dirty="0">
                <a:latin typeface="+mj-lt"/>
                <a:cs typeface="Calibri"/>
              </a:rPr>
              <a:t>telegraph </a:t>
            </a:r>
            <a:r>
              <a:rPr sz="2000" spc="-10" dirty="0">
                <a:latin typeface="+mj-lt"/>
                <a:cs typeface="Calibri"/>
              </a:rPr>
              <a:t>messages </a:t>
            </a:r>
            <a:r>
              <a:rPr sz="2000" spc="-15" dirty="0">
                <a:latin typeface="+mj-lt"/>
                <a:cs typeface="Calibri"/>
              </a:rPr>
              <a:t>at </a:t>
            </a:r>
            <a:r>
              <a:rPr sz="2000" spc="-10" dirty="0">
                <a:latin typeface="+mj-lt"/>
                <a:cs typeface="Calibri"/>
              </a:rPr>
              <a:t>seven </a:t>
            </a:r>
            <a:r>
              <a:rPr sz="2000" spc="-15" dirty="0">
                <a:latin typeface="+mj-lt"/>
                <a:cs typeface="Calibri"/>
              </a:rPr>
              <a:t>words </a:t>
            </a:r>
            <a:r>
              <a:rPr sz="2000" spc="-5" dirty="0">
                <a:latin typeface="+mj-lt"/>
                <a:cs typeface="Calibri"/>
              </a:rPr>
              <a:t>a  </a:t>
            </a:r>
            <a:r>
              <a:rPr sz="2000" spc="-10" dirty="0">
                <a:latin typeface="+mj-lt"/>
                <a:cs typeface="Calibri"/>
              </a:rPr>
              <a:t>minute </a:t>
            </a:r>
            <a:r>
              <a:rPr sz="2000" spc="-5" dirty="0">
                <a:latin typeface="+mj-lt"/>
                <a:cs typeface="Calibri"/>
              </a:rPr>
              <a:t>and </a:t>
            </a:r>
            <a:r>
              <a:rPr sz="2000" spc="-15" dirty="0">
                <a:latin typeface="+mj-lt"/>
                <a:cs typeface="Calibri"/>
              </a:rPr>
              <a:t>cost </a:t>
            </a:r>
            <a:r>
              <a:rPr sz="2000" spc="-5" dirty="0">
                <a:latin typeface="+mj-lt"/>
                <a:cs typeface="Calibri"/>
              </a:rPr>
              <a:t>£20 </a:t>
            </a:r>
            <a:r>
              <a:rPr sz="2000" spc="-15" dirty="0">
                <a:latin typeface="+mj-lt"/>
                <a:cs typeface="Calibri"/>
              </a:rPr>
              <a:t>for </a:t>
            </a:r>
            <a:r>
              <a:rPr sz="2000" spc="-5" dirty="0">
                <a:latin typeface="+mj-lt"/>
                <a:cs typeface="Calibri"/>
              </a:rPr>
              <a:t>20</a:t>
            </a:r>
            <a:r>
              <a:rPr sz="2000" spc="25" dirty="0">
                <a:latin typeface="+mj-lt"/>
                <a:cs typeface="Calibri"/>
              </a:rPr>
              <a:t> </a:t>
            </a:r>
            <a:r>
              <a:rPr sz="2000" spc="-15" dirty="0">
                <a:latin typeface="+mj-lt"/>
                <a:cs typeface="Calibri"/>
              </a:rPr>
              <a:t>words</a:t>
            </a:r>
            <a:r>
              <a:rPr lang="en-US" sz="2000" spc="-15" dirty="0">
                <a:latin typeface="+mj-lt"/>
                <a:cs typeface="Calibri"/>
              </a:rPr>
              <a:t> = </a:t>
            </a:r>
            <a:r>
              <a:rPr lang="en-US" sz="2000" spc="-15" dirty="0">
                <a:highlight>
                  <a:srgbClr val="FFFF00"/>
                </a:highlight>
                <a:latin typeface="+mj-lt"/>
                <a:cs typeface="Calibri"/>
              </a:rPr>
              <a:t>2025  money </a:t>
            </a:r>
            <a:r>
              <a:rPr lang="en-US" sz="2000" spc="-5" dirty="0">
                <a:highlight>
                  <a:srgbClr val="FFFF00"/>
                </a:highlight>
                <a:latin typeface="+mj-lt"/>
                <a:cs typeface="Calibri"/>
              </a:rPr>
              <a:t>£ </a:t>
            </a:r>
            <a:r>
              <a:rPr lang="en-US" sz="2000" spc="-15" dirty="0">
                <a:highlight>
                  <a:srgbClr val="FFFF00"/>
                </a:highlight>
                <a:latin typeface="+mj-lt"/>
                <a:cs typeface="Calibri"/>
              </a:rPr>
              <a:t>3045 </a:t>
            </a:r>
            <a:endParaRPr sz="2000" dirty="0">
              <a:highlight>
                <a:srgbClr val="FFFF00"/>
              </a:highlight>
              <a:latin typeface="+mj-lt"/>
              <a:cs typeface="Calibri"/>
            </a:endParaRPr>
          </a:p>
          <a:p>
            <a:pPr marL="420370" marR="275590" indent="-357505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420370" algn="l"/>
              </a:tabLst>
            </a:pPr>
            <a:r>
              <a:rPr sz="2000" spc="-5" dirty="0">
                <a:solidFill>
                  <a:srgbClr val="0033CC"/>
                </a:solidFill>
                <a:latin typeface="+mj-lt"/>
                <a:cs typeface="Times New Roman"/>
              </a:rPr>
              <a:t>	</a:t>
            </a:r>
            <a:r>
              <a:rPr sz="2000" spc="-5" dirty="0">
                <a:latin typeface="+mj-lt"/>
                <a:cs typeface="Calibri"/>
              </a:rPr>
              <a:t>1948: </a:t>
            </a:r>
            <a:r>
              <a:rPr sz="2000" spc="-35" dirty="0">
                <a:latin typeface="+mj-lt"/>
                <a:cs typeface="Calibri"/>
              </a:rPr>
              <a:t>Telegram </a:t>
            </a:r>
            <a:r>
              <a:rPr sz="2000" spc="-15" dirty="0">
                <a:latin typeface="+mj-lt"/>
                <a:cs typeface="Calibri"/>
              </a:rPr>
              <a:t>cost </a:t>
            </a:r>
            <a:r>
              <a:rPr sz="2000" spc="-10" dirty="0">
                <a:latin typeface="+mj-lt"/>
                <a:cs typeface="Calibri"/>
              </a:rPr>
              <a:t>reduced </a:t>
            </a:r>
            <a:r>
              <a:rPr sz="2000" spc="-15" dirty="0">
                <a:latin typeface="+mj-lt"/>
                <a:cs typeface="Calibri"/>
              </a:rPr>
              <a:t>to </a:t>
            </a:r>
            <a:r>
              <a:rPr sz="2000" spc="-5" dirty="0">
                <a:latin typeface="+mj-lt"/>
                <a:cs typeface="Calibri"/>
              </a:rPr>
              <a:t>4 pence a </a:t>
            </a:r>
            <a:r>
              <a:rPr sz="2000" spc="-15" dirty="0">
                <a:latin typeface="+mj-lt"/>
                <a:cs typeface="Calibri"/>
              </a:rPr>
              <a:t>word for </a:t>
            </a:r>
            <a:r>
              <a:rPr sz="2000" spc="-10" dirty="0">
                <a:latin typeface="+mj-lt"/>
                <a:cs typeface="Calibri"/>
              </a:rPr>
              <a:t>transmission across </a:t>
            </a:r>
            <a:r>
              <a:rPr sz="2000" spc="-5" dirty="0">
                <a:latin typeface="+mj-lt"/>
                <a:cs typeface="Calibri"/>
              </a:rPr>
              <a:t>the  </a:t>
            </a:r>
            <a:r>
              <a:rPr sz="2000" spc="-15" dirty="0">
                <a:latin typeface="+mj-lt"/>
                <a:cs typeface="Calibri"/>
              </a:rPr>
              <a:t>Atlantic</a:t>
            </a:r>
            <a:r>
              <a:rPr lang="en-US" sz="2000" spc="-15" dirty="0">
                <a:latin typeface="+mj-lt"/>
                <a:cs typeface="Calibri"/>
              </a:rPr>
              <a:t>  </a:t>
            </a:r>
            <a:r>
              <a:rPr lang="en-US" sz="2000" spc="-15" dirty="0">
                <a:highlight>
                  <a:srgbClr val="FFFF00"/>
                </a:highlight>
                <a:latin typeface="+mj-lt"/>
                <a:cs typeface="Calibri"/>
              </a:rPr>
              <a:t>2025 money </a:t>
            </a:r>
            <a:r>
              <a:rPr lang="en-US" sz="2000" spc="-5" dirty="0">
                <a:highlight>
                  <a:srgbClr val="FFFF00"/>
                </a:highlight>
                <a:latin typeface="+mj-lt"/>
                <a:cs typeface="Calibri"/>
              </a:rPr>
              <a:t>£ </a:t>
            </a:r>
            <a:r>
              <a:rPr lang="en-US" sz="2000" spc="-15" dirty="0">
                <a:highlight>
                  <a:srgbClr val="FFFF00"/>
                </a:highlight>
                <a:latin typeface="+mj-lt"/>
                <a:cs typeface="Calibri"/>
              </a:rPr>
              <a:t>6.05</a:t>
            </a:r>
            <a:endParaRPr sz="2000" dirty="0">
              <a:highlight>
                <a:srgbClr val="FFFF00"/>
              </a:highlight>
              <a:latin typeface="+mj-lt"/>
              <a:cs typeface="Calibri"/>
            </a:endParaRPr>
          </a:p>
          <a:p>
            <a:pPr marL="420370" marR="488315" indent="-357505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420370" algn="l"/>
              </a:tabLst>
            </a:pPr>
            <a:r>
              <a:rPr sz="2000" spc="-5" dirty="0">
                <a:solidFill>
                  <a:srgbClr val="0033CC"/>
                </a:solidFill>
                <a:latin typeface="+mj-lt"/>
                <a:cs typeface="Times New Roman"/>
              </a:rPr>
              <a:t>	</a:t>
            </a:r>
            <a:r>
              <a:rPr sz="2000" spc="-5" dirty="0">
                <a:latin typeface="+mj-lt"/>
                <a:cs typeface="Calibri"/>
              </a:rPr>
              <a:t>1956: </a:t>
            </a:r>
            <a:r>
              <a:rPr sz="2000" dirty="0">
                <a:latin typeface="+mj-lt"/>
                <a:cs typeface="Calibri"/>
              </a:rPr>
              <a:t>1</a:t>
            </a:r>
            <a:r>
              <a:rPr sz="1950" baseline="25641" dirty="0">
                <a:latin typeface="+mj-lt"/>
                <a:cs typeface="Calibri"/>
              </a:rPr>
              <a:t>st </a:t>
            </a:r>
            <a:r>
              <a:rPr sz="2000" spc="-10" dirty="0">
                <a:latin typeface="+mj-lt"/>
                <a:cs typeface="Calibri"/>
              </a:rPr>
              <a:t>transatlantic telephone </a:t>
            </a:r>
            <a:r>
              <a:rPr sz="2000" spc="-5" dirty="0">
                <a:latin typeface="+mj-lt"/>
                <a:cs typeface="Calibri"/>
              </a:rPr>
              <a:t>cable </a:t>
            </a:r>
            <a:r>
              <a:rPr sz="2000" spc="-45" dirty="0">
                <a:latin typeface="+mj-lt"/>
                <a:cs typeface="Calibri"/>
              </a:rPr>
              <a:t>(TAT-1) </a:t>
            </a:r>
            <a:r>
              <a:rPr sz="2000" spc="-5" dirty="0">
                <a:latin typeface="+mj-lt"/>
                <a:cs typeface="Calibri"/>
              </a:rPr>
              <a:t>initially had </a:t>
            </a:r>
            <a:r>
              <a:rPr sz="2000" spc="-10" dirty="0">
                <a:latin typeface="+mj-lt"/>
                <a:cs typeface="Calibri"/>
              </a:rPr>
              <a:t>capacity </a:t>
            </a:r>
            <a:r>
              <a:rPr sz="2000" spc="-5" dirty="0">
                <a:latin typeface="+mj-lt"/>
                <a:cs typeface="Calibri"/>
              </a:rPr>
              <a:t>of 36  </a:t>
            </a:r>
            <a:r>
              <a:rPr sz="2000" spc="-10" dirty="0">
                <a:latin typeface="+mj-lt"/>
                <a:cs typeface="Calibri"/>
              </a:rPr>
              <a:t>telephone </a:t>
            </a:r>
            <a:r>
              <a:rPr sz="2000" spc="-5" dirty="0">
                <a:latin typeface="+mj-lt"/>
                <a:cs typeface="Calibri"/>
              </a:rPr>
              <a:t>calls </a:t>
            </a:r>
            <a:r>
              <a:rPr sz="2000" spc="-15" dirty="0">
                <a:latin typeface="+mj-lt"/>
                <a:cs typeface="Calibri"/>
              </a:rPr>
              <a:t>at </a:t>
            </a:r>
            <a:r>
              <a:rPr sz="2000" spc="-5" dirty="0">
                <a:latin typeface="+mj-lt"/>
                <a:cs typeface="Calibri"/>
              </a:rPr>
              <a:t>a time. </a:t>
            </a:r>
            <a:r>
              <a:rPr sz="2000" spc="-15" dirty="0">
                <a:latin typeface="+mj-lt"/>
                <a:cs typeface="Calibri"/>
              </a:rPr>
              <a:t>Each </a:t>
            </a:r>
            <a:r>
              <a:rPr sz="2000" spc="-10" dirty="0">
                <a:latin typeface="+mj-lt"/>
                <a:cs typeface="Calibri"/>
              </a:rPr>
              <a:t>call </a:t>
            </a:r>
            <a:r>
              <a:rPr sz="2000" spc="-15" dirty="0">
                <a:latin typeface="+mj-lt"/>
                <a:cs typeface="Calibri"/>
              </a:rPr>
              <a:t>cost </a:t>
            </a:r>
            <a:r>
              <a:rPr sz="2000" spc="-5" dirty="0">
                <a:highlight>
                  <a:srgbClr val="FFFF00"/>
                </a:highlight>
                <a:latin typeface="+mj-lt"/>
                <a:cs typeface="Calibri"/>
              </a:rPr>
              <a:t>US$12 </a:t>
            </a:r>
            <a:r>
              <a:rPr sz="2000" spc="-15" dirty="0">
                <a:highlight>
                  <a:srgbClr val="FFFF00"/>
                </a:highlight>
                <a:latin typeface="+mj-lt"/>
                <a:cs typeface="Calibri"/>
              </a:rPr>
              <a:t>for </a:t>
            </a:r>
            <a:r>
              <a:rPr sz="2000" spc="-5" dirty="0">
                <a:highlight>
                  <a:srgbClr val="FFFF00"/>
                </a:highlight>
                <a:latin typeface="+mj-lt"/>
                <a:cs typeface="Calibri"/>
              </a:rPr>
              <a:t>the </a:t>
            </a:r>
            <a:r>
              <a:rPr sz="2000" spc="-15" dirty="0">
                <a:highlight>
                  <a:srgbClr val="FFFF00"/>
                </a:highlight>
                <a:latin typeface="+mj-lt"/>
                <a:cs typeface="Calibri"/>
              </a:rPr>
              <a:t>first </a:t>
            </a:r>
            <a:r>
              <a:rPr sz="2000" spc="-5" dirty="0">
                <a:highlight>
                  <a:srgbClr val="FFFF00"/>
                </a:highlight>
                <a:latin typeface="+mj-lt"/>
                <a:cs typeface="Calibri"/>
              </a:rPr>
              <a:t>3</a:t>
            </a:r>
            <a:r>
              <a:rPr sz="2000" spc="135" dirty="0">
                <a:highlight>
                  <a:srgbClr val="FFFF00"/>
                </a:highlight>
                <a:latin typeface="+mj-lt"/>
                <a:cs typeface="Calibri"/>
              </a:rPr>
              <a:t> </a:t>
            </a:r>
            <a:r>
              <a:rPr sz="2000" spc="-10" dirty="0">
                <a:highlight>
                  <a:srgbClr val="FFFF00"/>
                </a:highlight>
                <a:latin typeface="+mj-lt"/>
                <a:cs typeface="Calibri"/>
              </a:rPr>
              <a:t>minutes</a:t>
            </a:r>
            <a:endParaRPr sz="2000" dirty="0">
              <a:highlight>
                <a:srgbClr val="FFFF00"/>
              </a:highlight>
              <a:latin typeface="+mj-lt"/>
              <a:cs typeface="Calibri"/>
            </a:endParaRPr>
          </a:p>
          <a:p>
            <a:pPr marL="406400" indent="-342900">
              <a:spcBef>
                <a:spcPts val="1170"/>
              </a:spcBef>
              <a:buFont typeface="Wingdings" panose="05000000000000000000" pitchFamily="2" charset="2"/>
              <a:buChar char="§"/>
            </a:pPr>
            <a:r>
              <a:rPr sz="2400" spc="-5" dirty="0">
                <a:solidFill>
                  <a:srgbClr val="000099"/>
                </a:solidFill>
                <a:latin typeface="+mj-lt"/>
                <a:cs typeface="Calibri"/>
              </a:rPr>
              <a:t>Modern Cable </a:t>
            </a:r>
            <a:r>
              <a:rPr sz="2400" spc="-20" dirty="0">
                <a:solidFill>
                  <a:srgbClr val="000099"/>
                </a:solidFill>
                <a:latin typeface="+mj-lt"/>
                <a:cs typeface="Calibri"/>
              </a:rPr>
              <a:t>Systems:</a:t>
            </a:r>
            <a:endParaRPr sz="2400" dirty="0">
              <a:latin typeface="+mj-lt"/>
              <a:cs typeface="Calibri"/>
            </a:endParaRPr>
          </a:p>
          <a:p>
            <a:pPr marL="420370" marR="264160" indent="-357505">
              <a:spcBef>
                <a:spcPts val="1230"/>
              </a:spcBef>
              <a:buFont typeface="Wingdings" panose="05000000000000000000" pitchFamily="2" charset="2"/>
              <a:buChar char="§"/>
              <a:tabLst>
                <a:tab pos="420370" algn="l"/>
              </a:tabLst>
            </a:pPr>
            <a:r>
              <a:rPr dirty="0">
                <a:solidFill>
                  <a:srgbClr val="0033CC"/>
                </a:solidFill>
                <a:latin typeface="+mj-lt"/>
                <a:cs typeface="Times New Roman"/>
              </a:rPr>
              <a:t>	</a:t>
            </a:r>
            <a:r>
              <a:rPr sz="2000" spc="-5" dirty="0">
                <a:latin typeface="+mj-lt"/>
                <a:cs typeface="Calibri"/>
              </a:rPr>
              <a:t>1988: </a:t>
            </a:r>
            <a:r>
              <a:rPr sz="2000" dirty="0">
                <a:latin typeface="+mj-lt"/>
                <a:cs typeface="Calibri"/>
              </a:rPr>
              <a:t>1</a:t>
            </a:r>
            <a:r>
              <a:rPr sz="1950" baseline="25641" dirty="0">
                <a:latin typeface="+mj-lt"/>
                <a:cs typeface="Calibri"/>
              </a:rPr>
              <a:t>st </a:t>
            </a:r>
            <a:r>
              <a:rPr sz="2000" spc="-10" dirty="0">
                <a:latin typeface="+mj-lt"/>
                <a:cs typeface="Calibri"/>
              </a:rPr>
              <a:t>transatlantic fibre-optic </a:t>
            </a:r>
            <a:r>
              <a:rPr sz="2000" spc="-5" dirty="0">
                <a:latin typeface="+mj-lt"/>
                <a:cs typeface="Calibri"/>
              </a:rPr>
              <a:t>cable, </a:t>
            </a:r>
            <a:r>
              <a:rPr sz="2000" spc="-55" dirty="0">
                <a:latin typeface="+mj-lt"/>
                <a:cs typeface="Calibri"/>
              </a:rPr>
              <a:t>TAT-8, </a:t>
            </a:r>
            <a:r>
              <a:rPr sz="2000" spc="-10" dirty="0">
                <a:latin typeface="+mj-lt"/>
                <a:cs typeface="Calibri"/>
              </a:rPr>
              <a:t>carried </a:t>
            </a:r>
            <a:r>
              <a:rPr sz="2000" spc="-5" dirty="0">
                <a:latin typeface="+mj-lt"/>
                <a:cs typeface="Calibri"/>
              </a:rPr>
              <a:t>40,000 simultaneous  phone calls, 10 times </a:t>
            </a:r>
            <a:r>
              <a:rPr sz="2000" spc="-10" dirty="0">
                <a:latin typeface="+mj-lt"/>
                <a:cs typeface="Calibri"/>
              </a:rPr>
              <a:t>that </a:t>
            </a:r>
            <a:r>
              <a:rPr sz="2000" spc="-5" dirty="0">
                <a:latin typeface="+mj-lt"/>
                <a:cs typeface="Calibri"/>
              </a:rPr>
              <a:t>of the </a:t>
            </a:r>
            <a:r>
              <a:rPr sz="2000" spc="-10" dirty="0">
                <a:latin typeface="+mj-lt"/>
                <a:cs typeface="Calibri"/>
              </a:rPr>
              <a:t>last </a:t>
            </a:r>
            <a:r>
              <a:rPr sz="2000" spc="-5" dirty="0">
                <a:latin typeface="+mj-lt"/>
                <a:cs typeface="Calibri"/>
              </a:rPr>
              <a:t>copper-based </a:t>
            </a:r>
            <a:r>
              <a:rPr sz="2000" spc="-10" dirty="0">
                <a:latin typeface="+mj-lt"/>
                <a:cs typeface="Calibri"/>
              </a:rPr>
              <a:t>telephone</a:t>
            </a:r>
            <a:r>
              <a:rPr sz="2000" spc="60" dirty="0">
                <a:latin typeface="+mj-lt"/>
                <a:cs typeface="Calibri"/>
              </a:rPr>
              <a:t> </a:t>
            </a:r>
            <a:r>
              <a:rPr sz="2000" spc="-5" dirty="0">
                <a:latin typeface="+mj-lt"/>
                <a:cs typeface="Calibri"/>
              </a:rPr>
              <a:t>cable</a:t>
            </a:r>
            <a:endParaRPr sz="2000" dirty="0">
              <a:latin typeface="+mj-lt"/>
              <a:cs typeface="Calibri"/>
            </a:endParaRPr>
          </a:p>
          <a:p>
            <a:pPr marL="420370" marR="17780" indent="-357505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420370" algn="l"/>
              </a:tabLst>
            </a:pPr>
            <a:r>
              <a:rPr sz="2000" spc="-5" dirty="0">
                <a:solidFill>
                  <a:srgbClr val="0033CC"/>
                </a:solidFill>
                <a:latin typeface="+mj-lt"/>
                <a:cs typeface="Times New Roman"/>
              </a:rPr>
              <a:t>	</a:t>
            </a:r>
            <a:r>
              <a:rPr sz="2000" spc="-60" dirty="0">
                <a:latin typeface="+mj-lt"/>
                <a:cs typeface="Calibri"/>
              </a:rPr>
              <a:t>Today, </a:t>
            </a:r>
            <a:r>
              <a:rPr sz="2000" spc="-5" dirty="0">
                <a:latin typeface="+mj-lt"/>
                <a:cs typeface="Calibri"/>
              </a:rPr>
              <a:t>a single cable </a:t>
            </a:r>
            <a:r>
              <a:rPr sz="2000" spc="-10" dirty="0">
                <a:latin typeface="+mj-lt"/>
                <a:cs typeface="Calibri"/>
              </a:rPr>
              <a:t>can </a:t>
            </a:r>
            <a:r>
              <a:rPr sz="2000" spc="-5" dirty="0">
                <a:latin typeface="+mj-lt"/>
                <a:cs typeface="Calibri"/>
              </a:rPr>
              <a:t>carry millions of </a:t>
            </a:r>
            <a:r>
              <a:rPr sz="2000" spc="-10" dirty="0">
                <a:latin typeface="+mj-lt"/>
                <a:cs typeface="Calibri"/>
              </a:rPr>
              <a:t>telephone </a:t>
            </a:r>
            <a:r>
              <a:rPr sz="2000" spc="-5" dirty="0">
                <a:latin typeface="+mj-lt"/>
                <a:cs typeface="Calibri"/>
              </a:rPr>
              <a:t>calls, </a:t>
            </a:r>
            <a:r>
              <a:rPr sz="2000" spc="-15" dirty="0">
                <a:latin typeface="+mj-lt"/>
                <a:cs typeface="Calibri"/>
              </a:rPr>
              <a:t>together </a:t>
            </a:r>
            <a:r>
              <a:rPr sz="2000" spc="-5" dirty="0">
                <a:latin typeface="+mj-lt"/>
                <a:cs typeface="Calibri"/>
              </a:rPr>
              <a:t>with </a:t>
            </a:r>
            <a:r>
              <a:rPr sz="2000" spc="-10" dirty="0">
                <a:latin typeface="+mj-lt"/>
                <a:cs typeface="Calibri"/>
              </a:rPr>
              <a:t>huge  amounts </a:t>
            </a:r>
            <a:r>
              <a:rPr sz="2000" spc="-5" dirty="0">
                <a:latin typeface="+mj-lt"/>
                <a:cs typeface="Calibri"/>
              </a:rPr>
              <a:t>video and </a:t>
            </a:r>
            <a:r>
              <a:rPr sz="2000" spc="-10" dirty="0">
                <a:latin typeface="+mj-lt"/>
                <a:cs typeface="Calibri"/>
              </a:rPr>
              <a:t>internet</a:t>
            </a:r>
            <a:r>
              <a:rPr sz="2000" spc="10" dirty="0">
                <a:latin typeface="+mj-lt"/>
                <a:cs typeface="Calibri"/>
              </a:rPr>
              <a:t> </a:t>
            </a:r>
            <a:r>
              <a:rPr sz="2000" spc="-15" dirty="0">
                <a:latin typeface="+mj-lt"/>
                <a:cs typeface="Calibri"/>
              </a:rPr>
              <a:t>data</a:t>
            </a:r>
            <a:r>
              <a:rPr lang="en-US" sz="2000" spc="-15" dirty="0">
                <a:latin typeface="+mj-lt"/>
                <a:cs typeface="Calibri"/>
              </a:rPr>
              <a:t> </a:t>
            </a:r>
            <a:r>
              <a:rPr lang="en-US" sz="2000" spc="-15" dirty="0">
                <a:highlight>
                  <a:srgbClr val="FFFF00"/>
                </a:highlight>
                <a:latin typeface="+mj-lt"/>
                <a:cs typeface="Calibri"/>
              </a:rPr>
              <a:t>24 FP MEDUSA 480 Tbps</a:t>
            </a:r>
            <a:endParaRPr sz="2000" dirty="0">
              <a:highlight>
                <a:srgbClr val="FFFF00"/>
              </a:highlight>
              <a:latin typeface="+mj-lt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96747" y="6617688"/>
            <a:ext cx="1077595" cy="18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www.iscpc.org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1594" y="712276"/>
            <a:ext cx="8659857" cy="345223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400" spc="-5" dirty="0">
                <a:solidFill>
                  <a:schemeClr val="tx1"/>
                </a:solidFill>
              </a:rPr>
              <a:t>Older versus New Cable Systems</a:t>
            </a:r>
            <a:endParaRPr sz="2400" spc="-15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27339A-6E41-87C0-6491-D04669E70A3C}"/>
              </a:ext>
            </a:extLst>
          </p:cNvPr>
          <p:cNvSpPr txBox="1"/>
          <p:nvPr/>
        </p:nvSpPr>
        <p:spPr>
          <a:xfrm>
            <a:off x="603682" y="2894120"/>
            <a:ext cx="1624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Telecom  Pricing Story!!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2B2B6BC-3D05-EEDD-B94C-A20EE84494BA}"/>
              </a:ext>
            </a:extLst>
          </p:cNvPr>
          <p:cNvSpPr/>
          <p:nvPr/>
        </p:nvSpPr>
        <p:spPr>
          <a:xfrm>
            <a:off x="1855433" y="2814221"/>
            <a:ext cx="887767" cy="2840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54FEB8B-E7AB-BB81-A935-9AE50AEC0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94642" y="510891"/>
            <a:ext cx="5190233" cy="504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29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6747" y="6573301"/>
            <a:ext cx="107759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www.iscpc.org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3857326"/>
            <a:ext cx="40671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400" b="1" i="1" spc="-5" dirty="0">
                <a:latin typeface="Calibri"/>
                <a:cs typeface="Calibri"/>
              </a:rPr>
              <a:t>Goliath: </a:t>
            </a:r>
            <a:r>
              <a:rPr sz="1400" b="1" spc="-15" dirty="0">
                <a:latin typeface="Calibri"/>
                <a:cs typeface="Calibri"/>
              </a:rPr>
              <a:t>lays </a:t>
            </a:r>
            <a:r>
              <a:rPr sz="1400" b="1" dirty="0">
                <a:latin typeface="Calibri"/>
                <a:cs typeface="Calibri"/>
              </a:rPr>
              <a:t>1</a:t>
            </a:r>
            <a:r>
              <a:rPr sz="1350" b="1" baseline="24691" dirty="0">
                <a:latin typeface="Calibri"/>
                <a:cs typeface="Calibri"/>
              </a:rPr>
              <a:t>st </a:t>
            </a:r>
            <a:r>
              <a:rPr sz="1400" b="1" spc="-10" dirty="0">
                <a:latin typeface="Calibri"/>
                <a:cs typeface="Calibri"/>
              </a:rPr>
              <a:t>international </a:t>
            </a:r>
            <a:r>
              <a:rPr sz="1400" b="1" spc="-5" dirty="0">
                <a:latin typeface="Calibri"/>
                <a:cs typeface="Calibri"/>
              </a:rPr>
              <a:t>cable, </a:t>
            </a:r>
            <a:r>
              <a:rPr sz="1400" b="1" spc="-10" dirty="0">
                <a:latin typeface="Calibri"/>
                <a:cs typeface="Calibri"/>
              </a:rPr>
              <a:t>UK-France,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1850-1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b="1" i="1" spc="-10" dirty="0">
                <a:solidFill>
                  <a:srgbClr val="000099"/>
                </a:solidFill>
                <a:latin typeface="Calibri"/>
                <a:cs typeface="Calibri"/>
              </a:rPr>
              <a:t>Source: Illustrated </a:t>
            </a:r>
            <a:r>
              <a:rPr sz="1400" b="1" i="1" spc="-5" dirty="0">
                <a:solidFill>
                  <a:srgbClr val="000099"/>
                </a:solidFill>
                <a:latin typeface="Calibri"/>
                <a:cs typeface="Calibri"/>
              </a:rPr>
              <a:t>London</a:t>
            </a:r>
            <a:r>
              <a:rPr sz="1400" b="1" i="1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000099"/>
                </a:solidFill>
                <a:latin typeface="Calibri"/>
                <a:cs typeface="Calibri"/>
              </a:rPr>
              <a:t>News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0912" y="1509262"/>
            <a:ext cx="3611531" cy="2285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5164" y="1509262"/>
            <a:ext cx="3637279" cy="2311400"/>
          </a:xfrm>
          <a:custGeom>
            <a:avLst/>
            <a:gdLst/>
            <a:ahLst/>
            <a:cxnLst/>
            <a:rect l="l" t="t" r="r" b="b"/>
            <a:pathLst>
              <a:path w="3637279" h="2311400">
                <a:moveTo>
                  <a:pt x="0" y="0"/>
                </a:moveTo>
                <a:lnTo>
                  <a:pt x="3636962" y="0"/>
                </a:lnTo>
                <a:lnTo>
                  <a:pt x="3636962" y="2311400"/>
                </a:lnTo>
                <a:lnTo>
                  <a:pt x="0" y="23114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11821" y="6346190"/>
            <a:ext cx="38779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b="1" i="1" spc="-5" dirty="0">
                <a:latin typeface="Calibri"/>
                <a:cs typeface="Calibri"/>
              </a:rPr>
              <a:t>John </a:t>
            </a:r>
            <a:r>
              <a:rPr sz="1400" b="1" i="1" spc="-20" dirty="0">
                <a:latin typeface="Calibri"/>
                <a:cs typeface="Calibri"/>
              </a:rPr>
              <a:t>Pender, </a:t>
            </a:r>
            <a:r>
              <a:rPr sz="1400" b="1" spc="-5" dirty="0">
                <a:latin typeface="Calibri"/>
                <a:cs typeface="Calibri"/>
              </a:rPr>
              <a:t>named </a:t>
            </a:r>
            <a:r>
              <a:rPr sz="1400" b="1" spc="-10" dirty="0">
                <a:latin typeface="Calibri"/>
                <a:cs typeface="Calibri"/>
              </a:rPr>
              <a:t>after pioneer </a:t>
            </a:r>
            <a:r>
              <a:rPr sz="1400" b="1" spc="-5" dirty="0">
                <a:latin typeface="Calibri"/>
                <a:cs typeface="Calibri"/>
              </a:rPr>
              <a:t>cable </a:t>
            </a:r>
            <a:r>
              <a:rPr sz="1400" b="1" spc="-30" dirty="0">
                <a:latin typeface="Calibri"/>
                <a:cs typeface="Calibri"/>
              </a:rPr>
              <a:t>maker,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1900</a:t>
            </a:r>
            <a:endParaRPr sz="1400">
              <a:latin typeface="Calibri"/>
              <a:cs typeface="Calibri"/>
            </a:endParaRPr>
          </a:p>
          <a:p>
            <a:pPr marL="1165860"/>
            <a:r>
              <a:rPr sz="1400" b="1" i="1" spc="-10" dirty="0">
                <a:solidFill>
                  <a:srgbClr val="000099"/>
                </a:solidFill>
                <a:latin typeface="Calibri"/>
                <a:cs typeface="Calibri"/>
              </a:rPr>
              <a:t>Source: </a:t>
            </a:r>
            <a:r>
              <a:rPr sz="1400" b="1" i="1" spc="-5" dirty="0">
                <a:solidFill>
                  <a:srgbClr val="000099"/>
                </a:solidFill>
                <a:latin typeface="Calibri"/>
                <a:cs typeface="Calibri"/>
              </a:rPr>
              <a:t>Cable &amp; Wirel</a:t>
            </a:r>
            <a:r>
              <a:rPr sz="1400" b="1" spc="-5" dirty="0">
                <a:solidFill>
                  <a:srgbClr val="000099"/>
                </a:solidFill>
                <a:latin typeface="Calibri"/>
                <a:cs typeface="Calibri"/>
              </a:rPr>
              <a:t>ess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26100" y="2809252"/>
            <a:ext cx="3584566" cy="22859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13405" y="2796513"/>
            <a:ext cx="3609975" cy="2311400"/>
          </a:xfrm>
          <a:custGeom>
            <a:avLst/>
            <a:gdLst/>
            <a:ahLst/>
            <a:cxnLst/>
            <a:rect l="l" t="t" r="r" b="b"/>
            <a:pathLst>
              <a:path w="3609975" h="2311400">
                <a:moveTo>
                  <a:pt x="0" y="0"/>
                </a:moveTo>
                <a:lnTo>
                  <a:pt x="3609975" y="0"/>
                </a:lnTo>
                <a:lnTo>
                  <a:pt x="3609975" y="2311400"/>
                </a:lnTo>
                <a:lnTo>
                  <a:pt x="0" y="23114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13405" y="5124908"/>
            <a:ext cx="38106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400" b="1" i="1" spc="-5" dirty="0">
                <a:latin typeface="Calibri"/>
                <a:cs typeface="Calibri"/>
              </a:rPr>
              <a:t>Great </a:t>
            </a:r>
            <a:r>
              <a:rPr sz="1400" b="1" i="1" spc="-10" dirty="0">
                <a:latin typeface="Calibri"/>
                <a:cs typeface="Calibri"/>
              </a:rPr>
              <a:t>Eastern</a:t>
            </a:r>
            <a:r>
              <a:rPr sz="1400" b="1" spc="-10" dirty="0">
                <a:latin typeface="Calibri"/>
                <a:cs typeface="Calibri"/>
              </a:rPr>
              <a:t>: laying </a:t>
            </a:r>
            <a:r>
              <a:rPr sz="1400" b="1" spc="-5" dirty="0">
                <a:latin typeface="Calibri"/>
                <a:cs typeface="Calibri"/>
              </a:rPr>
              <a:t>cable off </a:t>
            </a:r>
            <a:r>
              <a:rPr sz="1400" b="1" spc="-10" dirty="0">
                <a:latin typeface="Calibri"/>
                <a:cs typeface="Calibri"/>
              </a:rPr>
              <a:t>Newfoundland,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1866</a:t>
            </a:r>
            <a:endParaRPr sz="1400" dirty="0">
              <a:latin typeface="Calibri"/>
              <a:cs typeface="Calibri"/>
            </a:endParaRPr>
          </a:p>
          <a:p>
            <a:pPr marL="37465" algn="ctr"/>
            <a:r>
              <a:rPr sz="1400" b="1" i="1" spc="-10" dirty="0">
                <a:solidFill>
                  <a:srgbClr val="000099"/>
                </a:solidFill>
                <a:latin typeface="Calibri"/>
                <a:cs typeface="Calibri"/>
              </a:rPr>
              <a:t>Source: </a:t>
            </a:r>
            <a:r>
              <a:rPr sz="1400" b="1" i="1" spc="-5" dirty="0">
                <a:solidFill>
                  <a:srgbClr val="000099"/>
                </a:solidFill>
                <a:latin typeface="Calibri"/>
                <a:cs typeface="Calibri"/>
              </a:rPr>
              <a:t>Canadian</a:t>
            </a:r>
            <a:r>
              <a:rPr sz="1400" b="1" i="1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000099"/>
                </a:solidFill>
                <a:latin typeface="Calibri"/>
                <a:cs typeface="Calibri"/>
              </a:rPr>
              <a:t>Government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136993" y="483005"/>
            <a:ext cx="3385241" cy="345223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5" dirty="0">
                <a:solidFill>
                  <a:schemeClr val="tx1"/>
                </a:solidFill>
              </a:rPr>
              <a:t>Early </a:t>
            </a:r>
            <a:r>
              <a:rPr sz="2400" spc="-5" dirty="0">
                <a:solidFill>
                  <a:schemeClr val="tx1"/>
                </a:solidFill>
              </a:rPr>
              <a:t>Cable</a:t>
            </a:r>
            <a:r>
              <a:rPr sz="2400" spc="-65" dirty="0">
                <a:solidFill>
                  <a:schemeClr val="tx1"/>
                </a:solidFill>
              </a:rPr>
              <a:t> </a:t>
            </a:r>
            <a:r>
              <a:rPr sz="2400" spc="-5" dirty="0">
                <a:solidFill>
                  <a:schemeClr val="tx1"/>
                </a:solidFill>
              </a:rPr>
              <a:t>Ships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072121" y="5886255"/>
            <a:ext cx="4119879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1400" b="1" i="1" spc="-5" dirty="0">
                <a:latin typeface="Calibri"/>
                <a:cs typeface="Calibri"/>
              </a:rPr>
              <a:t>Monarch</a:t>
            </a:r>
            <a:r>
              <a:rPr sz="1400" b="1" spc="-5" dirty="0">
                <a:latin typeface="Calibri"/>
                <a:cs typeface="Calibri"/>
              </a:rPr>
              <a:t>: laid </a:t>
            </a:r>
            <a:r>
              <a:rPr sz="1400" b="1" dirty="0">
                <a:latin typeface="Calibri"/>
                <a:cs typeface="Calibri"/>
              </a:rPr>
              <a:t>1</a:t>
            </a:r>
            <a:r>
              <a:rPr sz="1350" b="1" baseline="24691" dirty="0">
                <a:latin typeface="Calibri"/>
                <a:cs typeface="Calibri"/>
              </a:rPr>
              <a:t>st </a:t>
            </a:r>
            <a:r>
              <a:rPr sz="1400" b="1" spc="-10" dirty="0">
                <a:latin typeface="Calibri"/>
                <a:cs typeface="Calibri"/>
              </a:rPr>
              <a:t>transatlantic telephone </a:t>
            </a:r>
            <a:r>
              <a:rPr sz="1400" b="1" spc="-5" dirty="0">
                <a:latin typeface="Calibri"/>
                <a:cs typeface="Calibri"/>
              </a:rPr>
              <a:t>cable,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1955/6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69431" y="6573301"/>
            <a:ext cx="240538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b="1" i="1" spc="-10" dirty="0">
                <a:solidFill>
                  <a:srgbClr val="000099"/>
                </a:solidFill>
                <a:latin typeface="Calibri"/>
                <a:cs typeface="Calibri"/>
              </a:rPr>
              <a:t>Source:</a:t>
            </a:r>
            <a:r>
              <a:rPr sz="1400" b="1" i="1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000099"/>
                </a:solidFill>
                <a:latin typeface="Calibri"/>
                <a:cs typeface="Calibri"/>
                <a:hlinkClick r:id="rId6"/>
              </a:rPr>
              <a:t>www.atlantic-cable.com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37414" y="3604819"/>
            <a:ext cx="3584527" cy="2281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11966" y="3579300"/>
            <a:ext cx="3609975" cy="2306955"/>
          </a:xfrm>
          <a:custGeom>
            <a:avLst/>
            <a:gdLst/>
            <a:ahLst/>
            <a:cxnLst/>
            <a:rect l="l" t="t" r="r" b="b"/>
            <a:pathLst>
              <a:path w="3609975" h="2306954">
                <a:moveTo>
                  <a:pt x="0" y="0"/>
                </a:moveTo>
                <a:lnTo>
                  <a:pt x="3609974" y="0"/>
                </a:lnTo>
                <a:lnTo>
                  <a:pt x="3609974" y="2306840"/>
                </a:lnTo>
                <a:lnTo>
                  <a:pt x="0" y="2306840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8450F-C20B-0516-A857-2C8297735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Cable Ship Compartment View (current day)</a:t>
            </a:r>
          </a:p>
        </p:txBody>
      </p:sp>
      <p:pic>
        <p:nvPicPr>
          <p:cNvPr id="19458" name="Picture 2" descr="Cable-laying ship, the TE SubCom C.S. Dependable (With images) | Oil ...">
            <a:extLst>
              <a:ext uri="{FF2B5EF4-FFF2-40B4-BE49-F238E27FC236}">
                <a16:creationId xmlns:a16="http://schemas.microsoft.com/office/drawing/2014/main" id="{FD982077-E72C-2933-7E46-1D29346053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9170" y="1621767"/>
            <a:ext cx="8558756" cy="451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4DE7EA-6414-596C-949E-70BD071DB2AF}"/>
              </a:ext>
            </a:extLst>
          </p:cNvPr>
          <p:cNvSpPr txBox="1"/>
          <p:nvPr/>
        </p:nvSpPr>
        <p:spPr>
          <a:xfrm>
            <a:off x="7153275" y="5858879"/>
            <a:ext cx="1581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C.S. Dependable</a:t>
            </a:r>
          </a:p>
        </p:txBody>
      </p:sp>
    </p:spTree>
    <p:extLst>
      <p:ext uri="{BB962C8B-B14F-4D97-AF65-F5344CB8AC3E}">
        <p14:creationId xmlns:p14="http://schemas.microsoft.com/office/powerpoint/2010/main" val="9621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6271A4-97CF-A480-76A5-74C64123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Copper Telegraph to Fiber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FA2D4-115D-98B1-5676-FECF5DCC0033}"/>
              </a:ext>
            </a:extLst>
          </p:cNvPr>
          <p:cNvSpPr txBox="1"/>
          <p:nvPr/>
        </p:nvSpPr>
        <p:spPr>
          <a:xfrm>
            <a:off x="586596" y="1664898"/>
            <a:ext cx="4520241" cy="4520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Fiber-optic submarine cables rely on a property of pure glass fiber whereby light is guided by internal reflection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6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Because the light signal loses strength  repeaters are required at regular intervals to restore it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endParaRPr lang="en-US" sz="16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Repeaters are now based on optical amplifying technology, which requires short lengths of erbium-doped optical fiber to be spliced into the cable system.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16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These are then energized by lasers that cause them to ‘lase’, thus boosting the incoming light signal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69ACFE-E781-7BFC-063F-D2E110E001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649" y="2185988"/>
            <a:ext cx="5588478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14782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2877" y="2099832"/>
            <a:ext cx="8649970" cy="4167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205" marR="639445" indent="-35814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Fib</a:t>
            </a: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-optic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submarine cables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rely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property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pure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glass 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fibres whereby light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is guided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by internal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reflection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0205" marR="511809" indent="-35814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light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signal loses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strength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route,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repeaters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are  required at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regular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intervals</a:t>
            </a:r>
            <a:r>
              <a:rPr lang="en-US" sz="2400" spc="-15" dirty="0">
                <a:latin typeface="Arial" panose="020B0604020202020204" pitchFamily="34" charset="0"/>
                <a:cs typeface="Arial" panose="020B0604020202020204" pitchFamily="34" charset="0"/>
              </a:rPr>
              <a:t> 65-100km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restore</a:t>
            </a:r>
            <a:r>
              <a:rPr sz="24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0205" marR="5080" indent="-358140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3267075" algn="l"/>
              </a:tabLst>
            </a:pPr>
            <a:r>
              <a:rPr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Repeaters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now based on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optical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amplifying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technology,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which 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requires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short lengths of erbium-doped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optical fibre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spliced 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into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cable</a:t>
            </a:r>
            <a:r>
              <a:rPr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system.</a:t>
            </a:r>
            <a:r>
              <a:rPr lang="en-US"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Doping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energized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by lasers that 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cause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them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‘lase’,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thus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boosting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incoming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  <a:r>
              <a:rPr sz="2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96747" y="6617688"/>
            <a:ext cx="1077595" cy="18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www.iscpc.org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31976" y="1003089"/>
            <a:ext cx="8348365" cy="345223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chemeClr val="tx1"/>
                </a:solidFill>
              </a:rPr>
              <a:t>How Submarine Cables</a:t>
            </a:r>
            <a:r>
              <a:rPr sz="2400" spc="-50" dirty="0">
                <a:solidFill>
                  <a:schemeClr val="tx1"/>
                </a:solidFill>
              </a:rPr>
              <a:t> </a:t>
            </a:r>
            <a:r>
              <a:rPr sz="2400" spc="-40" dirty="0">
                <a:solidFill>
                  <a:schemeClr val="tx1"/>
                </a:solidFill>
              </a:rPr>
              <a:t>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6928" y="835711"/>
            <a:ext cx="8908420" cy="345223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chemeClr val="tx1"/>
                </a:solidFill>
              </a:rPr>
              <a:t>Submarine Cable </a:t>
            </a:r>
            <a:r>
              <a:rPr sz="2400" dirty="0">
                <a:solidFill>
                  <a:schemeClr val="tx1"/>
                </a:solidFill>
              </a:rPr>
              <a:t>– </a:t>
            </a:r>
            <a:r>
              <a:rPr sz="2400" spc="-50" dirty="0">
                <a:solidFill>
                  <a:schemeClr val="tx1"/>
                </a:solidFill>
              </a:rPr>
              <a:t>Telegraph</a:t>
            </a:r>
            <a:r>
              <a:rPr sz="2400" spc="-40" dirty="0">
                <a:solidFill>
                  <a:schemeClr val="tx1"/>
                </a:solidFill>
              </a:rPr>
              <a:t> </a:t>
            </a:r>
            <a:r>
              <a:rPr sz="2400" spc="-35" dirty="0">
                <a:solidFill>
                  <a:schemeClr val="tx1"/>
                </a:solidFill>
              </a:rPr>
              <a:t>Era</a:t>
            </a:r>
          </a:p>
        </p:txBody>
      </p:sp>
      <p:sp>
        <p:nvSpPr>
          <p:cNvPr id="5" name="object 5"/>
          <p:cNvSpPr/>
          <p:nvPr/>
        </p:nvSpPr>
        <p:spPr>
          <a:xfrm>
            <a:off x="9012491" y="2235297"/>
            <a:ext cx="2736284" cy="1780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867780" y="4616007"/>
            <a:ext cx="28809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spcBef>
                <a:spcPts val="95"/>
              </a:spcBef>
            </a:pPr>
            <a:r>
              <a:rPr sz="1400" b="1" spc="-10" dirty="0">
                <a:latin typeface="Calibri"/>
                <a:cs typeface="Calibri"/>
              </a:rPr>
              <a:t>Atlantic </a:t>
            </a:r>
            <a:r>
              <a:rPr sz="1400" b="1" spc="-5" dirty="0">
                <a:latin typeface="Calibri"/>
                <a:cs typeface="Calibri"/>
              </a:rPr>
              <a:t>cable 1866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b="1" i="1" spc="-10" dirty="0">
                <a:solidFill>
                  <a:srgbClr val="000099"/>
                </a:solidFill>
                <a:latin typeface="Calibri"/>
                <a:cs typeface="Calibri"/>
              </a:rPr>
              <a:t>Source: </a:t>
            </a:r>
            <a:r>
              <a:rPr sz="1400" b="1" i="1" spc="-5" dirty="0">
                <a:solidFill>
                  <a:srgbClr val="000099"/>
                </a:solidFill>
                <a:latin typeface="Calibri"/>
                <a:cs typeface="Calibri"/>
              </a:rPr>
              <a:t>Porthcurno </a:t>
            </a:r>
            <a:r>
              <a:rPr sz="1400" b="1" i="1" spc="-20" dirty="0">
                <a:solidFill>
                  <a:srgbClr val="000099"/>
                </a:solidFill>
                <a:latin typeface="Calibri"/>
                <a:cs typeface="Calibri"/>
              </a:rPr>
              <a:t>Telegraph</a:t>
            </a:r>
            <a:r>
              <a:rPr sz="1400" b="1" i="1" spc="-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000099"/>
                </a:solidFill>
                <a:latin typeface="Calibri"/>
                <a:cs typeface="Calibri"/>
              </a:rPr>
              <a:t>Mus</a:t>
            </a:r>
            <a:r>
              <a:rPr sz="1400" b="1" spc="-5" dirty="0">
                <a:solidFill>
                  <a:srgbClr val="000099"/>
                </a:solidFill>
                <a:latin typeface="Calibri"/>
                <a:cs typeface="Calibri"/>
              </a:rPr>
              <a:t>eum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40336" y="1499899"/>
            <a:ext cx="1377949" cy="5029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40336" y="1474494"/>
            <a:ext cx="1403350" cy="5054600"/>
          </a:xfrm>
          <a:custGeom>
            <a:avLst/>
            <a:gdLst/>
            <a:ahLst/>
            <a:cxnLst/>
            <a:rect l="l" t="t" r="r" b="b"/>
            <a:pathLst>
              <a:path w="1403350" h="5054600">
                <a:moveTo>
                  <a:pt x="0" y="0"/>
                </a:moveTo>
                <a:lnTo>
                  <a:pt x="1403350" y="0"/>
                </a:lnTo>
                <a:lnTo>
                  <a:pt x="1403350" y="5054600"/>
                </a:lnTo>
                <a:lnTo>
                  <a:pt x="0" y="5054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41291" y="1774478"/>
            <a:ext cx="3239135" cy="2025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>
              <a:spcBef>
                <a:spcPts val="95"/>
              </a:spcBef>
            </a:pPr>
            <a:r>
              <a:rPr sz="2000" b="1" spc="-10" dirty="0">
                <a:latin typeface="Calibri"/>
                <a:cs typeface="Calibri"/>
              </a:rPr>
              <a:t>conductor </a:t>
            </a:r>
            <a:r>
              <a:rPr sz="2000" b="1" spc="-5" dirty="0">
                <a:latin typeface="Calibri"/>
                <a:cs typeface="Calibri"/>
              </a:rPr>
              <a:t>- usually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copper</a:t>
            </a:r>
            <a:endParaRPr sz="2000" dirty="0">
              <a:latin typeface="Calibri"/>
              <a:cs typeface="Calibri"/>
            </a:endParaRPr>
          </a:p>
          <a:p>
            <a:pPr marL="15240" marR="53340" indent="6985">
              <a:lnSpc>
                <a:spcPct val="175000"/>
              </a:lnSpc>
              <a:spcBef>
                <a:spcPts val="150"/>
              </a:spcBef>
            </a:pPr>
            <a:r>
              <a:rPr sz="2000" b="1" spc="-5" dirty="0">
                <a:latin typeface="Calibri"/>
                <a:cs typeface="Calibri"/>
              </a:rPr>
              <a:t>insulation - </a:t>
            </a:r>
            <a:r>
              <a:rPr sz="2000" b="1" i="1" spc="-15" dirty="0">
                <a:latin typeface="Calibri"/>
                <a:cs typeface="Calibri"/>
              </a:rPr>
              <a:t>gutta </a:t>
            </a:r>
            <a:r>
              <a:rPr sz="2000" b="1" i="1" spc="-5" dirty="0">
                <a:latin typeface="Calibri"/>
                <a:cs typeface="Calibri"/>
              </a:rPr>
              <a:t>percha </a:t>
            </a:r>
            <a:r>
              <a:rPr sz="2000" b="1" spc="-10" dirty="0">
                <a:latin typeface="Calibri"/>
                <a:cs typeface="Calibri"/>
              </a:rPr>
              <a:t>resin  </a:t>
            </a:r>
            <a:r>
              <a:rPr sz="2000" b="1" spc="-5" dirty="0">
                <a:latin typeface="Calibri"/>
                <a:cs typeface="Calibri"/>
              </a:rPr>
              <a:t>cushioning - </a:t>
            </a:r>
            <a:r>
              <a:rPr sz="2000" b="1" spc="-10" dirty="0">
                <a:latin typeface="Calibri"/>
                <a:cs typeface="Calibri"/>
              </a:rPr>
              <a:t>jute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yarn</a:t>
            </a:r>
            <a:endParaRPr sz="2000" dirty="0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1950" dirty="0">
              <a:latin typeface="Calibri"/>
              <a:cs typeface="Calibri"/>
            </a:endParaRPr>
          </a:p>
          <a:p>
            <a:pPr marL="12700"/>
            <a:r>
              <a:rPr sz="2000" b="1" spc="-5" dirty="0">
                <a:latin typeface="Calibri"/>
                <a:cs typeface="Calibri"/>
              </a:rPr>
              <a:t>inner </a:t>
            </a:r>
            <a:r>
              <a:rPr sz="2000" b="1" spc="-10" dirty="0">
                <a:latin typeface="Calibri"/>
                <a:cs typeface="Calibri"/>
              </a:rPr>
              <a:t>protection </a:t>
            </a:r>
            <a:r>
              <a:rPr sz="2000" b="1" spc="-5" dirty="0">
                <a:latin typeface="Calibri"/>
                <a:cs typeface="Calibri"/>
              </a:rPr>
              <a:t>- </a:t>
            </a:r>
            <a:r>
              <a:rPr sz="2000" b="1" spc="-15" dirty="0">
                <a:latin typeface="Calibri"/>
                <a:cs typeface="Calibri"/>
              </a:rPr>
              <a:t>wire</a:t>
            </a:r>
            <a:r>
              <a:rPr sz="2000" b="1" spc="-5" dirty="0">
                <a:latin typeface="Calibri"/>
                <a:cs typeface="Calibri"/>
              </a:rPr>
              <a:t> armour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41291" y="4015397"/>
            <a:ext cx="26746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00" b="1" spc="-10" dirty="0">
                <a:latin typeface="Calibri"/>
                <a:cs typeface="Calibri"/>
              </a:rPr>
              <a:t>jute </a:t>
            </a:r>
            <a:r>
              <a:rPr sz="2000" b="1" spc="-15" dirty="0">
                <a:latin typeface="Calibri"/>
                <a:cs typeface="Calibri"/>
              </a:rPr>
              <a:t>wrap to contain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wire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21190" y="5241883"/>
            <a:ext cx="3261360" cy="1111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00" b="1" spc="-10" dirty="0">
                <a:latin typeface="Calibri"/>
                <a:cs typeface="Calibri"/>
              </a:rPr>
              <a:t>outer protection </a:t>
            </a:r>
            <a:r>
              <a:rPr sz="2000" b="1" spc="-5" dirty="0">
                <a:latin typeface="Calibri"/>
                <a:cs typeface="Calibri"/>
              </a:rPr>
              <a:t>- </a:t>
            </a:r>
            <a:r>
              <a:rPr sz="2000" b="1" spc="-15" dirty="0">
                <a:latin typeface="Calibri"/>
                <a:cs typeface="Calibri"/>
              </a:rPr>
              <a:t>wire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armour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77470">
              <a:spcBef>
                <a:spcPts val="1310"/>
              </a:spcBef>
            </a:pPr>
            <a:r>
              <a:rPr sz="2000" b="1" spc="-10" dirty="0">
                <a:latin typeface="Calibri"/>
                <a:cs typeface="Calibri"/>
              </a:rPr>
              <a:t>jute </a:t>
            </a:r>
            <a:r>
              <a:rPr sz="2000" b="1" spc="-15" dirty="0">
                <a:latin typeface="Calibri"/>
                <a:cs typeface="Calibri"/>
              </a:rPr>
              <a:t>wrap to contain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armour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16631" y="3011199"/>
            <a:ext cx="819150" cy="1905"/>
          </a:xfrm>
          <a:custGeom>
            <a:avLst/>
            <a:gdLst/>
            <a:ahLst/>
            <a:cxnLst/>
            <a:rect l="l" t="t" r="r" b="b"/>
            <a:pathLst>
              <a:path w="819150" h="1905">
                <a:moveTo>
                  <a:pt x="819150" y="0"/>
                </a:moveTo>
                <a:lnTo>
                  <a:pt x="0" y="142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21382" y="2955432"/>
            <a:ext cx="114935" cy="114300"/>
          </a:xfrm>
          <a:custGeom>
            <a:avLst/>
            <a:gdLst/>
            <a:ahLst/>
            <a:cxnLst/>
            <a:rect l="l" t="t" r="r" b="b"/>
            <a:pathLst>
              <a:path w="114934" h="114300">
                <a:moveTo>
                  <a:pt x="114198" y="0"/>
                </a:moveTo>
                <a:lnTo>
                  <a:pt x="0" y="57353"/>
                </a:lnTo>
                <a:lnTo>
                  <a:pt x="114401" y="114300"/>
                </a:lnTo>
                <a:lnTo>
                  <a:pt x="1141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3831" y="6211598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36195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78583" y="6154443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49"/>
                </a:lnTo>
                <a:lnTo>
                  <a:pt x="114300" y="114299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16631" y="2477799"/>
            <a:ext cx="819150" cy="1905"/>
          </a:xfrm>
          <a:custGeom>
            <a:avLst/>
            <a:gdLst/>
            <a:ahLst/>
            <a:cxnLst/>
            <a:rect l="l" t="t" r="r" b="b"/>
            <a:pathLst>
              <a:path w="819150" h="1905">
                <a:moveTo>
                  <a:pt x="819150" y="0"/>
                </a:moveTo>
                <a:lnTo>
                  <a:pt x="0" y="142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21382" y="2422032"/>
            <a:ext cx="114935" cy="114300"/>
          </a:xfrm>
          <a:custGeom>
            <a:avLst/>
            <a:gdLst/>
            <a:ahLst/>
            <a:cxnLst/>
            <a:rect l="l" t="t" r="r" b="b"/>
            <a:pathLst>
              <a:path w="114934" h="114300">
                <a:moveTo>
                  <a:pt x="114198" y="0"/>
                </a:moveTo>
                <a:lnTo>
                  <a:pt x="0" y="57353"/>
                </a:lnTo>
                <a:lnTo>
                  <a:pt x="114401" y="114300"/>
                </a:lnTo>
                <a:lnTo>
                  <a:pt x="1141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40431" y="1944399"/>
            <a:ext cx="895350" cy="1905"/>
          </a:xfrm>
          <a:custGeom>
            <a:avLst/>
            <a:gdLst/>
            <a:ahLst/>
            <a:cxnLst/>
            <a:rect l="l" t="t" r="r" b="b"/>
            <a:pathLst>
              <a:path w="895350" h="1905">
                <a:moveTo>
                  <a:pt x="895350" y="0"/>
                </a:moveTo>
                <a:lnTo>
                  <a:pt x="0" y="143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45187" y="1888647"/>
            <a:ext cx="114935" cy="114300"/>
          </a:xfrm>
          <a:custGeom>
            <a:avLst/>
            <a:gdLst/>
            <a:ahLst/>
            <a:cxnLst/>
            <a:rect l="l" t="t" r="r" b="b"/>
            <a:pathLst>
              <a:path w="114934" h="114300">
                <a:moveTo>
                  <a:pt x="114198" y="0"/>
                </a:moveTo>
                <a:lnTo>
                  <a:pt x="0" y="57340"/>
                </a:lnTo>
                <a:lnTo>
                  <a:pt x="114388" y="114300"/>
                </a:lnTo>
                <a:lnTo>
                  <a:pt x="1141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69031" y="3620798"/>
            <a:ext cx="666750" cy="0"/>
          </a:xfrm>
          <a:custGeom>
            <a:avLst/>
            <a:gdLst/>
            <a:ahLst/>
            <a:cxnLst/>
            <a:rect l="l" t="t" r="r" b="b"/>
            <a:pathLst>
              <a:path w="666750">
                <a:moveTo>
                  <a:pt x="66675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73783" y="3563643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45231" y="4230399"/>
            <a:ext cx="590550" cy="1905"/>
          </a:xfrm>
          <a:custGeom>
            <a:avLst/>
            <a:gdLst/>
            <a:ahLst/>
            <a:cxnLst/>
            <a:rect l="l" t="t" r="r" b="b"/>
            <a:pathLst>
              <a:path w="590550" h="1904">
                <a:moveTo>
                  <a:pt x="590550" y="0"/>
                </a:moveTo>
                <a:lnTo>
                  <a:pt x="0" y="1371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49977" y="4174566"/>
            <a:ext cx="114935" cy="114300"/>
          </a:xfrm>
          <a:custGeom>
            <a:avLst/>
            <a:gdLst/>
            <a:ahLst/>
            <a:cxnLst/>
            <a:rect l="l" t="t" r="r" b="b"/>
            <a:pathLst>
              <a:path w="114934" h="114300">
                <a:moveTo>
                  <a:pt x="114172" y="0"/>
                </a:moveTo>
                <a:lnTo>
                  <a:pt x="0" y="57416"/>
                </a:lnTo>
                <a:lnTo>
                  <a:pt x="114439" y="114299"/>
                </a:lnTo>
                <a:lnTo>
                  <a:pt x="1141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73831" y="5449598"/>
            <a:ext cx="361950" cy="1270"/>
          </a:xfrm>
          <a:custGeom>
            <a:avLst/>
            <a:gdLst/>
            <a:ahLst/>
            <a:cxnLst/>
            <a:rect l="l" t="t" r="r" b="b"/>
            <a:pathLst>
              <a:path w="361950" h="1270">
                <a:moveTo>
                  <a:pt x="361950" y="0"/>
                </a:moveTo>
                <a:lnTo>
                  <a:pt x="0" y="125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78579" y="5393632"/>
            <a:ext cx="114935" cy="114300"/>
          </a:xfrm>
          <a:custGeom>
            <a:avLst/>
            <a:gdLst/>
            <a:ahLst/>
            <a:cxnLst/>
            <a:rect l="l" t="t" r="r" b="b"/>
            <a:pathLst>
              <a:path w="114935" h="114300">
                <a:moveTo>
                  <a:pt x="114096" y="0"/>
                </a:moveTo>
                <a:lnTo>
                  <a:pt x="0" y="57556"/>
                </a:lnTo>
                <a:lnTo>
                  <a:pt x="114503" y="114300"/>
                </a:lnTo>
                <a:lnTo>
                  <a:pt x="114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602739" y="6576918"/>
            <a:ext cx="107759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www.iscpc.org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4314" y="6334879"/>
            <a:ext cx="107759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www.iscpc.org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14324" y="783280"/>
            <a:ext cx="7444728" cy="345223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chemeClr val="tx1"/>
                </a:solidFill>
              </a:rPr>
              <a:t>Modern Submarine</a:t>
            </a:r>
            <a:r>
              <a:rPr sz="2400" spc="-55" dirty="0">
                <a:solidFill>
                  <a:schemeClr val="tx1"/>
                </a:solidFill>
              </a:rPr>
              <a:t> </a:t>
            </a:r>
            <a:r>
              <a:rPr sz="2400" spc="-5" dirty="0">
                <a:solidFill>
                  <a:schemeClr val="tx1"/>
                </a:solidFill>
              </a:rPr>
              <a:t>Cable</a:t>
            </a:r>
          </a:p>
        </p:txBody>
      </p:sp>
      <p:sp>
        <p:nvSpPr>
          <p:cNvPr id="4" name="object 4"/>
          <p:cNvSpPr/>
          <p:nvPr/>
        </p:nvSpPr>
        <p:spPr>
          <a:xfrm>
            <a:off x="3251079" y="814315"/>
            <a:ext cx="1676389" cy="53635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8381" y="801620"/>
            <a:ext cx="1701800" cy="5389245"/>
          </a:xfrm>
          <a:custGeom>
            <a:avLst/>
            <a:gdLst/>
            <a:ahLst/>
            <a:cxnLst/>
            <a:rect l="l" t="t" r="r" b="b"/>
            <a:pathLst>
              <a:path w="1701800" h="5389245">
                <a:moveTo>
                  <a:pt x="0" y="0"/>
                </a:moveTo>
                <a:lnTo>
                  <a:pt x="1701800" y="0"/>
                </a:lnTo>
                <a:lnTo>
                  <a:pt x="1701800" y="5388965"/>
                </a:lnTo>
                <a:lnTo>
                  <a:pt x="0" y="538896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89316" y="2583137"/>
            <a:ext cx="767080" cy="3175"/>
          </a:xfrm>
          <a:custGeom>
            <a:avLst/>
            <a:gdLst/>
            <a:ahLst/>
            <a:cxnLst/>
            <a:rect l="l" t="t" r="r" b="b"/>
            <a:pathLst>
              <a:path w="767080" h="3175">
                <a:moveTo>
                  <a:pt x="766762" y="0"/>
                </a:moveTo>
                <a:lnTo>
                  <a:pt x="0" y="2806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17885" y="2543027"/>
            <a:ext cx="86360" cy="85725"/>
          </a:xfrm>
          <a:custGeom>
            <a:avLst/>
            <a:gdLst/>
            <a:ahLst/>
            <a:cxnLst/>
            <a:rect l="l" t="t" r="r" b="b"/>
            <a:pathLst>
              <a:path w="86359" h="85725">
                <a:moveTo>
                  <a:pt x="85559" y="0"/>
                </a:moveTo>
                <a:lnTo>
                  <a:pt x="0" y="43180"/>
                </a:lnTo>
                <a:lnTo>
                  <a:pt x="85877" y="85725"/>
                </a:lnTo>
                <a:lnTo>
                  <a:pt x="85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82966" y="2951642"/>
            <a:ext cx="773430" cy="0"/>
          </a:xfrm>
          <a:custGeom>
            <a:avLst/>
            <a:gdLst/>
            <a:ahLst/>
            <a:cxnLst/>
            <a:rect l="l" t="t" r="r" b="b"/>
            <a:pathLst>
              <a:path w="773430">
                <a:moveTo>
                  <a:pt x="773112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11532" y="290877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42862"/>
                </a:lnTo>
                <a:lnTo>
                  <a:pt x="85725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02016" y="3320147"/>
            <a:ext cx="754380" cy="0"/>
          </a:xfrm>
          <a:custGeom>
            <a:avLst/>
            <a:gdLst/>
            <a:ahLst/>
            <a:cxnLst/>
            <a:rect l="l" t="t" r="r" b="b"/>
            <a:pathLst>
              <a:path w="754380">
                <a:moveTo>
                  <a:pt x="754062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30582" y="327728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42862"/>
                </a:lnTo>
                <a:lnTo>
                  <a:pt x="85725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17916" y="4794166"/>
            <a:ext cx="538480" cy="0"/>
          </a:xfrm>
          <a:custGeom>
            <a:avLst/>
            <a:gdLst/>
            <a:ahLst/>
            <a:cxnLst/>
            <a:rect l="l" t="t" r="r" b="b"/>
            <a:pathLst>
              <a:path w="538480">
                <a:moveTo>
                  <a:pt x="538162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46482" y="475130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42862"/>
                </a:lnTo>
                <a:lnTo>
                  <a:pt x="85725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54416" y="3909755"/>
            <a:ext cx="601980" cy="0"/>
          </a:xfrm>
          <a:custGeom>
            <a:avLst/>
            <a:gdLst/>
            <a:ahLst/>
            <a:cxnLst/>
            <a:rect l="l" t="t" r="r" b="b"/>
            <a:pathLst>
              <a:path w="601980">
                <a:moveTo>
                  <a:pt x="601662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82982" y="3866889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42862"/>
                </a:lnTo>
                <a:lnTo>
                  <a:pt x="85725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13116" y="2067231"/>
            <a:ext cx="843280" cy="0"/>
          </a:xfrm>
          <a:custGeom>
            <a:avLst/>
            <a:gdLst/>
            <a:ahLst/>
            <a:cxnLst/>
            <a:rect l="l" t="t" r="r" b="b"/>
            <a:pathLst>
              <a:path w="843280">
                <a:moveTo>
                  <a:pt x="842962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41682" y="202436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42862"/>
                </a:lnTo>
                <a:lnTo>
                  <a:pt x="85725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89316" y="1551324"/>
            <a:ext cx="754380" cy="0"/>
          </a:xfrm>
          <a:custGeom>
            <a:avLst/>
            <a:gdLst/>
            <a:ahLst/>
            <a:cxnLst/>
            <a:rect l="l" t="t" r="r" b="b"/>
            <a:pathLst>
              <a:path w="754380">
                <a:moveTo>
                  <a:pt x="754062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17882" y="1508459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42862"/>
                </a:lnTo>
                <a:lnTo>
                  <a:pt x="85725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415618" y="6197949"/>
            <a:ext cx="137033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i="1" spc="-5" dirty="0">
                <a:solidFill>
                  <a:srgbClr val="000099"/>
                </a:solidFill>
                <a:latin typeface="Calibri"/>
                <a:cs typeface="Calibri"/>
              </a:rPr>
              <a:t>Source:</a:t>
            </a:r>
            <a:r>
              <a:rPr sz="1600" b="1" i="1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600" b="1" i="1" spc="-5" dirty="0">
                <a:solidFill>
                  <a:srgbClr val="000099"/>
                </a:solidFill>
                <a:latin typeface="Calibri"/>
                <a:cs typeface="Calibri"/>
              </a:rPr>
              <a:t>Ericsson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41168" y="1467569"/>
            <a:ext cx="6515734" cy="45317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latin typeface="Calibri"/>
                <a:cs typeface="Calibri"/>
              </a:rPr>
              <a:t>optical </a:t>
            </a:r>
            <a:r>
              <a:rPr b="1" spc="-10" dirty="0">
                <a:latin typeface="Calibri"/>
                <a:cs typeface="Calibri"/>
              </a:rPr>
              <a:t>fibres </a:t>
            </a:r>
            <a:r>
              <a:rPr b="1" dirty="0">
                <a:latin typeface="Calibri"/>
                <a:cs typeface="Calibri"/>
              </a:rPr>
              <a:t>- </a:t>
            </a:r>
            <a:r>
              <a:rPr b="1" spc="-5" dirty="0">
                <a:latin typeface="Calibri"/>
                <a:cs typeface="Calibri"/>
              </a:rPr>
              <a:t>silica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glass</a:t>
            </a:r>
            <a:endParaRPr dirty="0">
              <a:latin typeface="Calibri"/>
              <a:cs typeface="Calibri"/>
            </a:endParaRPr>
          </a:p>
          <a:p>
            <a:pPr marL="57150" marR="529590" indent="-27305">
              <a:lnSpc>
                <a:spcPct val="188100"/>
              </a:lnSpc>
              <a:spcBef>
                <a:spcPts val="85"/>
              </a:spcBef>
            </a:pPr>
            <a:r>
              <a:rPr b="1" spc="-10" dirty="0">
                <a:latin typeface="Calibri"/>
                <a:cs typeface="Calibri"/>
              </a:rPr>
              <a:t>core </a:t>
            </a:r>
            <a:r>
              <a:rPr b="1" spc="-15" dirty="0">
                <a:latin typeface="Calibri"/>
                <a:cs typeface="Calibri"/>
              </a:rPr>
              <a:t>for </a:t>
            </a:r>
            <a:r>
              <a:rPr b="1" spc="-10" dirty="0">
                <a:latin typeface="Calibri"/>
                <a:cs typeface="Calibri"/>
              </a:rPr>
              <a:t>strength </a:t>
            </a:r>
            <a:r>
              <a:rPr b="1" spc="-5" dirty="0">
                <a:latin typeface="Calibri"/>
                <a:cs typeface="Calibri"/>
              </a:rPr>
              <a:t>and fibre </a:t>
            </a:r>
            <a:r>
              <a:rPr b="1" spc="-10" dirty="0">
                <a:latin typeface="Calibri"/>
                <a:cs typeface="Calibri"/>
              </a:rPr>
              <a:t>separation </a:t>
            </a:r>
            <a:r>
              <a:rPr b="1" dirty="0">
                <a:latin typeface="Calibri"/>
                <a:cs typeface="Calibri"/>
              </a:rPr>
              <a:t>- </a:t>
            </a:r>
            <a:r>
              <a:rPr b="1" spc="-10" dirty="0">
                <a:latin typeface="Calibri"/>
                <a:cs typeface="Calibri"/>
              </a:rPr>
              <a:t>polyethylene/fibreglass  </a:t>
            </a:r>
            <a:r>
              <a:rPr b="1" spc="-15" dirty="0">
                <a:latin typeface="Calibri"/>
                <a:cs typeface="Calibri"/>
              </a:rPr>
              <a:t>jacket </a:t>
            </a:r>
            <a:r>
              <a:rPr b="1" dirty="0">
                <a:latin typeface="Calibri"/>
                <a:cs typeface="Calibri"/>
              </a:rPr>
              <a:t>-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polyethylene</a:t>
            </a:r>
            <a:endParaRPr dirty="0">
              <a:latin typeface="Calibri"/>
              <a:cs typeface="Calibri"/>
            </a:endParaRPr>
          </a:p>
          <a:p>
            <a:pPr marL="77470" marR="4459605" indent="-36830">
              <a:lnSpc>
                <a:spcPct val="130400"/>
              </a:lnSpc>
              <a:spcBef>
                <a:spcPts val="85"/>
              </a:spcBef>
            </a:pPr>
            <a:r>
              <a:rPr b="1" spc="-5" dirty="0">
                <a:latin typeface="Calibri"/>
                <a:cs typeface="Calibri"/>
              </a:rPr>
              <a:t>conductor </a:t>
            </a:r>
            <a:r>
              <a:rPr b="1" dirty="0">
                <a:latin typeface="Calibri"/>
                <a:cs typeface="Calibri"/>
              </a:rPr>
              <a:t>- </a:t>
            </a:r>
            <a:r>
              <a:rPr b="1" spc="-5" dirty="0">
                <a:latin typeface="Calibri"/>
                <a:cs typeface="Calibri"/>
              </a:rPr>
              <a:t>copper  </a:t>
            </a:r>
            <a:r>
              <a:rPr b="1" spc="-15" dirty="0">
                <a:latin typeface="Calibri"/>
                <a:cs typeface="Calibri"/>
              </a:rPr>
              <a:t>jacket </a:t>
            </a:r>
            <a:r>
              <a:rPr b="1" dirty="0">
                <a:latin typeface="Calibri"/>
                <a:cs typeface="Calibri"/>
              </a:rPr>
              <a:t>-</a:t>
            </a:r>
            <a:r>
              <a:rPr b="1" spc="-7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polyethylene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 dirty="0">
              <a:latin typeface="Calibri"/>
              <a:cs typeface="Calibri"/>
            </a:endParaRPr>
          </a:p>
          <a:p>
            <a:pPr marL="56515"/>
            <a:r>
              <a:rPr b="1" spc="-10" dirty="0">
                <a:latin typeface="Calibri"/>
                <a:cs typeface="Calibri"/>
              </a:rPr>
              <a:t>protective </a:t>
            </a:r>
            <a:r>
              <a:rPr b="1" spc="-5" dirty="0">
                <a:latin typeface="Calibri"/>
                <a:cs typeface="Calibri"/>
              </a:rPr>
              <a:t>armour </a:t>
            </a:r>
            <a:r>
              <a:rPr b="1" dirty="0">
                <a:latin typeface="Calibri"/>
                <a:cs typeface="Calibri"/>
              </a:rPr>
              <a:t>- </a:t>
            </a:r>
            <a:r>
              <a:rPr b="1" spc="-15" dirty="0">
                <a:latin typeface="Calibri"/>
                <a:cs typeface="Calibri"/>
              </a:rPr>
              <a:t>steel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wire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20"/>
              </a:spcBef>
            </a:pPr>
            <a:endParaRPr sz="2050" dirty="0">
              <a:latin typeface="Calibri"/>
              <a:cs typeface="Calibri"/>
            </a:endParaRPr>
          </a:p>
          <a:p>
            <a:pPr marL="56515"/>
            <a:r>
              <a:rPr b="1" spc="-10" dirty="0">
                <a:latin typeface="Calibri"/>
                <a:cs typeface="Calibri"/>
              </a:rPr>
              <a:t>outer protection </a:t>
            </a:r>
            <a:r>
              <a:rPr b="1" spc="-5" dirty="0">
                <a:latin typeface="Calibri"/>
                <a:cs typeface="Calibri"/>
              </a:rPr>
              <a:t>and wire </a:t>
            </a:r>
            <a:r>
              <a:rPr b="1" spc="-10" dirty="0">
                <a:latin typeface="Calibri"/>
                <a:cs typeface="Calibri"/>
              </a:rPr>
              <a:t>containment </a:t>
            </a:r>
            <a:r>
              <a:rPr b="1" dirty="0">
                <a:latin typeface="Calibri"/>
                <a:cs typeface="Calibri"/>
              </a:rPr>
              <a:t>- </a:t>
            </a:r>
            <a:r>
              <a:rPr b="1" spc="-10" dirty="0">
                <a:latin typeface="Calibri"/>
                <a:cs typeface="Calibri"/>
              </a:rPr>
              <a:t>polypropylene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yarn</a:t>
            </a:r>
            <a:endParaRPr dirty="0">
              <a:latin typeface="Calibri"/>
              <a:cs typeface="Calibri"/>
            </a:endParaRPr>
          </a:p>
          <a:p>
            <a:pPr marL="40640">
              <a:tabLst>
                <a:tab pos="398145" algn="l"/>
              </a:tabLst>
            </a:pPr>
            <a:r>
              <a:rPr dirty="0">
                <a:solidFill>
                  <a:srgbClr val="0033CC"/>
                </a:solidFill>
                <a:latin typeface="Wingdings 2"/>
                <a:cs typeface="Wingdings 2"/>
              </a:rPr>
              <a:t></a:t>
            </a:r>
            <a:r>
              <a:rPr dirty="0">
                <a:solidFill>
                  <a:srgbClr val="0033CC"/>
                </a:solidFill>
                <a:latin typeface="Times New Roman"/>
                <a:cs typeface="Times New Roman"/>
              </a:rPr>
              <a:t>	</a:t>
            </a:r>
            <a:r>
              <a:rPr b="1" spc="-5" dirty="0">
                <a:latin typeface="Calibri"/>
                <a:cs typeface="Calibri"/>
              </a:rPr>
              <a:t>Construction </a:t>
            </a:r>
            <a:r>
              <a:rPr b="1" spc="-10" dirty="0">
                <a:latin typeface="Calibri"/>
                <a:cs typeface="Calibri"/>
              </a:rPr>
              <a:t>varies </a:t>
            </a:r>
            <a:r>
              <a:rPr b="1" spc="-5" dirty="0">
                <a:latin typeface="Calibri"/>
                <a:cs typeface="Calibri"/>
              </a:rPr>
              <a:t>with </a:t>
            </a:r>
            <a:r>
              <a:rPr b="1" spc="-10" dirty="0">
                <a:latin typeface="Calibri"/>
                <a:cs typeface="Calibri"/>
              </a:rPr>
              <a:t>manufacturer </a:t>
            </a:r>
            <a:r>
              <a:rPr b="1" spc="-5" dirty="0">
                <a:latin typeface="Calibri"/>
                <a:cs typeface="Calibri"/>
              </a:rPr>
              <a:t>and seabed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conditions</a:t>
            </a:r>
            <a:endParaRPr dirty="0">
              <a:latin typeface="Calibri"/>
              <a:cs typeface="Calibri"/>
            </a:endParaRPr>
          </a:p>
          <a:p>
            <a:pPr marL="398145" marR="5080" indent="-357505">
              <a:spcBef>
                <a:spcPts val="1200"/>
              </a:spcBef>
              <a:tabLst>
                <a:tab pos="398145" algn="l"/>
              </a:tabLst>
            </a:pPr>
            <a:r>
              <a:rPr dirty="0">
                <a:solidFill>
                  <a:srgbClr val="0033CC"/>
                </a:solidFill>
                <a:latin typeface="Wingdings 2"/>
                <a:cs typeface="Wingdings 2"/>
              </a:rPr>
              <a:t></a:t>
            </a:r>
            <a:r>
              <a:rPr dirty="0">
                <a:solidFill>
                  <a:srgbClr val="0033CC"/>
                </a:solidFill>
                <a:latin typeface="Times New Roman"/>
                <a:cs typeface="Times New Roman"/>
              </a:rPr>
              <a:t>	</a:t>
            </a:r>
            <a:r>
              <a:rPr b="1" spc="-5" dirty="0">
                <a:latin typeface="Calibri"/>
                <a:cs typeface="Calibri"/>
              </a:rPr>
              <a:t>Cables </a:t>
            </a:r>
            <a:r>
              <a:rPr b="1" spc="-15" dirty="0">
                <a:latin typeface="Calibri"/>
                <a:cs typeface="Calibri"/>
              </a:rPr>
              <a:t>may have </a:t>
            </a:r>
            <a:r>
              <a:rPr b="1" dirty="0">
                <a:latin typeface="Calibri"/>
                <a:cs typeface="Calibri"/>
              </a:rPr>
              <a:t>no </a:t>
            </a:r>
            <a:r>
              <a:rPr b="1" spc="-5" dirty="0">
                <a:latin typeface="Calibri"/>
                <a:cs typeface="Calibri"/>
              </a:rPr>
              <a:t>armour </a:t>
            </a:r>
            <a:r>
              <a:rPr b="1" dirty="0">
                <a:latin typeface="Calibri"/>
                <a:cs typeface="Calibri"/>
              </a:rPr>
              <a:t>in </a:t>
            </a:r>
            <a:r>
              <a:rPr b="1" spc="-10" dirty="0">
                <a:latin typeface="Calibri"/>
                <a:cs typeface="Calibri"/>
              </a:rPr>
              <a:t>stable, </a:t>
            </a:r>
            <a:r>
              <a:rPr b="1" spc="-5" dirty="0">
                <a:latin typeface="Calibri"/>
                <a:cs typeface="Calibri"/>
              </a:rPr>
              <a:t>deep-ocean </a:t>
            </a:r>
            <a:r>
              <a:rPr b="1" spc="-10" dirty="0">
                <a:latin typeface="Calibri"/>
                <a:cs typeface="Calibri"/>
              </a:rPr>
              <a:t>sites </a:t>
            </a:r>
            <a:r>
              <a:rPr b="1" spc="-5" dirty="0">
                <a:latin typeface="Calibri"/>
                <a:cs typeface="Calibri"/>
              </a:rPr>
              <a:t>or one or  </a:t>
            </a:r>
            <a:r>
              <a:rPr b="1" spc="-10" dirty="0">
                <a:latin typeface="Calibri"/>
                <a:cs typeface="Calibri"/>
              </a:rPr>
              <a:t>more </a:t>
            </a:r>
            <a:r>
              <a:rPr b="1" spc="-5" dirty="0">
                <a:latin typeface="Calibri"/>
                <a:cs typeface="Calibri"/>
              </a:rPr>
              <a:t>armour </a:t>
            </a:r>
            <a:r>
              <a:rPr b="1" spc="-15" dirty="0">
                <a:latin typeface="Calibri"/>
                <a:cs typeface="Calibri"/>
              </a:rPr>
              <a:t>layers for </a:t>
            </a:r>
            <a:r>
              <a:rPr b="1" spc="-10" dirty="0">
                <a:latin typeface="Calibri"/>
                <a:cs typeface="Calibri"/>
              </a:rPr>
              <a:t>energetic </a:t>
            </a:r>
            <a:r>
              <a:rPr b="1" spc="-15" dirty="0">
                <a:latin typeface="Calibri"/>
                <a:cs typeface="Calibri"/>
              </a:rPr>
              <a:t>zones, </a:t>
            </a:r>
            <a:r>
              <a:rPr b="1" dirty="0">
                <a:latin typeface="Calibri"/>
                <a:cs typeface="Calibri"/>
              </a:rPr>
              <a:t>e.g. </a:t>
            </a:r>
            <a:r>
              <a:rPr b="1" spc="-10" dirty="0">
                <a:latin typeface="Calibri"/>
                <a:cs typeface="Calibri"/>
              </a:rPr>
              <a:t>coastal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seas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58FBC-2890-68E1-438D-898D15FA9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79E833-03C5-DD7C-AE85-67D56F27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402" y="2631057"/>
            <a:ext cx="9541004" cy="161313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Let’s Begin in the Ocean 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D008C05-DB9D-47ED-BA94-A83BFB3FF047}"/>
              </a:ext>
            </a:extLst>
          </p:cNvPr>
          <p:cNvSpPr txBox="1">
            <a:spLocks/>
          </p:cNvSpPr>
          <p:nvPr/>
        </p:nvSpPr>
        <p:spPr>
          <a:xfrm>
            <a:off x="1310333" y="4461692"/>
            <a:ext cx="2864852" cy="4339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6868B"/>
              </a:buClr>
              <a:buFont typeface="System Font Regular"/>
              <a:buChar char="⎯"/>
              <a:defRPr sz="20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8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6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6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4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Submarine Cables</a:t>
            </a:r>
          </a:p>
        </p:txBody>
      </p:sp>
    </p:spTree>
    <p:extLst>
      <p:ext uri="{BB962C8B-B14F-4D97-AF65-F5344CB8AC3E}">
        <p14:creationId xmlns:p14="http://schemas.microsoft.com/office/powerpoint/2010/main" val="10337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3CDB634-CB63-6B80-D588-F7B3035CB0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Typical Fiberoptic Submarine Cable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pic>
        <p:nvPicPr>
          <p:cNvPr id="16387" name="Picture 34">
            <a:extLst>
              <a:ext uri="{FF2B5EF4-FFF2-40B4-BE49-F238E27FC236}">
                <a16:creationId xmlns:a16="http://schemas.microsoft.com/office/drawing/2014/main" id="{312B4A02-1BDF-1C1C-9500-BD861D86E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9" y="1527176"/>
            <a:ext cx="8891587" cy="44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B4EC8F-7521-3BBF-C9CF-402AAB71FFB0}"/>
              </a:ext>
            </a:extLst>
          </p:cNvPr>
          <p:cNvSpPr txBox="1"/>
          <p:nvPr/>
        </p:nvSpPr>
        <p:spPr>
          <a:xfrm>
            <a:off x="5042517" y="5634723"/>
            <a:ext cx="4314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Modern Day Fiber Cables subsea fiber cables can carry 32 FP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63E043-7AE4-E14B-466B-7C0C04E45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4174" y="377827"/>
            <a:ext cx="9090025" cy="8477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24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Typical Fiberoptic Submarine Repeater</a:t>
            </a:r>
            <a:endParaRPr lang="en-US" altLang="en-US" sz="2400" b="1" dirty="0">
              <a:solidFill>
                <a:schemeClr val="tx1"/>
              </a:solidFill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861DCE5-38E9-C4AE-0B96-3271E15565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196976"/>
            <a:ext cx="8229600" cy="5076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106B877B-CC4D-84DD-9780-C5708AB40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1" y="1581150"/>
            <a:ext cx="8786813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2">
            <a:extLst>
              <a:ext uri="{FF2B5EF4-FFF2-40B4-BE49-F238E27FC236}">
                <a16:creationId xmlns:a16="http://schemas.microsoft.com/office/drawing/2014/main" id="{C1FEB7DB-F4D3-36CF-2CED-D0DAA92D0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1" r="17763"/>
          <a:stretch>
            <a:fillRect/>
          </a:stretch>
        </p:blipFill>
        <p:spPr bwMode="auto">
          <a:xfrm>
            <a:off x="1981200" y="4737100"/>
            <a:ext cx="55435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79">
            <a:extLst>
              <a:ext uri="{FF2B5EF4-FFF2-40B4-BE49-F238E27FC236}">
                <a16:creationId xmlns:a16="http://schemas.microsoft.com/office/drawing/2014/main" id="{664EB5DF-7156-BBAC-C9D7-97696B984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1" y="4271963"/>
            <a:ext cx="352742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7F890-52AA-63AE-C51B-50F6CD3A5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24" y="0"/>
            <a:ext cx="11087100" cy="58578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Typical Phase Approach To Building A Cable System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94A532CF-0B23-6AF1-3901-6F031E76DEFA}"/>
              </a:ext>
            </a:extLst>
          </p:cNvPr>
          <p:cNvSpPr/>
          <p:nvPr/>
        </p:nvSpPr>
        <p:spPr>
          <a:xfrm>
            <a:off x="765492" y="896578"/>
            <a:ext cx="2419709" cy="91496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PLANNING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95AA4F1C-F845-D8E2-BC90-3E01AC1297A6}"/>
              </a:ext>
            </a:extLst>
          </p:cNvPr>
          <p:cNvSpPr/>
          <p:nvPr/>
        </p:nvSpPr>
        <p:spPr>
          <a:xfrm>
            <a:off x="3379090" y="862071"/>
            <a:ext cx="2419709" cy="91497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 DEVELOPMENT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3932C9AC-CBC1-F128-A17D-37C4C59DED2E}"/>
              </a:ext>
            </a:extLst>
          </p:cNvPr>
          <p:cNvSpPr/>
          <p:nvPr/>
        </p:nvSpPr>
        <p:spPr>
          <a:xfrm>
            <a:off x="5984063" y="853445"/>
            <a:ext cx="2419709" cy="1008013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CONSTRUCTION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DE3A2688-E581-FDA7-060A-A15B337BA4B9}"/>
              </a:ext>
            </a:extLst>
          </p:cNvPr>
          <p:cNvSpPr/>
          <p:nvPr/>
        </p:nvSpPr>
        <p:spPr>
          <a:xfrm>
            <a:off x="8476892" y="853444"/>
            <a:ext cx="2419709" cy="1008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OPERATIONS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A381BC-1F69-32AA-800F-CE304503A163}"/>
              </a:ext>
            </a:extLst>
          </p:cNvPr>
          <p:cNvSpPr txBox="1"/>
          <p:nvPr/>
        </p:nvSpPr>
        <p:spPr>
          <a:xfrm>
            <a:off x="600075" y="2866639"/>
            <a:ext cx="2514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Demand, Market &amp; Revenue Analysis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System Design and Cost Analysis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Feasibility Study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Configuration Review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Landing Party and Partner MOU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Seed Financing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Business Model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013B46-5B78-D410-8B2C-1CFBD255E51D}"/>
              </a:ext>
            </a:extLst>
          </p:cNvPr>
          <p:cNvSpPr txBox="1"/>
          <p:nvPr/>
        </p:nvSpPr>
        <p:spPr>
          <a:xfrm>
            <a:off x="3114675" y="2755821"/>
            <a:ext cx="2514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Develop Technical &amp; Commercial Requirements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Issue RFP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Adjudicate Bid, BAFO and select Vendor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Develop C&amp;MA,  Partnership Agreements &amp; Pre-sales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Landing Access &amp; Backhaul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Issue ITP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Desk Top Study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833C33-3B0A-1754-E1FC-DEDE088AE216}"/>
              </a:ext>
            </a:extLst>
          </p:cNvPr>
          <p:cNvSpPr txBox="1"/>
          <p:nvPr/>
        </p:nvSpPr>
        <p:spPr>
          <a:xfrm>
            <a:off x="5987133" y="2432662"/>
            <a:ext cx="2514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400"/>
              <a:t>Financial C&amp;MA Close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/>
              <a:t>Contract Negotiation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/>
              <a:t>Permitting &amp; Regulatory Approval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/>
              <a:t>Route Survey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/>
              <a:t>Program Management, Supplier Oversight &amp; Contract Management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/>
              <a:t>Wet &amp; Dry Plant Manufacture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/>
              <a:t>Landing Party Prep, Station Fronthaul, Backhaul Readiness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/>
              <a:t>System Installation Oversight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/>
              <a:t>Test, Commission &amp; Acceptance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8A909C-5228-AC58-63C2-D41473D9055F}"/>
              </a:ext>
            </a:extLst>
          </p:cNvPr>
          <p:cNvSpPr txBox="1"/>
          <p:nvPr/>
        </p:nvSpPr>
        <p:spPr>
          <a:xfrm>
            <a:off x="8839200" y="2632681"/>
            <a:ext cx="251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O&amp;M Contracts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Establish NOC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Backhaul Agreements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Onward Capacity Procurement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Pre-Sales &amp; Sales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Network Readiness Test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Provisioning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Customer Support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Operations, Maintenance &amp; Restoration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Upgrades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856208-5412-3569-F8B8-C0522647B93D}"/>
              </a:ext>
            </a:extLst>
          </p:cNvPr>
          <p:cNvSpPr txBox="1"/>
          <p:nvPr/>
        </p:nvSpPr>
        <p:spPr>
          <a:xfrm>
            <a:off x="857841" y="1954215"/>
            <a:ext cx="1709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Proceed with Procurement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564120-CE6D-B0C8-4404-7E7CD62D40EC}"/>
              </a:ext>
            </a:extLst>
          </p:cNvPr>
          <p:cNvSpPr txBox="1"/>
          <p:nvPr/>
        </p:nvSpPr>
        <p:spPr>
          <a:xfrm>
            <a:off x="5017801" y="1995375"/>
            <a:ext cx="170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Commit Funds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21B98E-FF0B-5488-6C23-1AB1861E5355}"/>
              </a:ext>
            </a:extLst>
          </p:cNvPr>
          <p:cNvSpPr txBox="1"/>
          <p:nvPr/>
        </p:nvSpPr>
        <p:spPr>
          <a:xfrm>
            <a:off x="8254761" y="1900485"/>
            <a:ext cx="1709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Provisional Acceptance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FBB3B808-6435-65B4-CCA7-7346661D4B8A}"/>
              </a:ext>
            </a:extLst>
          </p:cNvPr>
          <p:cNvSpPr/>
          <p:nvPr/>
        </p:nvSpPr>
        <p:spPr>
          <a:xfrm>
            <a:off x="488548" y="5658882"/>
            <a:ext cx="2419709" cy="50717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4-6 Months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29A8526E-3645-D681-871F-8E8368E0E251}"/>
              </a:ext>
            </a:extLst>
          </p:cNvPr>
          <p:cNvSpPr/>
          <p:nvPr/>
        </p:nvSpPr>
        <p:spPr>
          <a:xfrm>
            <a:off x="3338834" y="5680360"/>
            <a:ext cx="2419709" cy="50717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6-12 Months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88E34177-D9DA-0CB0-8F86-C43E042F2E69}"/>
              </a:ext>
            </a:extLst>
          </p:cNvPr>
          <p:cNvSpPr/>
          <p:nvPr/>
        </p:nvSpPr>
        <p:spPr>
          <a:xfrm>
            <a:off x="5984063" y="6024246"/>
            <a:ext cx="2419709" cy="50717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12-30 Months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BFFD3496-E6A8-2722-A0FF-37DEA62E35E9}"/>
              </a:ext>
            </a:extLst>
          </p:cNvPr>
          <p:cNvSpPr/>
          <p:nvPr/>
        </p:nvSpPr>
        <p:spPr>
          <a:xfrm>
            <a:off x="8787442" y="5679128"/>
            <a:ext cx="2419709" cy="58365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Ongoing</a:t>
            </a:r>
          </a:p>
        </p:txBody>
      </p:sp>
    </p:spTree>
    <p:extLst>
      <p:ext uri="{BB962C8B-B14F-4D97-AF65-F5344CB8AC3E}">
        <p14:creationId xmlns:p14="http://schemas.microsoft.com/office/powerpoint/2010/main" val="77931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E586C-3C42-9CA0-70D2-1A13D91CC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06142"/>
            <a:ext cx="10682208" cy="73222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Typical Submarine Cable System Setup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E61A2D2-13A5-882B-935F-9A3142E25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62" y="1173193"/>
            <a:ext cx="10753172" cy="48911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4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6747" y="6573301"/>
            <a:ext cx="107759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www.iscpc.org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59263" y="1734366"/>
            <a:ext cx="7422515" cy="5437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Installing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5" dirty="0">
                <a:latin typeface="Calibri"/>
                <a:cs typeface="Calibri"/>
              </a:rPr>
              <a:t>submarine </a:t>
            </a:r>
            <a:r>
              <a:rPr sz="2400" b="1" spc="-10" dirty="0">
                <a:latin typeface="Calibri"/>
                <a:cs typeface="Calibri"/>
              </a:rPr>
              <a:t>cable </a:t>
            </a:r>
            <a:r>
              <a:rPr sz="2400" b="1" spc="-5" dirty="0">
                <a:latin typeface="Calibri"/>
                <a:cs typeface="Calibri"/>
              </a:rPr>
              <a:t>typically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involves:</a:t>
            </a:r>
            <a:endParaRPr sz="2400" dirty="0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2650" dirty="0">
              <a:latin typeface="Calibri"/>
              <a:cs typeface="Calibri"/>
            </a:endParaRPr>
          </a:p>
          <a:p>
            <a:pPr marL="812800" indent="-342900">
              <a:buFont typeface="Arial" panose="020B0604020202020204" pitchFamily="34" charset="0"/>
              <a:buChar char="•"/>
            </a:pPr>
            <a:r>
              <a:rPr sz="22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Selection of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provisional</a:t>
            </a:r>
            <a:r>
              <a:rPr sz="2200" spc="1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5" dirty="0">
                <a:latin typeface="Arial" panose="020B0604020202020204" pitchFamily="34" charset="0"/>
                <a:cs typeface="Arial" panose="020B0604020202020204" pitchFamily="34" charset="0"/>
              </a:rPr>
              <a:t>route</a:t>
            </a:r>
            <a:r>
              <a:rPr lang="en-US" sz="2200" spc="-15" dirty="0">
                <a:latin typeface="Arial" panose="020B0604020202020204" pitchFamily="34" charset="0"/>
                <a:cs typeface="Arial" panose="020B0604020202020204" pitchFamily="34" charset="0"/>
              </a:rPr>
              <a:t> (feasibility study and DTS)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Obtaining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permission </a:t>
            </a:r>
            <a:r>
              <a:rPr sz="2200" spc="-15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200" spc="-15" dirty="0"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sz="2200" spc="-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authorities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Full survey of </a:t>
            </a:r>
            <a:r>
              <a:rPr sz="2200" spc="-15" dirty="0">
                <a:latin typeface="Arial" panose="020B0604020202020204" pitchFamily="34" charset="0"/>
                <a:cs typeface="Arial" panose="020B0604020202020204" pitchFamily="34" charset="0"/>
              </a:rPr>
              <a:t>route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and its final</a:t>
            </a:r>
            <a:r>
              <a:rPr sz="2200" spc="1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indent="-342900">
              <a:spcBef>
                <a:spcPts val="1205"/>
              </a:spcBef>
              <a:buFont typeface="Arial" panose="020B0604020202020204" pitchFamily="34" charset="0"/>
              <a:buChar char="•"/>
            </a:pP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Design cable </a:t>
            </a:r>
            <a:r>
              <a:rPr sz="2200" spc="-20" dirty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sz="2200" spc="-1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meet conditions of selected</a:t>
            </a:r>
            <a:r>
              <a:rPr sz="2200" spc="-3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5" dirty="0">
                <a:latin typeface="Arial" panose="020B0604020202020204" pitchFamily="34" charset="0"/>
                <a:cs typeface="Arial" panose="020B0604020202020204" pitchFamily="34" charset="0"/>
              </a:rPr>
              <a:t>route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165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Laying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the cable, including burial in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appropriate</a:t>
            </a:r>
            <a:r>
              <a:rPr sz="2200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165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some cases,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200" spc="-15" dirty="0">
                <a:latin typeface="Arial" panose="020B0604020202020204" pitchFamily="34" charset="0"/>
                <a:cs typeface="Arial" panose="020B0604020202020204" pitchFamily="34" charset="0"/>
              </a:rPr>
              <a:t>post-lay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inspection </a:t>
            </a:r>
            <a:r>
              <a:rPr sz="2200" spc="-15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2200" spc="1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</a:p>
          <a:p>
            <a:pPr marL="812165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Notification of cable position </a:t>
            </a:r>
            <a:r>
              <a:rPr sz="2200" spc="-1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other marine</a:t>
            </a:r>
            <a:r>
              <a:rPr sz="2200" spc="-3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72309" y="835338"/>
            <a:ext cx="7865076" cy="40062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spc="-10" dirty="0">
                <a:solidFill>
                  <a:schemeClr val="tx1"/>
                </a:solidFill>
              </a:rPr>
              <a:t>Installing </a:t>
            </a:r>
            <a:r>
              <a:rPr sz="2800" dirty="0">
                <a:solidFill>
                  <a:schemeClr val="tx1"/>
                </a:solidFill>
              </a:rPr>
              <a:t>a </a:t>
            </a:r>
            <a:r>
              <a:rPr sz="2800" spc="-5" dirty="0">
                <a:solidFill>
                  <a:schemeClr val="tx1"/>
                </a:solidFill>
              </a:rPr>
              <a:t>Submarine</a:t>
            </a:r>
            <a:r>
              <a:rPr sz="2800" spc="-35" dirty="0">
                <a:solidFill>
                  <a:schemeClr val="tx1"/>
                </a:solidFill>
              </a:rPr>
              <a:t> </a:t>
            </a:r>
            <a:r>
              <a:rPr sz="2800" spc="-5" dirty="0">
                <a:solidFill>
                  <a:schemeClr val="tx1"/>
                </a:solidFill>
              </a:rPr>
              <a:t>Cable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6747" y="6573301"/>
            <a:ext cx="107759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www.iscpc.org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71100" y="1903932"/>
            <a:ext cx="7107124" cy="4366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45269" y="1891232"/>
            <a:ext cx="7132955" cy="4391660"/>
          </a:xfrm>
          <a:custGeom>
            <a:avLst/>
            <a:gdLst/>
            <a:ahLst/>
            <a:cxnLst/>
            <a:rect l="l" t="t" r="r" b="b"/>
            <a:pathLst>
              <a:path w="7132955" h="4391660">
                <a:moveTo>
                  <a:pt x="0" y="0"/>
                </a:moveTo>
                <a:lnTo>
                  <a:pt x="7132523" y="0"/>
                </a:lnTo>
                <a:lnTo>
                  <a:pt x="7132523" y="4391469"/>
                </a:lnTo>
                <a:lnTo>
                  <a:pt x="0" y="439146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42369" y="143558"/>
            <a:ext cx="5586567" cy="62837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chemeClr val="tx1"/>
                </a:solidFill>
              </a:rPr>
              <a:t>Cable </a:t>
            </a:r>
            <a:r>
              <a:rPr spc="-25" dirty="0">
                <a:solidFill>
                  <a:schemeClr val="tx1"/>
                </a:solidFill>
              </a:rPr>
              <a:t>Route</a:t>
            </a:r>
            <a:r>
              <a:rPr spc="-7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Survey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71100" y="909955"/>
            <a:ext cx="64071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5440" marR="5080" indent="-333375">
              <a:spcBef>
                <a:spcPts val="95"/>
              </a:spcBef>
            </a:pPr>
            <a:r>
              <a:rPr sz="2000" b="1" spc="-5" dirty="0">
                <a:latin typeface="Calibri"/>
                <a:cs typeface="Calibri"/>
              </a:rPr>
              <a:t>Cable </a:t>
            </a:r>
            <a:r>
              <a:rPr sz="2000" b="1" spc="-15" dirty="0">
                <a:latin typeface="Calibri"/>
                <a:cs typeface="Calibri"/>
              </a:rPr>
              <a:t>routes are </a:t>
            </a:r>
            <a:r>
              <a:rPr sz="2000" b="1" spc="-10" dirty="0">
                <a:latin typeface="Calibri"/>
                <a:cs typeface="Calibri"/>
              </a:rPr>
              <a:t>carefully surveyed </a:t>
            </a:r>
            <a:r>
              <a:rPr sz="2000" b="1" spc="-5" dirty="0">
                <a:latin typeface="Calibri"/>
                <a:cs typeface="Calibri"/>
              </a:rPr>
              <a:t>and </a:t>
            </a:r>
            <a:r>
              <a:rPr sz="2000" b="1" spc="-10" dirty="0">
                <a:latin typeface="Calibri"/>
                <a:cs typeface="Calibri"/>
              </a:rPr>
              <a:t>selected </a:t>
            </a:r>
            <a:r>
              <a:rPr sz="2000" b="1" spc="-15" dirty="0">
                <a:latin typeface="Calibri"/>
                <a:cs typeface="Calibri"/>
              </a:rPr>
              <a:t>to </a:t>
            </a:r>
            <a:r>
              <a:rPr sz="2000" b="1" spc="-10" dirty="0">
                <a:latin typeface="Calibri"/>
                <a:cs typeface="Calibri"/>
              </a:rPr>
              <a:t>minimize  </a:t>
            </a:r>
            <a:r>
              <a:rPr sz="2000" b="1" spc="-15" dirty="0">
                <a:latin typeface="Calibri"/>
                <a:cs typeface="Calibri"/>
              </a:rPr>
              <a:t>environmental </a:t>
            </a:r>
            <a:r>
              <a:rPr sz="2000" b="1" spc="-5" dirty="0">
                <a:latin typeface="Calibri"/>
                <a:cs typeface="Calibri"/>
              </a:rPr>
              <a:t>impacts and </a:t>
            </a:r>
            <a:r>
              <a:rPr sz="2000" b="1" spc="-15" dirty="0">
                <a:latin typeface="Calibri"/>
                <a:cs typeface="Calibri"/>
              </a:rPr>
              <a:t>maximize </a:t>
            </a:r>
            <a:r>
              <a:rPr sz="2000" b="1" spc="-5" dirty="0">
                <a:latin typeface="Calibri"/>
                <a:cs typeface="Calibri"/>
              </a:rPr>
              <a:t>cable</a:t>
            </a:r>
            <a:r>
              <a:rPr sz="2000" b="1" spc="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protection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00707" y="6294003"/>
            <a:ext cx="67373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400" b="1" spc="-5" dirty="0">
                <a:latin typeface="Calibri"/>
                <a:cs typeface="Calibri"/>
              </a:rPr>
              <a:t>Seabed mapping </a:t>
            </a:r>
            <a:r>
              <a:rPr sz="1400" b="1" spc="-15" dirty="0">
                <a:latin typeface="Calibri"/>
                <a:cs typeface="Calibri"/>
              </a:rPr>
              <a:t>systems </a:t>
            </a:r>
            <a:r>
              <a:rPr sz="1400" b="1" spc="-10" dirty="0">
                <a:latin typeface="Calibri"/>
                <a:cs typeface="Calibri"/>
              </a:rPr>
              <a:t>accurately </a:t>
            </a:r>
            <a:r>
              <a:rPr sz="1400" b="1" spc="-5" dirty="0">
                <a:latin typeface="Calibri"/>
                <a:cs typeface="Calibri"/>
              </a:rPr>
              <a:t>chart </a:t>
            </a:r>
            <a:r>
              <a:rPr sz="1400" b="1" spc="-10" dirty="0">
                <a:latin typeface="Calibri"/>
                <a:cs typeface="Calibri"/>
              </a:rPr>
              <a:t>depth, </a:t>
            </a:r>
            <a:r>
              <a:rPr sz="1400" b="1" spc="-20" dirty="0">
                <a:latin typeface="Calibri"/>
                <a:cs typeface="Calibri"/>
              </a:rPr>
              <a:t>topography, </a:t>
            </a:r>
            <a:r>
              <a:rPr sz="1400" b="1" spc="-5" dirty="0">
                <a:latin typeface="Calibri"/>
                <a:cs typeface="Calibri"/>
              </a:rPr>
              <a:t>slope angles and seabed</a:t>
            </a:r>
            <a:r>
              <a:rPr sz="1400" b="1" spc="7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type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b="1" i="1" spc="-10" dirty="0">
                <a:solidFill>
                  <a:srgbClr val="000099"/>
                </a:solidFill>
                <a:latin typeface="Calibri"/>
                <a:cs typeface="Calibri"/>
              </a:rPr>
              <a:t>Source:</a:t>
            </a:r>
            <a:r>
              <a:rPr sz="1400" b="1" i="1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400" b="1" i="1" spc="-20" dirty="0">
                <a:solidFill>
                  <a:srgbClr val="000099"/>
                </a:solidFill>
                <a:latin typeface="Calibri"/>
                <a:cs typeface="Calibri"/>
              </a:rPr>
              <a:t>NIWA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3705" y="124143"/>
            <a:ext cx="5513042" cy="62837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chemeClr val="tx1"/>
                </a:solidFill>
              </a:rPr>
              <a:t>Cable</a:t>
            </a:r>
            <a:r>
              <a:rPr spc="-75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Laying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93435" y="6382925"/>
            <a:ext cx="322961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b="1" i="1" spc="-10" dirty="0">
                <a:solidFill>
                  <a:srgbClr val="000099"/>
                </a:solidFill>
                <a:latin typeface="Calibri"/>
                <a:cs typeface="Calibri"/>
              </a:rPr>
              <a:t>Source: Alcatel-Lucent </a:t>
            </a:r>
            <a:r>
              <a:rPr sz="1400" b="1" i="1" spc="-5" dirty="0">
                <a:solidFill>
                  <a:srgbClr val="000099"/>
                </a:solidFill>
                <a:latin typeface="Calibri"/>
                <a:cs typeface="Calibri"/>
              </a:rPr>
              <a:t>Submarine</a:t>
            </a:r>
            <a:r>
              <a:rPr sz="1400" b="1" i="1" spc="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000099"/>
                </a:solidFill>
                <a:latin typeface="Calibri"/>
                <a:cs typeface="Calibri"/>
              </a:rPr>
              <a:t>Networks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69355" y="1504940"/>
            <a:ext cx="8443595" cy="139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9570" marR="217170" indent="-357505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369570" algn="l"/>
              </a:tabLst>
            </a:pPr>
            <a:r>
              <a:rPr sz="2000" b="1" spc="-5" dirty="0">
                <a:latin typeface="Calibri"/>
                <a:cs typeface="Calibri"/>
              </a:rPr>
              <a:t>Guided </a:t>
            </a:r>
            <a:r>
              <a:rPr sz="2000" b="1" spc="-10" dirty="0">
                <a:latin typeface="Calibri"/>
                <a:cs typeface="Calibri"/>
              </a:rPr>
              <a:t>by </a:t>
            </a:r>
            <a:r>
              <a:rPr sz="2000" b="1" spc="-5" dirty="0">
                <a:latin typeface="Calibri"/>
                <a:cs typeface="Calibri"/>
              </a:rPr>
              <a:t>the </a:t>
            </a:r>
            <a:r>
              <a:rPr sz="2000" b="1" spc="-15" dirty="0">
                <a:latin typeface="Calibri"/>
                <a:cs typeface="Calibri"/>
              </a:rPr>
              <a:t>route </a:t>
            </a:r>
            <a:r>
              <a:rPr sz="2000" b="1" spc="-25" dirty="0">
                <a:latin typeface="Calibri"/>
                <a:cs typeface="Calibri"/>
              </a:rPr>
              <a:t>survey, </a:t>
            </a:r>
            <a:r>
              <a:rPr sz="2000" b="1" spc="-5" dirty="0">
                <a:latin typeface="Calibri"/>
                <a:cs typeface="Calibri"/>
              </a:rPr>
              <a:t>specially designed ships </a:t>
            </a:r>
            <a:r>
              <a:rPr sz="2000" b="1" spc="-15" dirty="0">
                <a:latin typeface="Calibri"/>
                <a:cs typeface="Calibri"/>
              </a:rPr>
              <a:t>are </a:t>
            </a:r>
            <a:r>
              <a:rPr sz="2000" b="1" spc="-5" dirty="0">
                <a:latin typeface="Calibri"/>
                <a:cs typeface="Calibri"/>
              </a:rPr>
              <a:t>used </a:t>
            </a:r>
            <a:r>
              <a:rPr sz="2000" b="1" spc="-15" dirty="0">
                <a:latin typeface="Calibri"/>
                <a:cs typeface="Calibri"/>
              </a:rPr>
              <a:t>to accurately  </a:t>
            </a:r>
            <a:r>
              <a:rPr sz="2000" b="1" spc="-5" dirty="0">
                <a:latin typeface="Calibri"/>
                <a:cs typeface="Calibri"/>
              </a:rPr>
              <a:t>place cables on or </a:t>
            </a:r>
            <a:r>
              <a:rPr sz="2000" b="1" spc="-10" dirty="0">
                <a:latin typeface="Calibri"/>
                <a:cs typeface="Calibri"/>
              </a:rPr>
              <a:t>beneath </a:t>
            </a:r>
            <a:r>
              <a:rPr sz="2000" b="1" spc="-5" dirty="0">
                <a:latin typeface="Calibri"/>
                <a:cs typeface="Calibri"/>
              </a:rPr>
              <a:t>the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seabed</a:t>
            </a:r>
            <a:endParaRPr sz="2000" dirty="0">
              <a:latin typeface="Calibri"/>
              <a:cs typeface="Calibri"/>
            </a:endParaRPr>
          </a:p>
          <a:p>
            <a:pPr marL="369570" marR="5080" indent="-357505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69570" algn="l"/>
              </a:tabLst>
            </a:pPr>
            <a:r>
              <a:rPr sz="2000" b="1" spc="-5" dirty="0">
                <a:latin typeface="Calibri"/>
                <a:cs typeface="Calibri"/>
              </a:rPr>
              <a:t>Shallow </a:t>
            </a:r>
            <a:r>
              <a:rPr sz="2000" b="1" spc="-20" dirty="0">
                <a:latin typeface="Calibri"/>
                <a:cs typeface="Calibri"/>
              </a:rPr>
              <a:t>water </a:t>
            </a:r>
            <a:r>
              <a:rPr sz="2000" b="1" spc="-10" dirty="0">
                <a:latin typeface="Calibri"/>
                <a:cs typeface="Calibri"/>
              </a:rPr>
              <a:t>laying </a:t>
            </a:r>
            <a:r>
              <a:rPr sz="2000" b="1" spc="-20" dirty="0">
                <a:latin typeface="Calibri"/>
                <a:cs typeface="Calibri"/>
              </a:rPr>
              <a:t>may </a:t>
            </a:r>
            <a:r>
              <a:rPr sz="2000" b="1" spc="-5" dirty="0">
                <a:latin typeface="Calibri"/>
                <a:cs typeface="Calibri"/>
              </a:rPr>
              <a:t>be aided </a:t>
            </a:r>
            <a:r>
              <a:rPr sz="2000" b="1" spc="-10" dirty="0">
                <a:latin typeface="Calibri"/>
                <a:cs typeface="Calibri"/>
              </a:rPr>
              <a:t>by divers </a:t>
            </a:r>
            <a:r>
              <a:rPr sz="2000" b="1" spc="-5" dirty="0">
                <a:latin typeface="Calibri"/>
                <a:cs typeface="Calibri"/>
              </a:rPr>
              <a:t>; Deep </a:t>
            </a:r>
            <a:r>
              <a:rPr sz="2000" b="1" spc="-20" dirty="0">
                <a:latin typeface="Calibri"/>
                <a:cs typeface="Calibri"/>
              </a:rPr>
              <a:t>water </a:t>
            </a:r>
            <a:r>
              <a:rPr sz="2000" b="1" spc="-10" dirty="0">
                <a:latin typeface="Calibri"/>
                <a:cs typeface="Calibri"/>
              </a:rPr>
              <a:t>laying </a:t>
            </a:r>
            <a:r>
              <a:rPr sz="2000" b="1" spc="-20" dirty="0">
                <a:latin typeface="Calibri"/>
                <a:cs typeface="Calibri"/>
              </a:rPr>
              <a:t>may </a:t>
            </a:r>
            <a:r>
              <a:rPr sz="2000" b="1" spc="-15" dirty="0">
                <a:latin typeface="Calibri"/>
                <a:cs typeface="Calibri"/>
              </a:rPr>
              <a:t>involve  </a:t>
            </a:r>
            <a:r>
              <a:rPr sz="2000" b="1" spc="-10" dirty="0">
                <a:latin typeface="Calibri"/>
                <a:cs typeface="Calibri"/>
              </a:rPr>
              <a:t>remotely </a:t>
            </a:r>
            <a:r>
              <a:rPr sz="2000" b="1" spc="-15" dirty="0">
                <a:latin typeface="Calibri"/>
                <a:cs typeface="Calibri"/>
              </a:rPr>
              <a:t>operated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vehicles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55675" y="3390181"/>
            <a:ext cx="4937501" cy="2767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47273" y="5073460"/>
            <a:ext cx="247650" cy="248285"/>
          </a:xfrm>
          <a:custGeom>
            <a:avLst/>
            <a:gdLst/>
            <a:ahLst/>
            <a:cxnLst/>
            <a:rect l="l" t="t" r="r" b="b"/>
            <a:pathLst>
              <a:path w="247650" h="248285">
                <a:moveTo>
                  <a:pt x="47625" y="247662"/>
                </a:moveTo>
                <a:lnTo>
                  <a:pt x="29089" y="243914"/>
                </a:lnTo>
                <a:lnTo>
                  <a:pt x="13954" y="233708"/>
                </a:lnTo>
                <a:lnTo>
                  <a:pt x="3748" y="218573"/>
                </a:lnTo>
                <a:lnTo>
                  <a:pt x="0" y="200037"/>
                </a:lnTo>
                <a:lnTo>
                  <a:pt x="0" y="47624"/>
                </a:lnTo>
                <a:lnTo>
                  <a:pt x="3748" y="29089"/>
                </a:lnTo>
                <a:lnTo>
                  <a:pt x="13954" y="13954"/>
                </a:lnTo>
                <a:lnTo>
                  <a:pt x="29089" y="3748"/>
                </a:lnTo>
                <a:lnTo>
                  <a:pt x="47625" y="0"/>
                </a:lnTo>
                <a:lnTo>
                  <a:pt x="200025" y="0"/>
                </a:lnTo>
                <a:lnTo>
                  <a:pt x="218560" y="3748"/>
                </a:lnTo>
                <a:lnTo>
                  <a:pt x="233695" y="13954"/>
                </a:lnTo>
                <a:lnTo>
                  <a:pt x="243901" y="29089"/>
                </a:lnTo>
                <a:lnTo>
                  <a:pt x="247650" y="47624"/>
                </a:lnTo>
                <a:lnTo>
                  <a:pt x="247650" y="200037"/>
                </a:lnTo>
                <a:lnTo>
                  <a:pt x="243901" y="218573"/>
                </a:lnTo>
                <a:lnTo>
                  <a:pt x="233695" y="233708"/>
                </a:lnTo>
                <a:lnTo>
                  <a:pt x="218560" y="243914"/>
                </a:lnTo>
                <a:lnTo>
                  <a:pt x="200025" y="247662"/>
                </a:lnTo>
                <a:lnTo>
                  <a:pt x="47625" y="247662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496747" y="6617688"/>
            <a:ext cx="1077595" cy="18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www.iscpc.org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0BDC3-5F8B-6C88-EF97-0656CE16B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Cable System Configurations</a:t>
            </a:r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3870FD01-94C1-7B74-B661-92DE40D39873}"/>
              </a:ext>
            </a:extLst>
          </p:cNvPr>
          <p:cNvSpPr>
            <a:spLocks/>
          </p:cNvSpPr>
          <p:nvPr/>
        </p:nvSpPr>
        <p:spPr bwMode="auto">
          <a:xfrm>
            <a:off x="3283163" y="4936749"/>
            <a:ext cx="1920875" cy="679450"/>
          </a:xfrm>
          <a:custGeom>
            <a:avLst/>
            <a:gdLst>
              <a:gd name="T0" fmla="*/ 0 w 1523"/>
              <a:gd name="T1" fmla="*/ 677957 h 455"/>
              <a:gd name="T2" fmla="*/ 13874 w 1523"/>
              <a:gd name="T3" fmla="*/ 386764 h 455"/>
              <a:gd name="T4" fmla="*/ 27747 w 1523"/>
              <a:gd name="T5" fmla="*/ 274767 h 455"/>
              <a:gd name="T6" fmla="*/ 122341 w 1523"/>
              <a:gd name="T7" fmla="*/ 97064 h 455"/>
              <a:gd name="T8" fmla="*/ 150088 w 1523"/>
              <a:gd name="T9" fmla="*/ 32853 h 455"/>
              <a:gd name="T10" fmla="*/ 244681 w 1523"/>
              <a:gd name="T11" fmla="*/ 16426 h 455"/>
              <a:gd name="T12" fmla="*/ 422517 w 1523"/>
              <a:gd name="T13" fmla="*/ 0 h 455"/>
              <a:gd name="T14" fmla="*/ 517110 w 1523"/>
              <a:gd name="T15" fmla="*/ 80638 h 455"/>
              <a:gd name="T16" fmla="*/ 571344 w 1523"/>
              <a:gd name="T17" fmla="*/ 258340 h 455"/>
              <a:gd name="T18" fmla="*/ 735305 w 1523"/>
              <a:gd name="T19" fmla="*/ 306126 h 455"/>
              <a:gd name="T20" fmla="*/ 843772 w 1523"/>
              <a:gd name="T21" fmla="*/ 274767 h 455"/>
              <a:gd name="T22" fmla="*/ 898006 w 1523"/>
              <a:gd name="T23" fmla="*/ 225488 h 455"/>
              <a:gd name="T24" fmla="*/ 1089715 w 1523"/>
              <a:gd name="T25" fmla="*/ 144850 h 455"/>
              <a:gd name="T26" fmla="*/ 1252416 w 1523"/>
              <a:gd name="T27" fmla="*/ 225488 h 455"/>
              <a:gd name="T28" fmla="*/ 1334396 w 1523"/>
              <a:gd name="T29" fmla="*/ 210555 h 455"/>
              <a:gd name="T30" fmla="*/ 1428990 w 1523"/>
              <a:gd name="T31" fmla="*/ 177702 h 455"/>
              <a:gd name="T32" fmla="*/ 1497097 w 1523"/>
              <a:gd name="T33" fmla="*/ 210555 h 455"/>
              <a:gd name="T34" fmla="*/ 1579078 w 1523"/>
              <a:gd name="T35" fmla="*/ 274767 h 455"/>
              <a:gd name="T36" fmla="*/ 1687545 w 1523"/>
              <a:gd name="T37" fmla="*/ 338978 h 455"/>
              <a:gd name="T38" fmla="*/ 1865380 w 1523"/>
              <a:gd name="T39" fmla="*/ 403190 h 455"/>
              <a:gd name="T40" fmla="*/ 1879254 w 1523"/>
              <a:gd name="T41" fmla="*/ 500254 h 455"/>
              <a:gd name="T42" fmla="*/ 1891866 w 1523"/>
              <a:gd name="T43" fmla="*/ 580892 h 455"/>
              <a:gd name="T44" fmla="*/ 1919614 w 1523"/>
              <a:gd name="T45" fmla="*/ 630171 h 455"/>
              <a:gd name="T46" fmla="*/ 1919614 w 1523"/>
              <a:gd name="T47" fmla="*/ 677957 h 455"/>
              <a:gd name="T48" fmla="*/ 0 w 1523"/>
              <a:gd name="T49" fmla="*/ 677957 h 4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523"/>
              <a:gd name="T76" fmla="*/ 0 h 455"/>
              <a:gd name="T77" fmla="*/ 1523 w 1523"/>
              <a:gd name="T78" fmla="*/ 455 h 4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523" h="455">
                <a:moveTo>
                  <a:pt x="0" y="454"/>
                </a:moveTo>
                <a:lnTo>
                  <a:pt x="11" y="259"/>
                </a:lnTo>
                <a:lnTo>
                  <a:pt x="22" y="184"/>
                </a:lnTo>
                <a:lnTo>
                  <a:pt x="97" y="65"/>
                </a:lnTo>
                <a:lnTo>
                  <a:pt x="119" y="22"/>
                </a:lnTo>
                <a:lnTo>
                  <a:pt x="194" y="11"/>
                </a:lnTo>
                <a:lnTo>
                  <a:pt x="335" y="0"/>
                </a:lnTo>
                <a:lnTo>
                  <a:pt x="410" y="54"/>
                </a:lnTo>
                <a:lnTo>
                  <a:pt x="453" y="173"/>
                </a:lnTo>
                <a:lnTo>
                  <a:pt x="583" y="205"/>
                </a:lnTo>
                <a:lnTo>
                  <a:pt x="669" y="184"/>
                </a:lnTo>
                <a:lnTo>
                  <a:pt x="712" y="151"/>
                </a:lnTo>
                <a:lnTo>
                  <a:pt x="864" y="97"/>
                </a:lnTo>
                <a:lnTo>
                  <a:pt x="993" y="151"/>
                </a:lnTo>
                <a:lnTo>
                  <a:pt x="1058" y="141"/>
                </a:lnTo>
                <a:lnTo>
                  <a:pt x="1133" y="119"/>
                </a:lnTo>
                <a:lnTo>
                  <a:pt x="1187" y="141"/>
                </a:lnTo>
                <a:lnTo>
                  <a:pt x="1252" y="184"/>
                </a:lnTo>
                <a:lnTo>
                  <a:pt x="1338" y="227"/>
                </a:lnTo>
                <a:lnTo>
                  <a:pt x="1479" y="270"/>
                </a:lnTo>
                <a:lnTo>
                  <a:pt x="1490" y="335"/>
                </a:lnTo>
                <a:lnTo>
                  <a:pt x="1500" y="389"/>
                </a:lnTo>
                <a:lnTo>
                  <a:pt x="1522" y="422"/>
                </a:lnTo>
                <a:lnTo>
                  <a:pt x="1522" y="454"/>
                </a:lnTo>
                <a:lnTo>
                  <a:pt x="0" y="454"/>
                </a:lnTo>
              </a:path>
            </a:pathLst>
          </a:custGeom>
          <a:solidFill>
            <a:schemeClr val="bg2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" name="Freeform 6">
            <a:extLst>
              <a:ext uri="{FF2B5EF4-FFF2-40B4-BE49-F238E27FC236}">
                <a16:creationId xmlns:a16="http://schemas.microsoft.com/office/drawing/2014/main" id="{EDEECCA9-EBD1-C5FA-7FB7-5EDF8E7875C1}"/>
              </a:ext>
            </a:extLst>
          </p:cNvPr>
          <p:cNvSpPr>
            <a:spLocks/>
          </p:cNvSpPr>
          <p:nvPr/>
        </p:nvSpPr>
        <p:spPr bwMode="auto">
          <a:xfrm>
            <a:off x="3773700" y="3149224"/>
            <a:ext cx="627062" cy="679450"/>
          </a:xfrm>
          <a:custGeom>
            <a:avLst/>
            <a:gdLst>
              <a:gd name="T0" fmla="*/ 381032 w 497"/>
              <a:gd name="T1" fmla="*/ 97064 h 455"/>
              <a:gd name="T2" fmla="*/ 230890 w 497"/>
              <a:gd name="T3" fmla="*/ 32853 h 455"/>
              <a:gd name="T4" fmla="*/ 122384 w 497"/>
              <a:gd name="T5" fmla="*/ 97064 h 455"/>
              <a:gd name="T6" fmla="*/ 27757 w 497"/>
              <a:gd name="T7" fmla="*/ 225488 h 455"/>
              <a:gd name="T8" fmla="*/ 0 w 497"/>
              <a:gd name="T9" fmla="*/ 291193 h 455"/>
              <a:gd name="T10" fmla="*/ 0 w 497"/>
              <a:gd name="T11" fmla="*/ 371831 h 455"/>
              <a:gd name="T12" fmla="*/ 54253 w 497"/>
              <a:gd name="T13" fmla="*/ 516681 h 455"/>
              <a:gd name="T14" fmla="*/ 122384 w 497"/>
              <a:gd name="T15" fmla="*/ 645104 h 455"/>
              <a:gd name="T16" fmla="*/ 230890 w 497"/>
              <a:gd name="T17" fmla="*/ 677957 h 455"/>
              <a:gd name="T18" fmla="*/ 326779 w 497"/>
              <a:gd name="T19" fmla="*/ 645104 h 455"/>
              <a:gd name="T20" fmla="*/ 435284 w 497"/>
              <a:gd name="T21" fmla="*/ 580892 h 455"/>
              <a:gd name="T22" fmla="*/ 517295 w 497"/>
              <a:gd name="T23" fmla="*/ 533107 h 455"/>
              <a:gd name="T24" fmla="*/ 625800 w 497"/>
              <a:gd name="T25" fmla="*/ 436043 h 455"/>
              <a:gd name="T26" fmla="*/ 625800 w 497"/>
              <a:gd name="T27" fmla="*/ 355405 h 455"/>
              <a:gd name="T28" fmla="*/ 531173 w 497"/>
              <a:gd name="T29" fmla="*/ 291193 h 455"/>
              <a:gd name="T30" fmla="*/ 531173 w 497"/>
              <a:gd name="T31" fmla="*/ 225488 h 455"/>
              <a:gd name="T32" fmla="*/ 531173 w 497"/>
              <a:gd name="T33" fmla="*/ 161276 h 455"/>
              <a:gd name="T34" fmla="*/ 531173 w 497"/>
              <a:gd name="T35" fmla="*/ 97064 h 455"/>
              <a:gd name="T36" fmla="*/ 449163 w 497"/>
              <a:gd name="T37" fmla="*/ 0 h 455"/>
              <a:gd name="T38" fmla="*/ 381032 w 497"/>
              <a:gd name="T39" fmla="*/ 97064 h 45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97"/>
              <a:gd name="T61" fmla="*/ 0 h 455"/>
              <a:gd name="T62" fmla="*/ 497 w 497"/>
              <a:gd name="T63" fmla="*/ 455 h 45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97" h="455">
                <a:moveTo>
                  <a:pt x="302" y="65"/>
                </a:moveTo>
                <a:lnTo>
                  <a:pt x="183" y="22"/>
                </a:lnTo>
                <a:lnTo>
                  <a:pt x="97" y="65"/>
                </a:lnTo>
                <a:lnTo>
                  <a:pt x="22" y="151"/>
                </a:lnTo>
                <a:lnTo>
                  <a:pt x="0" y="195"/>
                </a:lnTo>
                <a:lnTo>
                  <a:pt x="0" y="249"/>
                </a:lnTo>
                <a:lnTo>
                  <a:pt x="43" y="346"/>
                </a:lnTo>
                <a:lnTo>
                  <a:pt x="97" y="432"/>
                </a:lnTo>
                <a:lnTo>
                  <a:pt x="183" y="454"/>
                </a:lnTo>
                <a:lnTo>
                  <a:pt x="259" y="432"/>
                </a:lnTo>
                <a:lnTo>
                  <a:pt x="345" y="389"/>
                </a:lnTo>
                <a:lnTo>
                  <a:pt x="410" y="357"/>
                </a:lnTo>
                <a:lnTo>
                  <a:pt x="496" y="292"/>
                </a:lnTo>
                <a:lnTo>
                  <a:pt x="496" y="238"/>
                </a:lnTo>
                <a:lnTo>
                  <a:pt x="421" y="195"/>
                </a:lnTo>
                <a:lnTo>
                  <a:pt x="421" y="151"/>
                </a:lnTo>
                <a:lnTo>
                  <a:pt x="421" y="108"/>
                </a:lnTo>
                <a:lnTo>
                  <a:pt x="421" y="65"/>
                </a:lnTo>
                <a:lnTo>
                  <a:pt x="356" y="0"/>
                </a:lnTo>
                <a:lnTo>
                  <a:pt x="302" y="65"/>
                </a:lnTo>
              </a:path>
            </a:pathLst>
          </a:custGeom>
          <a:solidFill>
            <a:schemeClr val="bg2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BF200A22-CD07-DA1C-112E-D9F5FE2F1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1800" y="3561975"/>
            <a:ext cx="7239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6175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175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175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175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175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175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175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175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175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altLang="en-US" sz="1800">
                <a:solidFill>
                  <a:srgbClr val="000000"/>
                </a:solidFill>
              </a:rPr>
              <a:t>Mesh</a:t>
            </a:r>
          </a:p>
        </p:txBody>
      </p:sp>
      <p:sp>
        <p:nvSpPr>
          <p:cNvPr id="39" name="Rectangle 10">
            <a:extLst>
              <a:ext uri="{FF2B5EF4-FFF2-40B4-BE49-F238E27FC236}">
                <a16:creationId xmlns:a16="http://schemas.microsoft.com/office/drawing/2014/main" id="{BE406AFE-E449-F21D-74F0-DC086ED8F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712" y="3528637"/>
            <a:ext cx="10033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6175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175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175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175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175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175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175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175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175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altLang="en-US" sz="1800">
                <a:solidFill>
                  <a:srgbClr val="000000"/>
                </a:solidFill>
              </a:rPr>
              <a:t>Point to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altLang="en-US" sz="1800">
                <a:solidFill>
                  <a:srgbClr val="000000"/>
                </a:solidFill>
              </a:rPr>
              <a:t>Point</a:t>
            </a:r>
          </a:p>
        </p:txBody>
      </p:sp>
      <p:sp>
        <p:nvSpPr>
          <p:cNvPr id="40" name="Arc 11">
            <a:extLst>
              <a:ext uri="{FF2B5EF4-FFF2-40B4-BE49-F238E27FC236}">
                <a16:creationId xmlns:a16="http://schemas.microsoft.com/office/drawing/2014/main" id="{A2FBDBD8-237B-C20F-E908-B10A9C11965C}"/>
              </a:ext>
            </a:extLst>
          </p:cNvPr>
          <p:cNvSpPr>
            <a:spLocks/>
          </p:cNvSpPr>
          <p:nvPr/>
        </p:nvSpPr>
        <p:spPr bwMode="auto">
          <a:xfrm>
            <a:off x="2983126" y="2336424"/>
            <a:ext cx="782637" cy="944562"/>
          </a:xfrm>
          <a:custGeom>
            <a:avLst/>
            <a:gdLst>
              <a:gd name="T0" fmla="*/ 0 w 21600"/>
              <a:gd name="T1" fmla="*/ 0 h 21600"/>
              <a:gd name="T2" fmla="*/ 28372729 w 21600"/>
              <a:gd name="T3" fmla="*/ 41268788 h 21600"/>
              <a:gd name="T4" fmla="*/ 0 w 21600"/>
              <a:gd name="T5" fmla="*/ 4126878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 cap="rnd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" name="Arc 12">
            <a:extLst>
              <a:ext uri="{FF2B5EF4-FFF2-40B4-BE49-F238E27FC236}">
                <a16:creationId xmlns:a16="http://schemas.microsoft.com/office/drawing/2014/main" id="{3E20CD81-0DA9-F121-8EFB-852EFAB4D53E}"/>
              </a:ext>
            </a:extLst>
          </p:cNvPr>
          <p:cNvSpPr>
            <a:spLocks/>
          </p:cNvSpPr>
          <p:nvPr/>
        </p:nvSpPr>
        <p:spPr bwMode="auto">
          <a:xfrm>
            <a:off x="2475125" y="2336424"/>
            <a:ext cx="442912" cy="2170112"/>
          </a:xfrm>
          <a:custGeom>
            <a:avLst/>
            <a:gdLst>
              <a:gd name="T0" fmla="*/ 0 w 21600"/>
              <a:gd name="T1" fmla="*/ 217680016 h 21600"/>
              <a:gd name="T2" fmla="*/ 9049512 w 21600"/>
              <a:gd name="T3" fmla="*/ 0 h 21600"/>
              <a:gd name="T4" fmla="*/ 9075554 w 21600"/>
              <a:gd name="T5" fmla="*/ 21798272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570"/>
                </a:moveTo>
                <a:cubicBezTo>
                  <a:pt x="16" y="9676"/>
                  <a:pt x="9644" y="34"/>
                  <a:pt x="21538" y="0"/>
                </a:cubicBezTo>
              </a:path>
              <a:path w="21600" h="21600" stroke="0" extrusionOk="0">
                <a:moveTo>
                  <a:pt x="0" y="21570"/>
                </a:moveTo>
                <a:cubicBezTo>
                  <a:pt x="16" y="9676"/>
                  <a:pt x="9644" y="34"/>
                  <a:pt x="21538" y="0"/>
                </a:cubicBezTo>
                <a:lnTo>
                  <a:pt x="21600" y="21600"/>
                </a:lnTo>
                <a:lnTo>
                  <a:pt x="0" y="21570"/>
                </a:lnTo>
                <a:close/>
              </a:path>
            </a:pathLst>
          </a:custGeom>
          <a:noFill/>
          <a:ln w="25400" cap="rnd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2" name="Arc 13">
            <a:extLst>
              <a:ext uri="{FF2B5EF4-FFF2-40B4-BE49-F238E27FC236}">
                <a16:creationId xmlns:a16="http://schemas.microsoft.com/office/drawing/2014/main" id="{B8A02A1D-3B3B-A2D6-6B32-1D7989921EAF}"/>
              </a:ext>
            </a:extLst>
          </p:cNvPr>
          <p:cNvSpPr>
            <a:spLocks/>
          </p:cNvSpPr>
          <p:nvPr/>
        </p:nvSpPr>
        <p:spPr bwMode="auto">
          <a:xfrm>
            <a:off x="2548150" y="4755775"/>
            <a:ext cx="838200" cy="250825"/>
          </a:xfrm>
          <a:custGeom>
            <a:avLst/>
            <a:gdLst>
              <a:gd name="T0" fmla="*/ 0 w 21633"/>
              <a:gd name="T1" fmla="*/ 0 h 21600"/>
              <a:gd name="T2" fmla="*/ 32490411 w 21633"/>
              <a:gd name="T3" fmla="*/ 2895693 h 21600"/>
              <a:gd name="T4" fmla="*/ 49557 w 21633"/>
              <a:gd name="T5" fmla="*/ 2913089 h 21600"/>
              <a:gd name="T6" fmla="*/ 0 60000 65536"/>
              <a:gd name="T7" fmla="*/ 0 60000 65536"/>
              <a:gd name="T8" fmla="*/ 0 60000 65536"/>
              <a:gd name="T9" fmla="*/ 0 w 21633"/>
              <a:gd name="T10" fmla="*/ 0 h 21600"/>
              <a:gd name="T11" fmla="*/ 21633 w 2163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3" h="21600" fill="none" extrusionOk="0">
                <a:moveTo>
                  <a:pt x="0" y="0"/>
                </a:moveTo>
                <a:cubicBezTo>
                  <a:pt x="11" y="0"/>
                  <a:pt x="22" y="-1"/>
                  <a:pt x="33" y="0"/>
                </a:cubicBezTo>
                <a:cubicBezTo>
                  <a:pt x="11912" y="0"/>
                  <a:pt x="21561" y="9592"/>
                  <a:pt x="21632" y="21471"/>
                </a:cubicBezTo>
              </a:path>
              <a:path w="21633" h="21600" stroke="0" extrusionOk="0">
                <a:moveTo>
                  <a:pt x="0" y="0"/>
                </a:moveTo>
                <a:cubicBezTo>
                  <a:pt x="11" y="0"/>
                  <a:pt x="22" y="-1"/>
                  <a:pt x="33" y="0"/>
                </a:cubicBezTo>
                <a:cubicBezTo>
                  <a:pt x="11912" y="0"/>
                  <a:pt x="21561" y="9592"/>
                  <a:pt x="21632" y="21471"/>
                </a:cubicBezTo>
                <a:lnTo>
                  <a:pt x="33" y="21600"/>
                </a:ln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" name="Arc 14">
            <a:extLst>
              <a:ext uri="{FF2B5EF4-FFF2-40B4-BE49-F238E27FC236}">
                <a16:creationId xmlns:a16="http://schemas.microsoft.com/office/drawing/2014/main" id="{C1B3F753-1059-291F-0195-288F4221029A}"/>
              </a:ext>
            </a:extLst>
          </p:cNvPr>
          <p:cNvSpPr>
            <a:spLocks/>
          </p:cNvSpPr>
          <p:nvPr/>
        </p:nvSpPr>
        <p:spPr bwMode="auto">
          <a:xfrm>
            <a:off x="2560850" y="3455612"/>
            <a:ext cx="1166812" cy="1152525"/>
          </a:xfrm>
          <a:custGeom>
            <a:avLst/>
            <a:gdLst>
              <a:gd name="T0" fmla="*/ 62870560 w 21647"/>
              <a:gd name="T1" fmla="*/ 0 h 21600"/>
              <a:gd name="T2" fmla="*/ 0 w 21647"/>
              <a:gd name="T3" fmla="*/ 61509459 h 21600"/>
              <a:gd name="T4" fmla="*/ 136479 w 21647"/>
              <a:gd name="T5" fmla="*/ 0 h 21600"/>
              <a:gd name="T6" fmla="*/ 0 60000 65536"/>
              <a:gd name="T7" fmla="*/ 0 60000 65536"/>
              <a:gd name="T8" fmla="*/ 0 60000 65536"/>
              <a:gd name="T9" fmla="*/ 0 w 21647"/>
              <a:gd name="T10" fmla="*/ 0 h 21600"/>
              <a:gd name="T11" fmla="*/ 21647 w 216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47" h="21600" fill="none" extrusionOk="0">
                <a:moveTo>
                  <a:pt x="21647" y="0"/>
                </a:moveTo>
                <a:cubicBezTo>
                  <a:pt x="21647" y="11929"/>
                  <a:pt x="11976" y="21600"/>
                  <a:pt x="47" y="21600"/>
                </a:cubicBezTo>
                <a:cubicBezTo>
                  <a:pt x="31" y="21600"/>
                  <a:pt x="15" y="21599"/>
                  <a:pt x="0" y="21599"/>
                </a:cubicBezTo>
              </a:path>
              <a:path w="21647" h="21600" stroke="0" extrusionOk="0">
                <a:moveTo>
                  <a:pt x="21647" y="0"/>
                </a:moveTo>
                <a:cubicBezTo>
                  <a:pt x="21647" y="11929"/>
                  <a:pt x="11976" y="21600"/>
                  <a:pt x="47" y="21600"/>
                </a:cubicBezTo>
                <a:cubicBezTo>
                  <a:pt x="31" y="21600"/>
                  <a:pt x="15" y="21599"/>
                  <a:pt x="0" y="21599"/>
                </a:cubicBezTo>
                <a:lnTo>
                  <a:pt x="47" y="0"/>
                </a:lnTo>
                <a:lnTo>
                  <a:pt x="21647" y="0"/>
                </a:lnTo>
                <a:close/>
              </a:path>
            </a:pathLst>
          </a:custGeom>
          <a:noFill/>
          <a:ln w="25400" cap="rnd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" name="Arc 15">
            <a:extLst>
              <a:ext uri="{FF2B5EF4-FFF2-40B4-BE49-F238E27FC236}">
                <a16:creationId xmlns:a16="http://schemas.microsoft.com/office/drawing/2014/main" id="{C847BC52-BFFD-AF32-A395-2BD85647BCA5}"/>
              </a:ext>
            </a:extLst>
          </p:cNvPr>
          <p:cNvSpPr>
            <a:spLocks/>
          </p:cNvSpPr>
          <p:nvPr/>
        </p:nvSpPr>
        <p:spPr bwMode="auto">
          <a:xfrm>
            <a:off x="2997413" y="2369762"/>
            <a:ext cx="442913" cy="2589213"/>
          </a:xfrm>
          <a:custGeom>
            <a:avLst/>
            <a:gdLst>
              <a:gd name="T0" fmla="*/ 0 w 21600"/>
              <a:gd name="T1" fmla="*/ 0 h 21600"/>
              <a:gd name="T2" fmla="*/ 9075574 w 21600"/>
              <a:gd name="T3" fmla="*/ 310378073 h 21600"/>
              <a:gd name="T4" fmla="*/ 0 w 21600"/>
              <a:gd name="T5" fmla="*/ 310378073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 cap="rnd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45" name="Group 26">
            <a:extLst>
              <a:ext uri="{FF2B5EF4-FFF2-40B4-BE49-F238E27FC236}">
                <a16:creationId xmlns:a16="http://schemas.microsoft.com/office/drawing/2014/main" id="{AF74CAF9-4B4F-B74A-78EC-13DA1F671A46}"/>
              </a:ext>
            </a:extLst>
          </p:cNvPr>
          <p:cNvGrpSpPr>
            <a:grpSpLocks/>
          </p:cNvGrpSpPr>
          <p:nvPr/>
        </p:nvGrpSpPr>
        <p:grpSpPr bwMode="auto">
          <a:xfrm>
            <a:off x="3448262" y="2560262"/>
            <a:ext cx="312738" cy="227013"/>
            <a:chOff x="1465" y="1852"/>
            <a:chExt cx="247" cy="152"/>
          </a:xfrm>
        </p:grpSpPr>
        <p:sp>
          <p:nvSpPr>
            <p:cNvPr id="46" name="Line 24">
              <a:extLst>
                <a:ext uri="{FF2B5EF4-FFF2-40B4-BE49-F238E27FC236}">
                  <a16:creationId xmlns:a16="http://schemas.microsoft.com/office/drawing/2014/main" id="{CFD6BC8E-9E46-7F9A-EBA7-B2B88485C7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65" y="1926"/>
              <a:ext cx="247" cy="4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Line 25">
              <a:extLst>
                <a:ext uri="{FF2B5EF4-FFF2-40B4-BE49-F238E27FC236}">
                  <a16:creationId xmlns:a16="http://schemas.microsoft.com/office/drawing/2014/main" id="{3B58E50E-FB6E-D88C-F8D9-D3441CCD22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17" y="1852"/>
              <a:ext cx="142" cy="152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8" name="Freeform 29">
            <a:extLst>
              <a:ext uri="{FF2B5EF4-FFF2-40B4-BE49-F238E27FC236}">
                <a16:creationId xmlns:a16="http://schemas.microsoft.com/office/drawing/2014/main" id="{7DF3730F-6866-9876-AA76-C40F2ED71A2A}"/>
              </a:ext>
            </a:extLst>
          </p:cNvPr>
          <p:cNvSpPr>
            <a:spLocks/>
          </p:cNvSpPr>
          <p:nvPr/>
        </p:nvSpPr>
        <p:spPr bwMode="auto">
          <a:xfrm>
            <a:off x="4791287" y="2798387"/>
            <a:ext cx="1111250" cy="2162175"/>
          </a:xfrm>
          <a:custGeom>
            <a:avLst/>
            <a:gdLst>
              <a:gd name="T0" fmla="*/ 1109989 w 881"/>
              <a:gd name="T1" fmla="*/ 0 h 1448"/>
              <a:gd name="T2" fmla="*/ 368314 w 881"/>
              <a:gd name="T3" fmla="*/ 410634 h 1448"/>
              <a:gd name="T4" fmla="*/ 0 w 881"/>
              <a:gd name="T5" fmla="*/ 1290138 h 1448"/>
              <a:gd name="T6" fmla="*/ 0 w 881"/>
              <a:gd name="T7" fmla="*/ 2160682 h 1448"/>
              <a:gd name="T8" fmla="*/ 0 60000 65536"/>
              <a:gd name="T9" fmla="*/ 0 60000 65536"/>
              <a:gd name="T10" fmla="*/ 0 60000 65536"/>
              <a:gd name="T11" fmla="*/ 0 60000 65536"/>
              <a:gd name="T12" fmla="*/ 0 w 881"/>
              <a:gd name="T13" fmla="*/ 0 h 1448"/>
              <a:gd name="T14" fmla="*/ 881 w 881"/>
              <a:gd name="T15" fmla="*/ 1448 h 14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1" h="1448">
                <a:moveTo>
                  <a:pt x="880" y="0"/>
                </a:moveTo>
                <a:lnTo>
                  <a:pt x="292" y="275"/>
                </a:lnTo>
                <a:lnTo>
                  <a:pt x="0" y="864"/>
                </a:lnTo>
                <a:lnTo>
                  <a:pt x="0" y="1447"/>
                </a:lnTo>
              </a:path>
            </a:pathLst>
          </a:custGeom>
          <a:noFill/>
          <a:ln w="25400" cap="rnd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49" name="Group 39">
            <a:extLst>
              <a:ext uri="{FF2B5EF4-FFF2-40B4-BE49-F238E27FC236}">
                <a16:creationId xmlns:a16="http://schemas.microsoft.com/office/drawing/2014/main" id="{26D1A1B1-D532-E356-2295-0105EE47B399}"/>
              </a:ext>
            </a:extLst>
          </p:cNvPr>
          <p:cNvGrpSpPr>
            <a:grpSpLocks/>
          </p:cNvGrpSpPr>
          <p:nvPr/>
        </p:nvGrpSpPr>
        <p:grpSpPr bwMode="auto">
          <a:xfrm>
            <a:off x="5291351" y="2952375"/>
            <a:ext cx="295275" cy="223837"/>
            <a:chOff x="2670" y="1771"/>
            <a:chExt cx="234" cy="150"/>
          </a:xfrm>
        </p:grpSpPr>
        <p:sp>
          <p:nvSpPr>
            <p:cNvPr id="50" name="Line 37">
              <a:extLst>
                <a:ext uri="{FF2B5EF4-FFF2-40B4-BE49-F238E27FC236}">
                  <a16:creationId xmlns:a16="http://schemas.microsoft.com/office/drawing/2014/main" id="{C8D7231B-AE8A-55A0-AABF-FED35DC1CD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80" y="1771"/>
              <a:ext cx="213" cy="150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" name="Line 38">
              <a:extLst>
                <a:ext uri="{FF2B5EF4-FFF2-40B4-BE49-F238E27FC236}">
                  <a16:creationId xmlns:a16="http://schemas.microsoft.com/office/drawing/2014/main" id="{9BAC0923-03E0-A5C8-0DBE-BF9D914D83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70" y="1826"/>
              <a:ext cx="234" cy="41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2" name="TextBox 88">
            <a:extLst>
              <a:ext uri="{FF2B5EF4-FFF2-40B4-BE49-F238E27FC236}">
                <a16:creationId xmlns:a16="http://schemas.microsoft.com/office/drawing/2014/main" id="{63A14DBD-6A30-1A4B-AFAD-43A120E40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4900" y="2609475"/>
            <a:ext cx="430212" cy="276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AU" altLang="en-US" sz="1200">
                <a:solidFill>
                  <a:srgbClr val="000000"/>
                </a:solidFill>
              </a:rPr>
              <a:t>TM</a:t>
            </a:r>
          </a:p>
        </p:txBody>
      </p:sp>
      <p:sp>
        <p:nvSpPr>
          <p:cNvPr id="53" name="TextBox 89">
            <a:extLst>
              <a:ext uri="{FF2B5EF4-FFF2-40B4-BE49-F238E27FC236}">
                <a16:creationId xmlns:a16="http://schemas.microsoft.com/office/drawing/2014/main" id="{F99664AA-801C-3CE7-E267-6DFD22E94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438" y="4944687"/>
            <a:ext cx="422275" cy="276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AU" altLang="en-US" sz="1200">
                <a:solidFill>
                  <a:srgbClr val="000000"/>
                </a:solidFill>
              </a:rPr>
              <a:t>TM</a:t>
            </a:r>
          </a:p>
        </p:txBody>
      </p:sp>
      <p:sp>
        <p:nvSpPr>
          <p:cNvPr id="54" name="TextBox 90">
            <a:extLst>
              <a:ext uri="{FF2B5EF4-FFF2-40B4-BE49-F238E27FC236}">
                <a16:creationId xmlns:a16="http://schemas.microsoft.com/office/drawing/2014/main" id="{F6CC0F38-540C-B5C8-01B5-5C6DAFFF3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3675" y="4531936"/>
            <a:ext cx="449262" cy="2746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AU" altLang="en-US" sz="1200">
                <a:solidFill>
                  <a:srgbClr val="000000"/>
                </a:solidFill>
              </a:rPr>
              <a:t>TM</a:t>
            </a:r>
          </a:p>
        </p:txBody>
      </p:sp>
      <p:sp>
        <p:nvSpPr>
          <p:cNvPr id="55" name="TextBox 91">
            <a:extLst>
              <a:ext uri="{FF2B5EF4-FFF2-40B4-BE49-F238E27FC236}">
                <a16:creationId xmlns:a16="http://schemas.microsoft.com/office/drawing/2014/main" id="{169680E4-8275-A65A-2D46-37AAC5500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938" y="4841500"/>
            <a:ext cx="404813" cy="276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AU" altLang="en-US" sz="1200">
                <a:solidFill>
                  <a:srgbClr val="000000"/>
                </a:solidFill>
              </a:rPr>
              <a:t>TM</a:t>
            </a:r>
          </a:p>
        </p:txBody>
      </p:sp>
      <p:sp>
        <p:nvSpPr>
          <p:cNvPr id="56" name="TextBox 92">
            <a:extLst>
              <a:ext uri="{FF2B5EF4-FFF2-40B4-BE49-F238E27FC236}">
                <a16:creationId xmlns:a16="http://schemas.microsoft.com/office/drawing/2014/main" id="{3851068C-3AB1-5015-8511-A32A3F80E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226" y="2161800"/>
            <a:ext cx="460375" cy="2746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AU" altLang="en-US" sz="1200">
                <a:solidFill>
                  <a:srgbClr val="000000"/>
                </a:solidFill>
              </a:rPr>
              <a:t>TM</a:t>
            </a:r>
          </a:p>
        </p:txBody>
      </p:sp>
      <p:sp>
        <p:nvSpPr>
          <p:cNvPr id="57" name="TextBox 93">
            <a:extLst>
              <a:ext uri="{FF2B5EF4-FFF2-40B4-BE49-F238E27FC236}">
                <a16:creationId xmlns:a16="http://schemas.microsoft.com/office/drawing/2014/main" id="{45387C3D-C556-81AB-BA50-C59FAF64C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450" y="3295275"/>
            <a:ext cx="442912" cy="2746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AU" altLang="en-US" sz="1200">
                <a:solidFill>
                  <a:srgbClr val="000000"/>
                </a:solidFill>
              </a:rPr>
              <a:t>TM</a:t>
            </a:r>
          </a:p>
        </p:txBody>
      </p:sp>
      <p:grpSp>
        <p:nvGrpSpPr>
          <p:cNvPr id="58" name="Group 39">
            <a:extLst>
              <a:ext uri="{FF2B5EF4-FFF2-40B4-BE49-F238E27FC236}">
                <a16:creationId xmlns:a16="http://schemas.microsoft.com/office/drawing/2014/main" id="{6AD9FA0C-4FC3-BBF8-EE7A-6ADFED883FFC}"/>
              </a:ext>
            </a:extLst>
          </p:cNvPr>
          <p:cNvGrpSpPr>
            <a:grpSpLocks/>
          </p:cNvGrpSpPr>
          <p:nvPr/>
        </p:nvGrpSpPr>
        <p:grpSpPr bwMode="auto">
          <a:xfrm>
            <a:off x="9471238" y="3660400"/>
            <a:ext cx="371475" cy="238125"/>
            <a:chOff x="2670" y="1771"/>
            <a:chExt cx="234" cy="150"/>
          </a:xfrm>
        </p:grpSpPr>
        <p:sp>
          <p:nvSpPr>
            <p:cNvPr id="59" name="Line 37">
              <a:extLst>
                <a:ext uri="{FF2B5EF4-FFF2-40B4-BE49-F238E27FC236}">
                  <a16:creationId xmlns:a16="http://schemas.microsoft.com/office/drawing/2014/main" id="{185C76F1-CD10-2590-EAA0-B97A0957E5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80" y="1771"/>
              <a:ext cx="213" cy="150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Line 38">
              <a:extLst>
                <a:ext uri="{FF2B5EF4-FFF2-40B4-BE49-F238E27FC236}">
                  <a16:creationId xmlns:a16="http://schemas.microsoft.com/office/drawing/2014/main" id="{4069ABAC-CE2F-3010-451F-F2494DC758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70" y="1826"/>
              <a:ext cx="234" cy="41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1" name="Group 39">
            <a:extLst>
              <a:ext uri="{FF2B5EF4-FFF2-40B4-BE49-F238E27FC236}">
                <a16:creationId xmlns:a16="http://schemas.microsoft.com/office/drawing/2014/main" id="{BFBBAD1F-A752-B59A-B7AC-41F3DA88115B}"/>
              </a:ext>
            </a:extLst>
          </p:cNvPr>
          <p:cNvGrpSpPr>
            <a:grpSpLocks/>
          </p:cNvGrpSpPr>
          <p:nvPr/>
        </p:nvGrpSpPr>
        <p:grpSpPr bwMode="auto">
          <a:xfrm>
            <a:off x="8229813" y="2199900"/>
            <a:ext cx="371475" cy="238125"/>
            <a:chOff x="2670" y="1771"/>
            <a:chExt cx="234" cy="150"/>
          </a:xfrm>
        </p:grpSpPr>
        <p:sp>
          <p:nvSpPr>
            <p:cNvPr id="62" name="Line 37">
              <a:extLst>
                <a:ext uri="{FF2B5EF4-FFF2-40B4-BE49-F238E27FC236}">
                  <a16:creationId xmlns:a16="http://schemas.microsoft.com/office/drawing/2014/main" id="{A9718435-BE1E-DAAC-7221-6D1283F8E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80" y="1771"/>
              <a:ext cx="213" cy="150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Line 38">
              <a:extLst>
                <a:ext uri="{FF2B5EF4-FFF2-40B4-BE49-F238E27FC236}">
                  <a16:creationId xmlns:a16="http://schemas.microsoft.com/office/drawing/2014/main" id="{7D153C5B-269B-C3AE-B649-D7316DF0D2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70" y="1826"/>
              <a:ext cx="234" cy="41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4" name="TextBox 102">
            <a:extLst>
              <a:ext uri="{FF2B5EF4-FFF2-40B4-BE49-F238E27FC236}">
                <a16:creationId xmlns:a16="http://schemas.microsoft.com/office/drawing/2014/main" id="{6D941412-9068-D537-2103-7CFA9E720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6075" y="2236412"/>
            <a:ext cx="430212" cy="276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AU" altLang="en-US" sz="1200">
                <a:solidFill>
                  <a:srgbClr val="000000"/>
                </a:solidFill>
              </a:rPr>
              <a:t>TM</a:t>
            </a:r>
          </a:p>
        </p:txBody>
      </p:sp>
      <p:sp>
        <p:nvSpPr>
          <p:cNvPr id="65" name="TextBox 103">
            <a:extLst>
              <a:ext uri="{FF2B5EF4-FFF2-40B4-BE49-F238E27FC236}">
                <a16:creationId xmlns:a16="http://schemas.microsoft.com/office/drawing/2014/main" id="{59E2A0D8-BBA1-C4C8-D0C5-8693E2F15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1875" y="3003175"/>
            <a:ext cx="430212" cy="276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AU" altLang="en-US" sz="1200">
                <a:solidFill>
                  <a:srgbClr val="000000"/>
                </a:solidFill>
              </a:rPr>
              <a:t>TM</a:t>
            </a:r>
          </a:p>
        </p:txBody>
      </p:sp>
      <p:grpSp>
        <p:nvGrpSpPr>
          <p:cNvPr id="66" name="Group 45">
            <a:extLst>
              <a:ext uri="{FF2B5EF4-FFF2-40B4-BE49-F238E27FC236}">
                <a16:creationId xmlns:a16="http://schemas.microsoft.com/office/drawing/2014/main" id="{C1F06031-B051-A2F0-13D6-F21600CF1E6C}"/>
              </a:ext>
            </a:extLst>
          </p:cNvPr>
          <p:cNvGrpSpPr>
            <a:grpSpLocks/>
          </p:cNvGrpSpPr>
          <p:nvPr/>
        </p:nvGrpSpPr>
        <p:grpSpPr bwMode="auto">
          <a:xfrm>
            <a:off x="6524437" y="1703323"/>
            <a:ext cx="4192588" cy="4052887"/>
            <a:chOff x="542925" y="1895454"/>
            <a:chExt cx="4011558" cy="3925909"/>
          </a:xfrm>
        </p:grpSpPr>
        <p:sp>
          <p:nvSpPr>
            <p:cNvPr id="67" name="Freeform 4">
              <a:extLst>
                <a:ext uri="{FF2B5EF4-FFF2-40B4-BE49-F238E27FC236}">
                  <a16:creationId xmlns:a16="http://schemas.microsoft.com/office/drawing/2014/main" id="{3748BD8A-EC43-3694-E57D-4511E1507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77" y="1895454"/>
              <a:ext cx="3999406" cy="3924372"/>
            </a:xfrm>
            <a:custGeom>
              <a:avLst/>
              <a:gdLst>
                <a:gd name="T0" fmla="*/ 0 w 2519"/>
                <a:gd name="T1" fmla="*/ 0 h 2472"/>
                <a:gd name="T2" fmla="*/ 2518 w 2519"/>
                <a:gd name="T3" fmla="*/ 0 h 2472"/>
                <a:gd name="T4" fmla="*/ 2518 w 2519"/>
                <a:gd name="T5" fmla="*/ 2471 h 2472"/>
                <a:gd name="T6" fmla="*/ 0 w 2519"/>
                <a:gd name="T7" fmla="*/ 2471 h 2472"/>
                <a:gd name="T8" fmla="*/ 0 w 2519"/>
                <a:gd name="T9" fmla="*/ 0 h 2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19" h="2472">
                  <a:moveTo>
                    <a:pt x="0" y="0"/>
                  </a:moveTo>
                  <a:lnTo>
                    <a:pt x="2518" y="0"/>
                  </a:lnTo>
                  <a:lnTo>
                    <a:pt x="2518" y="2471"/>
                  </a:lnTo>
                  <a:lnTo>
                    <a:pt x="0" y="2471"/>
                  </a:lnTo>
                  <a:lnTo>
                    <a:pt x="0" y="0"/>
                  </a:lnTo>
                </a:path>
              </a:pathLst>
            </a:custGeom>
            <a:solidFill>
              <a:srgbClr val="9999CC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81B0E02C-FDD1-B135-A5D5-A68D70073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25" y="1898650"/>
              <a:ext cx="2773363" cy="1649413"/>
            </a:xfrm>
            <a:custGeom>
              <a:avLst/>
              <a:gdLst>
                <a:gd name="T0" fmla="*/ 2771775 w 1747"/>
                <a:gd name="T1" fmla="*/ 0 h 1039"/>
                <a:gd name="T2" fmla="*/ 2617788 w 1747"/>
                <a:gd name="T3" fmla="*/ 300038 h 1039"/>
                <a:gd name="T4" fmla="*/ 2001838 w 1747"/>
                <a:gd name="T5" fmla="*/ 300038 h 1039"/>
                <a:gd name="T6" fmla="*/ 1693863 w 1747"/>
                <a:gd name="T7" fmla="*/ 225425 h 1039"/>
                <a:gd name="T8" fmla="*/ 1309688 w 1747"/>
                <a:gd name="T9" fmla="*/ 374650 h 1039"/>
                <a:gd name="T10" fmla="*/ 1385888 w 1747"/>
                <a:gd name="T11" fmla="*/ 598488 h 1039"/>
                <a:gd name="T12" fmla="*/ 1077913 w 1747"/>
                <a:gd name="T13" fmla="*/ 973138 h 1039"/>
                <a:gd name="T14" fmla="*/ 847725 w 1747"/>
                <a:gd name="T15" fmla="*/ 1049338 h 1039"/>
                <a:gd name="T16" fmla="*/ 769938 w 1747"/>
                <a:gd name="T17" fmla="*/ 1273175 h 1039"/>
                <a:gd name="T18" fmla="*/ 923925 w 1747"/>
                <a:gd name="T19" fmla="*/ 1498600 h 1039"/>
                <a:gd name="T20" fmla="*/ 615950 w 1747"/>
                <a:gd name="T21" fmla="*/ 1647825 h 1039"/>
                <a:gd name="T22" fmla="*/ 153988 w 1747"/>
                <a:gd name="T23" fmla="*/ 1647825 h 1039"/>
                <a:gd name="T24" fmla="*/ 0 w 1747"/>
                <a:gd name="T25" fmla="*/ 1347788 h 1039"/>
                <a:gd name="T26" fmla="*/ 0 w 1747"/>
                <a:gd name="T27" fmla="*/ 0 h 1039"/>
                <a:gd name="T28" fmla="*/ 2771775 w 1747"/>
                <a:gd name="T29" fmla="*/ 0 h 10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47"/>
                <a:gd name="T46" fmla="*/ 0 h 1039"/>
                <a:gd name="T47" fmla="*/ 1747 w 1747"/>
                <a:gd name="T48" fmla="*/ 1039 h 10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47" h="1039">
                  <a:moveTo>
                    <a:pt x="1746" y="0"/>
                  </a:moveTo>
                  <a:lnTo>
                    <a:pt x="1649" y="189"/>
                  </a:lnTo>
                  <a:lnTo>
                    <a:pt x="1261" y="189"/>
                  </a:lnTo>
                  <a:lnTo>
                    <a:pt x="1067" y="142"/>
                  </a:lnTo>
                  <a:lnTo>
                    <a:pt x="825" y="236"/>
                  </a:lnTo>
                  <a:lnTo>
                    <a:pt x="873" y="377"/>
                  </a:lnTo>
                  <a:lnTo>
                    <a:pt x="679" y="613"/>
                  </a:lnTo>
                  <a:lnTo>
                    <a:pt x="534" y="661"/>
                  </a:lnTo>
                  <a:lnTo>
                    <a:pt x="485" y="802"/>
                  </a:lnTo>
                  <a:lnTo>
                    <a:pt x="582" y="944"/>
                  </a:lnTo>
                  <a:lnTo>
                    <a:pt x="388" y="1038"/>
                  </a:lnTo>
                  <a:lnTo>
                    <a:pt x="97" y="1038"/>
                  </a:lnTo>
                  <a:lnTo>
                    <a:pt x="0" y="849"/>
                  </a:lnTo>
                  <a:lnTo>
                    <a:pt x="0" y="0"/>
                  </a:lnTo>
                  <a:lnTo>
                    <a:pt x="1746" y="0"/>
                  </a:lnTo>
                </a:path>
              </a:pathLst>
            </a:custGeom>
            <a:solidFill>
              <a:srgbClr val="00007D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9" name="AutoShape 6">
              <a:extLst>
                <a:ext uri="{FF2B5EF4-FFF2-40B4-BE49-F238E27FC236}">
                  <a16:creationId xmlns:a16="http://schemas.microsoft.com/office/drawing/2014/main" id="{346AE17C-604F-4287-A9A8-9FFF10F785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800000">
              <a:off x="3073400" y="3378200"/>
              <a:ext cx="520700" cy="444500"/>
            </a:xfrm>
            <a:prstGeom prst="triangle">
              <a:avLst>
                <a:gd name="adj" fmla="val 49986"/>
              </a:avLst>
            </a:prstGeom>
            <a:solidFill>
              <a:srgbClr val="DADAD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70" name="AutoShape 7">
              <a:extLst>
                <a:ext uri="{FF2B5EF4-FFF2-40B4-BE49-F238E27FC236}">
                  <a16:creationId xmlns:a16="http://schemas.microsoft.com/office/drawing/2014/main" id="{EC4E4B60-C3D1-3C83-E161-FB77093254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800000">
              <a:off x="2292350" y="4092575"/>
              <a:ext cx="520700" cy="444500"/>
            </a:xfrm>
            <a:prstGeom prst="triangle">
              <a:avLst>
                <a:gd name="adj" fmla="val 49986"/>
              </a:avLst>
            </a:prstGeom>
            <a:solidFill>
              <a:srgbClr val="DADAD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ED4AEEEE-ED84-7208-C053-38FEE3ED5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4327525"/>
              <a:ext cx="525463" cy="666750"/>
            </a:xfrm>
            <a:custGeom>
              <a:avLst/>
              <a:gdLst>
                <a:gd name="T0" fmla="*/ 238125 w 331"/>
                <a:gd name="T1" fmla="*/ 665163 h 420"/>
                <a:gd name="T2" fmla="*/ 0 w 331"/>
                <a:gd name="T3" fmla="*/ 569913 h 420"/>
                <a:gd name="T4" fmla="*/ 0 w 331"/>
                <a:gd name="T5" fmla="*/ 95250 h 420"/>
                <a:gd name="T6" fmla="*/ 285750 w 331"/>
                <a:gd name="T7" fmla="*/ 0 h 420"/>
                <a:gd name="T8" fmla="*/ 474663 w 331"/>
                <a:gd name="T9" fmla="*/ 95250 h 420"/>
                <a:gd name="T10" fmla="*/ 523875 w 331"/>
                <a:gd name="T11" fmla="*/ 474663 h 420"/>
                <a:gd name="T12" fmla="*/ 238125 w 331"/>
                <a:gd name="T13" fmla="*/ 665163 h 4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1"/>
                <a:gd name="T22" fmla="*/ 0 h 420"/>
                <a:gd name="T23" fmla="*/ 331 w 331"/>
                <a:gd name="T24" fmla="*/ 420 h 4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1" h="420">
                  <a:moveTo>
                    <a:pt x="150" y="419"/>
                  </a:moveTo>
                  <a:lnTo>
                    <a:pt x="0" y="359"/>
                  </a:lnTo>
                  <a:lnTo>
                    <a:pt x="0" y="60"/>
                  </a:lnTo>
                  <a:lnTo>
                    <a:pt x="180" y="0"/>
                  </a:lnTo>
                  <a:lnTo>
                    <a:pt x="299" y="60"/>
                  </a:lnTo>
                  <a:lnTo>
                    <a:pt x="330" y="299"/>
                  </a:lnTo>
                  <a:lnTo>
                    <a:pt x="150" y="419"/>
                  </a:lnTo>
                </a:path>
              </a:pathLst>
            </a:custGeom>
            <a:solidFill>
              <a:srgbClr val="00007D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404F53B8-94CD-EB08-BDAF-528CF3DD0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125" y="2933700"/>
              <a:ext cx="3287713" cy="2887663"/>
            </a:xfrm>
            <a:custGeom>
              <a:avLst/>
              <a:gdLst>
                <a:gd name="T0" fmla="*/ 3286125 w 2071"/>
                <a:gd name="T1" fmla="*/ 0 h 1819"/>
                <a:gd name="T2" fmla="*/ 3133725 w 2071"/>
                <a:gd name="T3" fmla="*/ 0 h 1819"/>
                <a:gd name="T4" fmla="*/ 2979738 w 2071"/>
                <a:gd name="T5" fmla="*/ 152400 h 1819"/>
                <a:gd name="T6" fmla="*/ 3057525 w 2071"/>
                <a:gd name="T7" fmla="*/ 455613 h 1819"/>
                <a:gd name="T8" fmla="*/ 2979738 w 2071"/>
                <a:gd name="T9" fmla="*/ 987425 h 1819"/>
                <a:gd name="T10" fmla="*/ 2444750 w 2071"/>
                <a:gd name="T11" fmla="*/ 1519238 h 1819"/>
                <a:gd name="T12" fmla="*/ 2139950 w 2071"/>
                <a:gd name="T13" fmla="*/ 1746250 h 1819"/>
                <a:gd name="T14" fmla="*/ 1987550 w 2071"/>
                <a:gd name="T15" fmla="*/ 1974850 h 1819"/>
                <a:gd name="T16" fmla="*/ 1681163 w 2071"/>
                <a:gd name="T17" fmla="*/ 2278063 h 1819"/>
                <a:gd name="T18" fmla="*/ 1452563 w 2071"/>
                <a:gd name="T19" fmla="*/ 2430463 h 1819"/>
                <a:gd name="T20" fmla="*/ 1146175 w 2071"/>
                <a:gd name="T21" fmla="*/ 2506663 h 1819"/>
                <a:gd name="T22" fmla="*/ 687388 w 2071"/>
                <a:gd name="T23" fmla="*/ 2657475 h 1819"/>
                <a:gd name="T24" fmla="*/ 306388 w 2071"/>
                <a:gd name="T25" fmla="*/ 2657475 h 1819"/>
                <a:gd name="T26" fmla="*/ 76200 w 2071"/>
                <a:gd name="T27" fmla="*/ 2809875 h 1819"/>
                <a:gd name="T28" fmla="*/ 0 w 2071"/>
                <a:gd name="T29" fmla="*/ 2886075 h 1819"/>
                <a:gd name="T30" fmla="*/ 3286125 w 2071"/>
                <a:gd name="T31" fmla="*/ 2886075 h 1819"/>
                <a:gd name="T32" fmla="*/ 3286125 w 2071"/>
                <a:gd name="T33" fmla="*/ 0 h 18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71"/>
                <a:gd name="T52" fmla="*/ 0 h 1819"/>
                <a:gd name="T53" fmla="*/ 2071 w 2071"/>
                <a:gd name="T54" fmla="*/ 1819 h 18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71" h="1819">
                  <a:moveTo>
                    <a:pt x="2070" y="0"/>
                  </a:moveTo>
                  <a:lnTo>
                    <a:pt x="1974" y="0"/>
                  </a:lnTo>
                  <a:lnTo>
                    <a:pt x="1877" y="96"/>
                  </a:lnTo>
                  <a:lnTo>
                    <a:pt x="1926" y="287"/>
                  </a:lnTo>
                  <a:lnTo>
                    <a:pt x="1877" y="622"/>
                  </a:lnTo>
                  <a:lnTo>
                    <a:pt x="1540" y="957"/>
                  </a:lnTo>
                  <a:lnTo>
                    <a:pt x="1348" y="1100"/>
                  </a:lnTo>
                  <a:lnTo>
                    <a:pt x="1252" y="1244"/>
                  </a:lnTo>
                  <a:lnTo>
                    <a:pt x="1059" y="1435"/>
                  </a:lnTo>
                  <a:lnTo>
                    <a:pt x="915" y="1531"/>
                  </a:lnTo>
                  <a:lnTo>
                    <a:pt x="722" y="1579"/>
                  </a:lnTo>
                  <a:lnTo>
                    <a:pt x="433" y="1674"/>
                  </a:lnTo>
                  <a:lnTo>
                    <a:pt x="193" y="1674"/>
                  </a:lnTo>
                  <a:lnTo>
                    <a:pt x="48" y="1770"/>
                  </a:lnTo>
                  <a:lnTo>
                    <a:pt x="0" y="1818"/>
                  </a:lnTo>
                  <a:lnTo>
                    <a:pt x="2070" y="1818"/>
                  </a:lnTo>
                  <a:lnTo>
                    <a:pt x="2070" y="0"/>
                  </a:lnTo>
                </a:path>
              </a:pathLst>
            </a:custGeom>
            <a:solidFill>
              <a:srgbClr val="00007D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73" name="Line 10">
              <a:extLst>
                <a:ext uri="{FF2B5EF4-FFF2-40B4-BE49-F238E27FC236}">
                  <a16:creationId xmlns:a16="http://schemas.microsoft.com/office/drawing/2014/main" id="{F1C7CE81-5552-7C98-10E6-251F6A39E9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12850" y="5821363"/>
              <a:ext cx="333533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74" name="Arc 11">
              <a:extLst>
                <a:ext uri="{FF2B5EF4-FFF2-40B4-BE49-F238E27FC236}">
                  <a16:creationId xmlns:a16="http://schemas.microsoft.com/office/drawing/2014/main" id="{97945912-53CB-5D5E-7BB1-56923D67737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895475" y="2276475"/>
              <a:ext cx="965200" cy="431800"/>
            </a:xfrm>
            <a:custGeom>
              <a:avLst/>
              <a:gdLst>
                <a:gd name="T0" fmla="*/ 0 w 21600"/>
                <a:gd name="T1" fmla="*/ 8600436 h 21600"/>
                <a:gd name="T2" fmla="*/ 43058242 w 21600"/>
                <a:gd name="T3" fmla="*/ 0 h 21600"/>
                <a:gd name="T4" fmla="*/ 43130141 w 21600"/>
                <a:gd name="T5" fmla="*/ 863200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521"/>
                  </a:moveTo>
                  <a:cubicBezTo>
                    <a:pt x="43" y="9636"/>
                    <a:pt x="9679" y="19"/>
                    <a:pt x="21564" y="0"/>
                  </a:cubicBezTo>
                </a:path>
                <a:path w="21600" h="21600" stroke="0" extrusionOk="0">
                  <a:moveTo>
                    <a:pt x="0" y="21521"/>
                  </a:moveTo>
                  <a:cubicBezTo>
                    <a:pt x="43" y="9636"/>
                    <a:pt x="9679" y="19"/>
                    <a:pt x="21564" y="0"/>
                  </a:cubicBezTo>
                  <a:lnTo>
                    <a:pt x="21600" y="21600"/>
                  </a:lnTo>
                  <a:lnTo>
                    <a:pt x="0" y="21521"/>
                  </a:lnTo>
                  <a:close/>
                </a:path>
              </a:pathLst>
            </a:custGeom>
            <a:noFill/>
            <a:ln w="254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75" name="Arc 12">
              <a:extLst>
                <a:ext uri="{FF2B5EF4-FFF2-40B4-BE49-F238E27FC236}">
                  <a16:creationId xmlns:a16="http://schemas.microsoft.com/office/drawing/2014/main" id="{EC9F8E6E-3C61-4802-A5AD-5C60663D976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285875" y="2809875"/>
              <a:ext cx="584200" cy="736600"/>
            </a:xfrm>
            <a:custGeom>
              <a:avLst/>
              <a:gdLst>
                <a:gd name="T0" fmla="*/ 0 w 21600"/>
                <a:gd name="T1" fmla="*/ 25064759 h 21600"/>
                <a:gd name="T2" fmla="*/ 15757280 w 21600"/>
                <a:gd name="T3" fmla="*/ 0 h 21600"/>
                <a:gd name="T4" fmla="*/ 15800446 w 21600"/>
                <a:gd name="T5" fmla="*/ 2511942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553"/>
                  </a:moveTo>
                  <a:cubicBezTo>
                    <a:pt x="25" y="9665"/>
                    <a:pt x="9653" y="32"/>
                    <a:pt x="21541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65"/>
                    <a:pt x="9653" y="32"/>
                    <a:pt x="21541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noFill/>
            <a:ln w="254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76" name="Arc 13">
              <a:extLst>
                <a:ext uri="{FF2B5EF4-FFF2-40B4-BE49-F238E27FC236}">
                  <a16:creationId xmlns:a16="http://schemas.microsoft.com/office/drawing/2014/main" id="{9C08B7B3-1E36-9894-777A-4215E2440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875" y="3571875"/>
              <a:ext cx="279400" cy="812800"/>
            </a:xfrm>
            <a:custGeom>
              <a:avLst/>
              <a:gdLst>
                <a:gd name="T0" fmla="*/ 0 w 21600"/>
                <a:gd name="T1" fmla="*/ 30525908 h 21600"/>
                <a:gd name="T2" fmla="*/ 3593511 w 21600"/>
                <a:gd name="T3" fmla="*/ 0 h 21600"/>
                <a:gd name="T4" fmla="*/ 3614091 w 21600"/>
                <a:gd name="T5" fmla="*/ 30585363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558"/>
                  </a:moveTo>
                  <a:cubicBezTo>
                    <a:pt x="23" y="9693"/>
                    <a:pt x="9612" y="67"/>
                    <a:pt x="21477" y="0"/>
                  </a:cubicBezTo>
                </a:path>
                <a:path w="21600" h="21600" stroke="0" extrusionOk="0">
                  <a:moveTo>
                    <a:pt x="0" y="21558"/>
                  </a:moveTo>
                  <a:cubicBezTo>
                    <a:pt x="23" y="9693"/>
                    <a:pt x="9612" y="67"/>
                    <a:pt x="21477" y="0"/>
                  </a:cubicBezTo>
                  <a:lnTo>
                    <a:pt x="21600" y="21600"/>
                  </a:lnTo>
                  <a:lnTo>
                    <a:pt x="0" y="21558"/>
                  </a:lnTo>
                  <a:close/>
                </a:path>
              </a:pathLst>
            </a:custGeom>
            <a:noFill/>
            <a:ln w="254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AFDF5C2F-8F98-6EF2-4721-22F6BB03F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88" y="4303713"/>
              <a:ext cx="315912" cy="290512"/>
            </a:xfrm>
            <a:custGeom>
              <a:avLst/>
              <a:gdLst>
                <a:gd name="T0" fmla="*/ 0 w 199"/>
                <a:gd name="T1" fmla="*/ 0 h 183"/>
                <a:gd name="T2" fmla="*/ 314325 w 199"/>
                <a:gd name="T3" fmla="*/ 0 h 183"/>
                <a:gd name="T4" fmla="*/ 314325 w 199"/>
                <a:gd name="T5" fmla="*/ 288925 h 183"/>
                <a:gd name="T6" fmla="*/ 0 w 199"/>
                <a:gd name="T7" fmla="*/ 288925 h 183"/>
                <a:gd name="T8" fmla="*/ 0 w 199"/>
                <a:gd name="T9" fmla="*/ 0 h 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"/>
                <a:gd name="T16" fmla="*/ 0 h 183"/>
                <a:gd name="T17" fmla="*/ 199 w 199"/>
                <a:gd name="T18" fmla="*/ 183 h 1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" h="183">
                  <a:moveTo>
                    <a:pt x="0" y="0"/>
                  </a:moveTo>
                  <a:lnTo>
                    <a:pt x="198" y="0"/>
                  </a:lnTo>
                  <a:lnTo>
                    <a:pt x="198" y="182"/>
                  </a:lnTo>
                  <a:lnTo>
                    <a:pt x="0" y="182"/>
                  </a:lnTo>
                  <a:lnTo>
                    <a:pt x="0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5C9F7DA2-0861-B9D9-61B2-C64BD0B49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75" y="3314700"/>
              <a:ext cx="2640013" cy="2259013"/>
            </a:xfrm>
            <a:custGeom>
              <a:avLst/>
              <a:gdLst>
                <a:gd name="T0" fmla="*/ 2638425 w 1663"/>
                <a:gd name="T1" fmla="*/ 0 h 1423"/>
                <a:gd name="T2" fmla="*/ 1666875 w 1663"/>
                <a:gd name="T3" fmla="*/ 266700 h 1423"/>
                <a:gd name="T4" fmla="*/ 895350 w 1663"/>
                <a:gd name="T5" fmla="*/ 1019175 h 1423"/>
                <a:gd name="T6" fmla="*/ 0 w 1663"/>
                <a:gd name="T7" fmla="*/ 1571625 h 1423"/>
                <a:gd name="T8" fmla="*/ 142875 w 1663"/>
                <a:gd name="T9" fmla="*/ 2257425 h 14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3"/>
                <a:gd name="T16" fmla="*/ 0 h 1423"/>
                <a:gd name="T17" fmla="*/ 1663 w 1663"/>
                <a:gd name="T18" fmla="*/ 1423 h 14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3" h="1423">
                  <a:moveTo>
                    <a:pt x="1662" y="0"/>
                  </a:moveTo>
                  <a:lnTo>
                    <a:pt x="1050" y="168"/>
                  </a:lnTo>
                  <a:lnTo>
                    <a:pt x="564" y="642"/>
                  </a:lnTo>
                  <a:lnTo>
                    <a:pt x="0" y="990"/>
                  </a:lnTo>
                  <a:lnTo>
                    <a:pt x="90" y="1422"/>
                  </a:lnTo>
                </a:path>
              </a:pathLst>
            </a:custGeom>
            <a:noFill/>
            <a:ln w="254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6EEC81BC-079A-2E17-13F8-2E562E44E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0425" y="3390900"/>
              <a:ext cx="906463" cy="915988"/>
            </a:xfrm>
            <a:custGeom>
              <a:avLst/>
              <a:gdLst>
                <a:gd name="T0" fmla="*/ 904875 w 571"/>
                <a:gd name="T1" fmla="*/ 0 h 577"/>
                <a:gd name="T2" fmla="*/ 0 w 571"/>
                <a:gd name="T3" fmla="*/ 247650 h 577"/>
                <a:gd name="T4" fmla="*/ 447675 w 571"/>
                <a:gd name="T5" fmla="*/ 914400 h 577"/>
                <a:gd name="T6" fmla="*/ 0 60000 65536"/>
                <a:gd name="T7" fmla="*/ 0 60000 65536"/>
                <a:gd name="T8" fmla="*/ 0 60000 65536"/>
                <a:gd name="T9" fmla="*/ 0 w 571"/>
                <a:gd name="T10" fmla="*/ 0 h 577"/>
                <a:gd name="T11" fmla="*/ 571 w 571"/>
                <a:gd name="T12" fmla="*/ 577 h 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1" h="577">
                  <a:moveTo>
                    <a:pt x="570" y="0"/>
                  </a:moveTo>
                  <a:lnTo>
                    <a:pt x="0" y="156"/>
                  </a:lnTo>
                  <a:lnTo>
                    <a:pt x="282" y="576"/>
                  </a:lnTo>
                </a:path>
              </a:pathLst>
            </a:custGeom>
            <a:noFill/>
            <a:ln w="254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80" name="Freeform 20">
              <a:extLst>
                <a:ext uri="{FF2B5EF4-FFF2-40B4-BE49-F238E27FC236}">
                  <a16:creationId xmlns:a16="http://schemas.microsoft.com/office/drawing/2014/main" id="{98B40445-BD3E-E336-B5E7-3C06792FB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475" y="3724275"/>
              <a:ext cx="1116013" cy="1497013"/>
            </a:xfrm>
            <a:custGeom>
              <a:avLst/>
              <a:gdLst>
                <a:gd name="T0" fmla="*/ 1114425 w 703"/>
                <a:gd name="T1" fmla="*/ 657225 h 943"/>
                <a:gd name="T2" fmla="*/ 676275 w 703"/>
                <a:gd name="T3" fmla="*/ 0 h 943"/>
                <a:gd name="T4" fmla="*/ 0 w 703"/>
                <a:gd name="T5" fmla="*/ 666750 h 943"/>
                <a:gd name="T6" fmla="*/ 257175 w 703"/>
                <a:gd name="T7" fmla="*/ 1495425 h 9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3"/>
                <a:gd name="T13" fmla="*/ 0 h 943"/>
                <a:gd name="T14" fmla="*/ 703 w 703"/>
                <a:gd name="T15" fmla="*/ 943 h 9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3" h="943">
                  <a:moveTo>
                    <a:pt x="702" y="414"/>
                  </a:moveTo>
                  <a:lnTo>
                    <a:pt x="426" y="0"/>
                  </a:lnTo>
                  <a:lnTo>
                    <a:pt x="0" y="420"/>
                  </a:lnTo>
                  <a:lnTo>
                    <a:pt x="162" y="942"/>
                  </a:lnTo>
                </a:path>
              </a:pathLst>
            </a:custGeom>
            <a:noFill/>
            <a:ln w="254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81" name="Freeform 21">
              <a:extLst>
                <a:ext uri="{FF2B5EF4-FFF2-40B4-BE49-F238E27FC236}">
                  <a16:creationId xmlns:a16="http://schemas.microsoft.com/office/drawing/2014/main" id="{DE9EE20C-F9EB-44F2-0C25-8D60BF47C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1175" y="4438650"/>
              <a:ext cx="1039813" cy="1116013"/>
            </a:xfrm>
            <a:custGeom>
              <a:avLst/>
              <a:gdLst>
                <a:gd name="T0" fmla="*/ 1038225 w 655"/>
                <a:gd name="T1" fmla="*/ 809625 h 703"/>
                <a:gd name="T2" fmla="*/ 800100 w 655"/>
                <a:gd name="T3" fmla="*/ 0 h 703"/>
                <a:gd name="T4" fmla="*/ 0 w 655"/>
                <a:gd name="T5" fmla="*/ 495300 h 703"/>
                <a:gd name="T6" fmla="*/ 123825 w 655"/>
                <a:gd name="T7" fmla="*/ 1114425 h 7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5"/>
                <a:gd name="T13" fmla="*/ 0 h 703"/>
                <a:gd name="T14" fmla="*/ 655 w 655"/>
                <a:gd name="T15" fmla="*/ 703 h 7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5" h="703">
                  <a:moveTo>
                    <a:pt x="654" y="510"/>
                  </a:moveTo>
                  <a:lnTo>
                    <a:pt x="504" y="0"/>
                  </a:lnTo>
                  <a:lnTo>
                    <a:pt x="0" y="312"/>
                  </a:lnTo>
                  <a:lnTo>
                    <a:pt x="78" y="702"/>
                  </a:lnTo>
                </a:path>
              </a:pathLst>
            </a:custGeom>
            <a:noFill/>
            <a:ln w="254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82" name="Freeform 22">
              <a:extLst>
                <a:ext uri="{FF2B5EF4-FFF2-40B4-BE49-F238E27FC236}">
                  <a16:creationId xmlns:a16="http://schemas.microsoft.com/office/drawing/2014/main" id="{913A1A8A-4EBE-1290-3331-24ED2C4B9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025" y="3206750"/>
              <a:ext cx="312738" cy="288925"/>
            </a:xfrm>
            <a:custGeom>
              <a:avLst/>
              <a:gdLst>
                <a:gd name="T0" fmla="*/ 0 w 197"/>
                <a:gd name="T1" fmla="*/ 0 h 182"/>
                <a:gd name="T2" fmla="*/ 311150 w 197"/>
                <a:gd name="T3" fmla="*/ 0 h 182"/>
                <a:gd name="T4" fmla="*/ 311150 w 197"/>
                <a:gd name="T5" fmla="*/ 287338 h 182"/>
                <a:gd name="T6" fmla="*/ 0 w 197"/>
                <a:gd name="T7" fmla="*/ 287338 h 182"/>
                <a:gd name="T8" fmla="*/ 0 w 197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182"/>
                <a:gd name="T17" fmla="*/ 197 w 197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182">
                  <a:moveTo>
                    <a:pt x="0" y="0"/>
                  </a:moveTo>
                  <a:lnTo>
                    <a:pt x="196" y="0"/>
                  </a:lnTo>
                  <a:lnTo>
                    <a:pt x="196" y="181"/>
                  </a:lnTo>
                  <a:lnTo>
                    <a:pt x="0" y="181"/>
                  </a:lnTo>
                  <a:lnTo>
                    <a:pt x="0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83" name="Freeform 23">
              <a:extLst>
                <a:ext uri="{FF2B5EF4-FFF2-40B4-BE49-F238E27FC236}">
                  <a16:creationId xmlns:a16="http://schemas.microsoft.com/office/drawing/2014/main" id="{4FA0F934-BC14-85FA-9AF2-F2285AC25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513" y="4221163"/>
              <a:ext cx="312737" cy="290512"/>
            </a:xfrm>
            <a:custGeom>
              <a:avLst/>
              <a:gdLst>
                <a:gd name="T0" fmla="*/ 0 w 197"/>
                <a:gd name="T1" fmla="*/ 0 h 183"/>
                <a:gd name="T2" fmla="*/ 311150 w 197"/>
                <a:gd name="T3" fmla="*/ 0 h 183"/>
                <a:gd name="T4" fmla="*/ 311150 w 197"/>
                <a:gd name="T5" fmla="*/ 288925 h 183"/>
                <a:gd name="T6" fmla="*/ 0 w 197"/>
                <a:gd name="T7" fmla="*/ 288925 h 183"/>
                <a:gd name="T8" fmla="*/ 0 w 197"/>
                <a:gd name="T9" fmla="*/ 0 h 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183"/>
                <a:gd name="T17" fmla="*/ 197 w 197"/>
                <a:gd name="T18" fmla="*/ 183 h 1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183">
                  <a:moveTo>
                    <a:pt x="0" y="0"/>
                  </a:moveTo>
                  <a:lnTo>
                    <a:pt x="196" y="0"/>
                  </a:lnTo>
                  <a:lnTo>
                    <a:pt x="196" y="182"/>
                  </a:lnTo>
                  <a:lnTo>
                    <a:pt x="0" y="182"/>
                  </a:lnTo>
                  <a:lnTo>
                    <a:pt x="0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84" name="Freeform 24">
              <a:extLst>
                <a:ext uri="{FF2B5EF4-FFF2-40B4-BE49-F238E27FC236}">
                  <a16:creationId xmlns:a16="http://schemas.microsoft.com/office/drawing/2014/main" id="{365E98EE-9602-EDB1-09AB-530A97964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0" y="5129213"/>
              <a:ext cx="311150" cy="290512"/>
            </a:xfrm>
            <a:custGeom>
              <a:avLst/>
              <a:gdLst>
                <a:gd name="T0" fmla="*/ 0 w 196"/>
                <a:gd name="T1" fmla="*/ 0 h 183"/>
                <a:gd name="T2" fmla="*/ 309563 w 196"/>
                <a:gd name="T3" fmla="*/ 0 h 183"/>
                <a:gd name="T4" fmla="*/ 309563 w 196"/>
                <a:gd name="T5" fmla="*/ 288925 h 183"/>
                <a:gd name="T6" fmla="*/ 0 w 196"/>
                <a:gd name="T7" fmla="*/ 288925 h 183"/>
                <a:gd name="T8" fmla="*/ 0 w 196"/>
                <a:gd name="T9" fmla="*/ 0 h 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183"/>
                <a:gd name="T17" fmla="*/ 196 w 196"/>
                <a:gd name="T18" fmla="*/ 183 h 1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183">
                  <a:moveTo>
                    <a:pt x="0" y="0"/>
                  </a:moveTo>
                  <a:lnTo>
                    <a:pt x="195" y="0"/>
                  </a:lnTo>
                  <a:lnTo>
                    <a:pt x="195" y="182"/>
                  </a:lnTo>
                  <a:lnTo>
                    <a:pt x="0" y="182"/>
                  </a:lnTo>
                  <a:lnTo>
                    <a:pt x="0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85" name="Freeform 25">
              <a:extLst>
                <a:ext uri="{FF2B5EF4-FFF2-40B4-BE49-F238E27FC236}">
                  <a16:creationId xmlns:a16="http://schemas.microsoft.com/office/drawing/2014/main" id="{38C6F950-D826-26AD-033B-4B5297329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100" y="5465763"/>
              <a:ext cx="312738" cy="288925"/>
            </a:xfrm>
            <a:custGeom>
              <a:avLst/>
              <a:gdLst>
                <a:gd name="T0" fmla="*/ 0 w 197"/>
                <a:gd name="T1" fmla="*/ 0 h 182"/>
                <a:gd name="T2" fmla="*/ 311150 w 197"/>
                <a:gd name="T3" fmla="*/ 0 h 182"/>
                <a:gd name="T4" fmla="*/ 311150 w 197"/>
                <a:gd name="T5" fmla="*/ 287338 h 182"/>
                <a:gd name="T6" fmla="*/ 0 w 197"/>
                <a:gd name="T7" fmla="*/ 287338 h 182"/>
                <a:gd name="T8" fmla="*/ 0 w 197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182"/>
                <a:gd name="T17" fmla="*/ 197 w 197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182">
                  <a:moveTo>
                    <a:pt x="0" y="0"/>
                  </a:moveTo>
                  <a:lnTo>
                    <a:pt x="196" y="0"/>
                  </a:lnTo>
                  <a:lnTo>
                    <a:pt x="196" y="181"/>
                  </a:lnTo>
                  <a:lnTo>
                    <a:pt x="0" y="181"/>
                  </a:lnTo>
                  <a:lnTo>
                    <a:pt x="0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86" name="Rectangle 26">
              <a:extLst>
                <a:ext uri="{FF2B5EF4-FFF2-40B4-BE49-F238E27FC236}">
                  <a16:creationId xmlns:a16="http://schemas.microsoft.com/office/drawing/2014/main" id="{0DA70545-8EDA-96C1-7618-43D055EBC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567" y="4328195"/>
              <a:ext cx="352772" cy="236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7620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GB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TM</a:t>
              </a:r>
            </a:p>
          </p:txBody>
        </p:sp>
        <p:sp>
          <p:nvSpPr>
            <p:cNvPr id="87" name="Rectangle 27">
              <a:extLst>
                <a:ext uri="{FF2B5EF4-FFF2-40B4-BE49-F238E27FC236}">
                  <a16:creationId xmlns:a16="http://schemas.microsoft.com/office/drawing/2014/main" id="{D7CBB6D7-6D42-F734-99F0-7EDD75391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505" y="3231770"/>
              <a:ext cx="349360" cy="23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7620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GB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TM</a:t>
              </a:r>
            </a:p>
          </p:txBody>
        </p:sp>
        <p:sp>
          <p:nvSpPr>
            <p:cNvPr id="88" name="Rectangle 28">
              <a:extLst>
                <a:ext uri="{FF2B5EF4-FFF2-40B4-BE49-F238E27FC236}">
                  <a16:creationId xmlns:a16="http://schemas.microsoft.com/office/drawing/2014/main" id="{852146D2-9874-8928-37D8-4D04A74E4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274" y="4251307"/>
              <a:ext cx="352772" cy="236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7620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GB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TM</a:t>
              </a:r>
            </a:p>
          </p:txBody>
        </p:sp>
        <p:sp>
          <p:nvSpPr>
            <p:cNvPr id="89" name="Rectangle 29">
              <a:extLst>
                <a:ext uri="{FF2B5EF4-FFF2-40B4-BE49-F238E27FC236}">
                  <a16:creationId xmlns:a16="http://schemas.microsoft.com/office/drawing/2014/main" id="{37C66EFD-3CE9-D2DD-E164-8F1E93177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951" y="5489206"/>
              <a:ext cx="349360" cy="23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7620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GB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TM</a:t>
              </a:r>
            </a:p>
          </p:txBody>
        </p:sp>
        <p:sp>
          <p:nvSpPr>
            <p:cNvPr id="90" name="Rectangle 30">
              <a:extLst>
                <a:ext uri="{FF2B5EF4-FFF2-40B4-BE49-F238E27FC236}">
                  <a16:creationId xmlns:a16="http://schemas.microsoft.com/office/drawing/2014/main" id="{E5B2967A-C181-4BB9-7CF9-1401497B6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7309" y="5155512"/>
              <a:ext cx="349360" cy="23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7620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GB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TM</a:t>
              </a:r>
            </a:p>
          </p:txBody>
        </p:sp>
        <p:sp>
          <p:nvSpPr>
            <p:cNvPr id="91" name="Rectangle 34">
              <a:extLst>
                <a:ext uri="{FF2B5EF4-FFF2-40B4-BE49-F238E27FC236}">
                  <a16:creationId xmlns:a16="http://schemas.microsoft.com/office/drawing/2014/main" id="{5B5766F7-05B7-9FF3-1459-769CF75DF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879" y="4076002"/>
              <a:ext cx="378847" cy="265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7620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GB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BU</a:t>
              </a:r>
            </a:p>
          </p:txBody>
        </p:sp>
        <p:sp>
          <p:nvSpPr>
            <p:cNvPr id="92" name="Rectangle 35">
              <a:extLst>
                <a:ext uri="{FF2B5EF4-FFF2-40B4-BE49-F238E27FC236}">
                  <a16:creationId xmlns:a16="http://schemas.microsoft.com/office/drawing/2014/main" id="{FF85C80D-A910-AF3A-C9F4-3276FA37D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2622" y="3380933"/>
              <a:ext cx="378847" cy="265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7620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GB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BU</a:t>
              </a:r>
            </a:p>
          </p:txBody>
        </p:sp>
        <p:sp>
          <p:nvSpPr>
            <p:cNvPr id="93" name="Rectangle 36">
              <a:extLst>
                <a:ext uri="{FF2B5EF4-FFF2-40B4-BE49-F238E27FC236}">
                  <a16:creationId xmlns:a16="http://schemas.microsoft.com/office/drawing/2014/main" id="{56722DB6-6C3D-5589-5B7E-331C1A404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228" y="1907756"/>
              <a:ext cx="1051117" cy="381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7620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GB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Festoon</a:t>
              </a:r>
            </a:p>
          </p:txBody>
        </p:sp>
        <p:sp>
          <p:nvSpPr>
            <p:cNvPr id="94" name="Rectangle 37">
              <a:extLst>
                <a:ext uri="{FF2B5EF4-FFF2-40B4-BE49-F238E27FC236}">
                  <a16:creationId xmlns:a16="http://schemas.microsoft.com/office/drawing/2014/main" id="{3B8BE30F-5BA1-34E2-437B-F728EAA0E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744" y="5410780"/>
              <a:ext cx="2103881" cy="381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7620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GB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Trunk and Branch</a:t>
              </a:r>
            </a:p>
          </p:txBody>
        </p:sp>
        <p:sp>
          <p:nvSpPr>
            <p:cNvPr id="95" name="TextBox 43">
              <a:extLst>
                <a:ext uri="{FF2B5EF4-FFF2-40B4-BE49-F238E27FC236}">
                  <a16:creationId xmlns:a16="http://schemas.microsoft.com/office/drawing/2014/main" id="{D7D39E78-E6EE-3FA7-FA85-FA62931EDB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7063" y="2113816"/>
              <a:ext cx="473943" cy="26603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AU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TM</a:t>
              </a:r>
            </a:p>
          </p:txBody>
        </p:sp>
      </p:grpSp>
      <p:sp>
        <p:nvSpPr>
          <p:cNvPr id="96" name="Rectangle 2">
            <a:extLst>
              <a:ext uri="{FF2B5EF4-FFF2-40B4-BE49-F238E27FC236}">
                <a16:creationId xmlns:a16="http://schemas.microsoft.com/office/drawing/2014/main" id="{438BBD49-940F-10AC-709D-6ADD6D616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5087" y="1695075"/>
            <a:ext cx="4292600" cy="4067175"/>
          </a:xfrm>
          <a:prstGeom prst="rect">
            <a:avLst/>
          </a:prstGeom>
          <a:solidFill>
            <a:srgbClr val="9999CC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7" name="Freeform 3">
            <a:extLst>
              <a:ext uri="{FF2B5EF4-FFF2-40B4-BE49-F238E27FC236}">
                <a16:creationId xmlns:a16="http://schemas.microsoft.com/office/drawing/2014/main" id="{B366FA4C-0B87-7B0E-9770-D874A78387F1}"/>
              </a:ext>
            </a:extLst>
          </p:cNvPr>
          <p:cNvSpPr>
            <a:spLocks/>
          </p:cNvSpPr>
          <p:nvPr/>
        </p:nvSpPr>
        <p:spPr bwMode="auto">
          <a:xfrm>
            <a:off x="3435563" y="5089149"/>
            <a:ext cx="1920875" cy="679450"/>
          </a:xfrm>
          <a:custGeom>
            <a:avLst/>
            <a:gdLst>
              <a:gd name="T0" fmla="*/ 0 w 1523"/>
              <a:gd name="T1" fmla="*/ 677957 h 455"/>
              <a:gd name="T2" fmla="*/ 13874 w 1523"/>
              <a:gd name="T3" fmla="*/ 386764 h 455"/>
              <a:gd name="T4" fmla="*/ 27747 w 1523"/>
              <a:gd name="T5" fmla="*/ 274767 h 455"/>
              <a:gd name="T6" fmla="*/ 122341 w 1523"/>
              <a:gd name="T7" fmla="*/ 97064 h 455"/>
              <a:gd name="T8" fmla="*/ 150088 w 1523"/>
              <a:gd name="T9" fmla="*/ 32853 h 455"/>
              <a:gd name="T10" fmla="*/ 244681 w 1523"/>
              <a:gd name="T11" fmla="*/ 16426 h 455"/>
              <a:gd name="T12" fmla="*/ 422517 w 1523"/>
              <a:gd name="T13" fmla="*/ 0 h 455"/>
              <a:gd name="T14" fmla="*/ 517110 w 1523"/>
              <a:gd name="T15" fmla="*/ 80638 h 455"/>
              <a:gd name="T16" fmla="*/ 571344 w 1523"/>
              <a:gd name="T17" fmla="*/ 258340 h 455"/>
              <a:gd name="T18" fmla="*/ 735305 w 1523"/>
              <a:gd name="T19" fmla="*/ 306126 h 455"/>
              <a:gd name="T20" fmla="*/ 843772 w 1523"/>
              <a:gd name="T21" fmla="*/ 274767 h 455"/>
              <a:gd name="T22" fmla="*/ 898006 w 1523"/>
              <a:gd name="T23" fmla="*/ 225488 h 455"/>
              <a:gd name="T24" fmla="*/ 1089715 w 1523"/>
              <a:gd name="T25" fmla="*/ 144850 h 455"/>
              <a:gd name="T26" fmla="*/ 1252416 w 1523"/>
              <a:gd name="T27" fmla="*/ 225488 h 455"/>
              <a:gd name="T28" fmla="*/ 1334396 w 1523"/>
              <a:gd name="T29" fmla="*/ 210555 h 455"/>
              <a:gd name="T30" fmla="*/ 1428990 w 1523"/>
              <a:gd name="T31" fmla="*/ 177702 h 455"/>
              <a:gd name="T32" fmla="*/ 1497097 w 1523"/>
              <a:gd name="T33" fmla="*/ 210555 h 455"/>
              <a:gd name="T34" fmla="*/ 1579078 w 1523"/>
              <a:gd name="T35" fmla="*/ 274767 h 455"/>
              <a:gd name="T36" fmla="*/ 1687545 w 1523"/>
              <a:gd name="T37" fmla="*/ 338978 h 455"/>
              <a:gd name="T38" fmla="*/ 1865380 w 1523"/>
              <a:gd name="T39" fmla="*/ 403190 h 455"/>
              <a:gd name="T40" fmla="*/ 1879254 w 1523"/>
              <a:gd name="T41" fmla="*/ 500254 h 455"/>
              <a:gd name="T42" fmla="*/ 1891866 w 1523"/>
              <a:gd name="T43" fmla="*/ 580892 h 455"/>
              <a:gd name="T44" fmla="*/ 1919614 w 1523"/>
              <a:gd name="T45" fmla="*/ 630171 h 455"/>
              <a:gd name="T46" fmla="*/ 1919614 w 1523"/>
              <a:gd name="T47" fmla="*/ 677957 h 455"/>
              <a:gd name="T48" fmla="*/ 0 w 1523"/>
              <a:gd name="T49" fmla="*/ 677957 h 4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523"/>
              <a:gd name="T76" fmla="*/ 0 h 455"/>
              <a:gd name="T77" fmla="*/ 1523 w 1523"/>
              <a:gd name="T78" fmla="*/ 455 h 4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523" h="455">
                <a:moveTo>
                  <a:pt x="0" y="454"/>
                </a:moveTo>
                <a:lnTo>
                  <a:pt x="11" y="259"/>
                </a:lnTo>
                <a:lnTo>
                  <a:pt x="22" y="184"/>
                </a:lnTo>
                <a:lnTo>
                  <a:pt x="97" y="65"/>
                </a:lnTo>
                <a:lnTo>
                  <a:pt x="119" y="22"/>
                </a:lnTo>
                <a:lnTo>
                  <a:pt x="194" y="11"/>
                </a:lnTo>
                <a:lnTo>
                  <a:pt x="335" y="0"/>
                </a:lnTo>
                <a:lnTo>
                  <a:pt x="410" y="54"/>
                </a:lnTo>
                <a:lnTo>
                  <a:pt x="453" y="173"/>
                </a:lnTo>
                <a:lnTo>
                  <a:pt x="583" y="205"/>
                </a:lnTo>
                <a:lnTo>
                  <a:pt x="669" y="184"/>
                </a:lnTo>
                <a:lnTo>
                  <a:pt x="712" y="151"/>
                </a:lnTo>
                <a:lnTo>
                  <a:pt x="864" y="97"/>
                </a:lnTo>
                <a:lnTo>
                  <a:pt x="993" y="151"/>
                </a:lnTo>
                <a:lnTo>
                  <a:pt x="1058" y="141"/>
                </a:lnTo>
                <a:lnTo>
                  <a:pt x="1133" y="119"/>
                </a:lnTo>
                <a:lnTo>
                  <a:pt x="1187" y="141"/>
                </a:lnTo>
                <a:lnTo>
                  <a:pt x="1252" y="184"/>
                </a:lnTo>
                <a:lnTo>
                  <a:pt x="1338" y="227"/>
                </a:lnTo>
                <a:lnTo>
                  <a:pt x="1479" y="270"/>
                </a:lnTo>
                <a:lnTo>
                  <a:pt x="1490" y="335"/>
                </a:lnTo>
                <a:lnTo>
                  <a:pt x="1500" y="389"/>
                </a:lnTo>
                <a:lnTo>
                  <a:pt x="1522" y="422"/>
                </a:lnTo>
                <a:lnTo>
                  <a:pt x="1522" y="454"/>
                </a:lnTo>
                <a:lnTo>
                  <a:pt x="0" y="454"/>
                </a:lnTo>
              </a:path>
            </a:pathLst>
          </a:custGeom>
          <a:solidFill>
            <a:srgbClr val="00007D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8" name="Freeform 4">
            <a:extLst>
              <a:ext uri="{FF2B5EF4-FFF2-40B4-BE49-F238E27FC236}">
                <a16:creationId xmlns:a16="http://schemas.microsoft.com/office/drawing/2014/main" id="{4118C895-F7A9-E3E7-7F2F-54F4AE644687}"/>
              </a:ext>
            </a:extLst>
          </p:cNvPr>
          <p:cNvSpPr>
            <a:spLocks/>
          </p:cNvSpPr>
          <p:nvPr/>
        </p:nvSpPr>
        <p:spPr bwMode="auto">
          <a:xfrm>
            <a:off x="2175087" y="4752599"/>
            <a:ext cx="585788" cy="1016000"/>
          </a:xfrm>
          <a:custGeom>
            <a:avLst/>
            <a:gdLst>
              <a:gd name="T0" fmla="*/ 0 w 465"/>
              <a:gd name="T1" fmla="*/ 79188 h 680"/>
              <a:gd name="T2" fmla="*/ 136054 w 465"/>
              <a:gd name="T3" fmla="*/ 16435 h 680"/>
              <a:gd name="T4" fmla="*/ 244393 w 465"/>
              <a:gd name="T5" fmla="*/ 47812 h 680"/>
              <a:gd name="T6" fmla="*/ 408162 w 465"/>
              <a:gd name="T7" fmla="*/ 0 h 680"/>
              <a:gd name="T8" fmla="*/ 448474 w 465"/>
              <a:gd name="T9" fmla="*/ 32871 h 680"/>
              <a:gd name="T10" fmla="*/ 448474 w 465"/>
              <a:gd name="T11" fmla="*/ 144929 h 680"/>
              <a:gd name="T12" fmla="*/ 476189 w 465"/>
              <a:gd name="T13" fmla="*/ 322729 h 680"/>
              <a:gd name="T14" fmla="*/ 488787 w 465"/>
              <a:gd name="T15" fmla="*/ 531906 h 680"/>
              <a:gd name="T16" fmla="*/ 556814 w 465"/>
              <a:gd name="T17" fmla="*/ 660400 h 680"/>
              <a:gd name="T18" fmla="*/ 584528 w 465"/>
              <a:gd name="T19" fmla="*/ 724647 h 680"/>
              <a:gd name="T20" fmla="*/ 544216 w 465"/>
              <a:gd name="T21" fmla="*/ 853141 h 680"/>
              <a:gd name="T22" fmla="*/ 516501 w 465"/>
              <a:gd name="T23" fmla="*/ 966694 h 680"/>
              <a:gd name="T24" fmla="*/ 502644 w 465"/>
              <a:gd name="T25" fmla="*/ 1014506 h 680"/>
              <a:gd name="T26" fmla="*/ 0 w 465"/>
              <a:gd name="T27" fmla="*/ 1014506 h 680"/>
              <a:gd name="T28" fmla="*/ 0 w 465"/>
              <a:gd name="T29" fmla="*/ 80682 h 68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65"/>
              <a:gd name="T46" fmla="*/ 0 h 680"/>
              <a:gd name="T47" fmla="*/ 465 w 465"/>
              <a:gd name="T48" fmla="*/ 680 h 68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65" h="680">
                <a:moveTo>
                  <a:pt x="0" y="53"/>
                </a:moveTo>
                <a:lnTo>
                  <a:pt x="108" y="11"/>
                </a:lnTo>
                <a:lnTo>
                  <a:pt x="194" y="32"/>
                </a:lnTo>
                <a:lnTo>
                  <a:pt x="324" y="0"/>
                </a:lnTo>
                <a:lnTo>
                  <a:pt x="356" y="22"/>
                </a:lnTo>
                <a:lnTo>
                  <a:pt x="356" y="97"/>
                </a:lnTo>
                <a:lnTo>
                  <a:pt x="378" y="216"/>
                </a:lnTo>
                <a:lnTo>
                  <a:pt x="388" y="356"/>
                </a:lnTo>
                <a:lnTo>
                  <a:pt x="442" y="442"/>
                </a:lnTo>
                <a:lnTo>
                  <a:pt x="464" y="485"/>
                </a:lnTo>
                <a:lnTo>
                  <a:pt x="432" y="571"/>
                </a:lnTo>
                <a:lnTo>
                  <a:pt x="410" y="647"/>
                </a:lnTo>
                <a:lnTo>
                  <a:pt x="399" y="679"/>
                </a:lnTo>
                <a:lnTo>
                  <a:pt x="0" y="679"/>
                </a:lnTo>
                <a:lnTo>
                  <a:pt x="0" y="54"/>
                </a:lnTo>
              </a:path>
            </a:pathLst>
          </a:custGeom>
          <a:solidFill>
            <a:srgbClr val="00007D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9" name="Freeform 5">
            <a:extLst>
              <a:ext uri="{FF2B5EF4-FFF2-40B4-BE49-F238E27FC236}">
                <a16:creationId xmlns:a16="http://schemas.microsoft.com/office/drawing/2014/main" id="{137FFF91-B010-6DF2-8947-0EA21BA533F0}"/>
              </a:ext>
            </a:extLst>
          </p:cNvPr>
          <p:cNvSpPr>
            <a:spLocks/>
          </p:cNvSpPr>
          <p:nvPr/>
        </p:nvSpPr>
        <p:spPr bwMode="auto">
          <a:xfrm>
            <a:off x="2175088" y="1695074"/>
            <a:ext cx="4297363" cy="1244600"/>
          </a:xfrm>
          <a:custGeom>
            <a:avLst/>
            <a:gdLst>
              <a:gd name="T0" fmla="*/ 0 w 3408"/>
              <a:gd name="T1" fmla="*/ 1001059 h 833"/>
              <a:gd name="T2" fmla="*/ 272368 w 3408"/>
              <a:gd name="T3" fmla="*/ 1033929 h 833"/>
              <a:gd name="T4" fmla="*/ 571216 w 3408"/>
              <a:gd name="T5" fmla="*/ 759012 h 833"/>
              <a:gd name="T6" fmla="*/ 788102 w 3408"/>
              <a:gd name="T7" fmla="*/ 694765 h 833"/>
              <a:gd name="T8" fmla="*/ 924286 w 3408"/>
              <a:gd name="T9" fmla="*/ 709706 h 833"/>
              <a:gd name="T10" fmla="*/ 1046600 w 3408"/>
              <a:gd name="T11" fmla="*/ 661894 h 833"/>
              <a:gd name="T12" fmla="*/ 1196654 w 3408"/>
              <a:gd name="T13" fmla="*/ 645459 h 833"/>
              <a:gd name="T14" fmla="*/ 1305097 w 3408"/>
              <a:gd name="T15" fmla="*/ 614082 h 833"/>
              <a:gd name="T16" fmla="*/ 1413540 w 3408"/>
              <a:gd name="T17" fmla="*/ 516965 h 833"/>
              <a:gd name="T18" fmla="*/ 1603945 w 3408"/>
              <a:gd name="T19" fmla="*/ 419847 h 833"/>
              <a:gd name="T20" fmla="*/ 1916664 w 3408"/>
              <a:gd name="T21" fmla="*/ 419847 h 833"/>
              <a:gd name="T22" fmla="*/ 2052848 w 3408"/>
              <a:gd name="T23" fmla="*/ 419847 h 833"/>
              <a:gd name="T24" fmla="*/ 2175162 w 3408"/>
              <a:gd name="T25" fmla="*/ 500529 h 833"/>
              <a:gd name="T26" fmla="*/ 2325216 w 3408"/>
              <a:gd name="T27" fmla="*/ 564776 h 833"/>
              <a:gd name="T28" fmla="*/ 2419789 w 3408"/>
              <a:gd name="T29" fmla="*/ 629024 h 833"/>
              <a:gd name="T30" fmla="*/ 2583714 w 3408"/>
              <a:gd name="T31" fmla="*/ 694765 h 833"/>
              <a:gd name="T32" fmla="*/ 2718637 w 3408"/>
              <a:gd name="T33" fmla="*/ 678329 h 833"/>
              <a:gd name="T34" fmla="*/ 2786729 w 3408"/>
              <a:gd name="T35" fmla="*/ 629024 h 833"/>
              <a:gd name="T36" fmla="*/ 2909042 w 3408"/>
              <a:gd name="T37" fmla="*/ 614082 h 833"/>
              <a:gd name="T38" fmla="*/ 3018746 w 3408"/>
              <a:gd name="T39" fmla="*/ 597647 h 833"/>
              <a:gd name="T40" fmla="*/ 3153669 w 3408"/>
              <a:gd name="T41" fmla="*/ 614082 h 833"/>
              <a:gd name="T42" fmla="*/ 3195281 w 3408"/>
              <a:gd name="T43" fmla="*/ 678329 h 833"/>
              <a:gd name="T44" fmla="*/ 3249502 w 3408"/>
              <a:gd name="T45" fmla="*/ 742576 h 833"/>
              <a:gd name="T46" fmla="*/ 3385687 w 3408"/>
              <a:gd name="T47" fmla="*/ 823259 h 833"/>
              <a:gd name="T48" fmla="*/ 3494129 w 3408"/>
              <a:gd name="T49" fmla="*/ 839694 h 833"/>
              <a:gd name="T50" fmla="*/ 3562221 w 3408"/>
              <a:gd name="T51" fmla="*/ 759012 h 833"/>
              <a:gd name="T52" fmla="*/ 3616443 w 3408"/>
              <a:gd name="T53" fmla="*/ 678329 h 833"/>
              <a:gd name="T54" fmla="*/ 3738756 w 3408"/>
              <a:gd name="T55" fmla="*/ 806824 h 833"/>
              <a:gd name="T56" fmla="*/ 3752627 w 3408"/>
              <a:gd name="T57" fmla="*/ 887506 h 833"/>
              <a:gd name="T58" fmla="*/ 3738756 w 3408"/>
              <a:gd name="T59" fmla="*/ 968188 h 833"/>
              <a:gd name="T60" fmla="*/ 3766497 w 3408"/>
              <a:gd name="T61" fmla="*/ 1048871 h 833"/>
              <a:gd name="T62" fmla="*/ 3847199 w 3408"/>
              <a:gd name="T63" fmla="*/ 1129553 h 833"/>
              <a:gd name="T64" fmla="*/ 3874940 w 3408"/>
              <a:gd name="T65" fmla="*/ 1145988 h 833"/>
              <a:gd name="T66" fmla="*/ 3929162 w 3408"/>
              <a:gd name="T67" fmla="*/ 1178859 h 833"/>
              <a:gd name="T68" fmla="*/ 3983383 w 3408"/>
              <a:gd name="T69" fmla="*/ 1210235 h 833"/>
              <a:gd name="T70" fmla="*/ 4077955 w 3408"/>
              <a:gd name="T71" fmla="*/ 1243106 h 833"/>
              <a:gd name="T72" fmla="*/ 4133438 w 3408"/>
              <a:gd name="T73" fmla="*/ 1243106 h 833"/>
              <a:gd name="T74" fmla="*/ 4173789 w 3408"/>
              <a:gd name="T75" fmla="*/ 1243106 h 833"/>
              <a:gd name="T76" fmla="*/ 4268361 w 3408"/>
              <a:gd name="T77" fmla="*/ 1243106 h 833"/>
              <a:gd name="T78" fmla="*/ 4296102 w 3408"/>
              <a:gd name="T79" fmla="*/ 1243106 h 833"/>
              <a:gd name="T80" fmla="*/ 4296102 w 3408"/>
              <a:gd name="T81" fmla="*/ 0 h 833"/>
              <a:gd name="T82" fmla="*/ 4187659 w 3408"/>
              <a:gd name="T83" fmla="*/ 0 h 833"/>
              <a:gd name="T84" fmla="*/ 0 w 3408"/>
              <a:gd name="T85" fmla="*/ 0 h 833"/>
              <a:gd name="T86" fmla="*/ 0 w 3408"/>
              <a:gd name="T87" fmla="*/ 1001059 h 83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408"/>
              <a:gd name="T133" fmla="*/ 0 h 833"/>
              <a:gd name="T134" fmla="*/ 3408 w 3408"/>
              <a:gd name="T135" fmla="*/ 833 h 83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408" h="833">
                <a:moveTo>
                  <a:pt x="0" y="670"/>
                </a:moveTo>
                <a:lnTo>
                  <a:pt x="216" y="692"/>
                </a:lnTo>
                <a:lnTo>
                  <a:pt x="453" y="508"/>
                </a:lnTo>
                <a:lnTo>
                  <a:pt x="625" y="465"/>
                </a:lnTo>
                <a:lnTo>
                  <a:pt x="733" y="475"/>
                </a:lnTo>
                <a:lnTo>
                  <a:pt x="830" y="443"/>
                </a:lnTo>
                <a:lnTo>
                  <a:pt x="949" y="432"/>
                </a:lnTo>
                <a:lnTo>
                  <a:pt x="1035" y="411"/>
                </a:lnTo>
                <a:lnTo>
                  <a:pt x="1121" y="346"/>
                </a:lnTo>
                <a:lnTo>
                  <a:pt x="1272" y="281"/>
                </a:lnTo>
                <a:lnTo>
                  <a:pt x="1520" y="281"/>
                </a:lnTo>
                <a:lnTo>
                  <a:pt x="1628" y="281"/>
                </a:lnTo>
                <a:lnTo>
                  <a:pt x="1725" y="335"/>
                </a:lnTo>
                <a:lnTo>
                  <a:pt x="1844" y="378"/>
                </a:lnTo>
                <a:lnTo>
                  <a:pt x="1919" y="421"/>
                </a:lnTo>
                <a:lnTo>
                  <a:pt x="2049" y="465"/>
                </a:lnTo>
                <a:lnTo>
                  <a:pt x="2156" y="454"/>
                </a:lnTo>
                <a:lnTo>
                  <a:pt x="2210" y="421"/>
                </a:lnTo>
                <a:lnTo>
                  <a:pt x="2307" y="411"/>
                </a:lnTo>
                <a:lnTo>
                  <a:pt x="2394" y="400"/>
                </a:lnTo>
                <a:lnTo>
                  <a:pt x="2501" y="411"/>
                </a:lnTo>
                <a:lnTo>
                  <a:pt x="2534" y="454"/>
                </a:lnTo>
                <a:lnTo>
                  <a:pt x="2577" y="497"/>
                </a:lnTo>
                <a:lnTo>
                  <a:pt x="2685" y="551"/>
                </a:lnTo>
                <a:lnTo>
                  <a:pt x="2771" y="562"/>
                </a:lnTo>
                <a:lnTo>
                  <a:pt x="2825" y="508"/>
                </a:lnTo>
                <a:lnTo>
                  <a:pt x="2868" y="454"/>
                </a:lnTo>
                <a:lnTo>
                  <a:pt x="2965" y="540"/>
                </a:lnTo>
                <a:lnTo>
                  <a:pt x="2976" y="594"/>
                </a:lnTo>
                <a:lnTo>
                  <a:pt x="2965" y="648"/>
                </a:lnTo>
                <a:lnTo>
                  <a:pt x="2987" y="702"/>
                </a:lnTo>
                <a:lnTo>
                  <a:pt x="3051" y="756"/>
                </a:lnTo>
                <a:lnTo>
                  <a:pt x="3073" y="767"/>
                </a:lnTo>
                <a:lnTo>
                  <a:pt x="3116" y="789"/>
                </a:lnTo>
                <a:lnTo>
                  <a:pt x="3159" y="810"/>
                </a:lnTo>
                <a:lnTo>
                  <a:pt x="3234" y="832"/>
                </a:lnTo>
                <a:lnTo>
                  <a:pt x="3278" y="832"/>
                </a:lnTo>
                <a:lnTo>
                  <a:pt x="3310" y="832"/>
                </a:lnTo>
                <a:lnTo>
                  <a:pt x="3385" y="832"/>
                </a:lnTo>
                <a:lnTo>
                  <a:pt x="3407" y="832"/>
                </a:lnTo>
                <a:lnTo>
                  <a:pt x="3407" y="0"/>
                </a:lnTo>
                <a:lnTo>
                  <a:pt x="3321" y="0"/>
                </a:lnTo>
                <a:lnTo>
                  <a:pt x="0" y="0"/>
                </a:lnTo>
                <a:lnTo>
                  <a:pt x="0" y="670"/>
                </a:lnTo>
              </a:path>
            </a:pathLst>
          </a:custGeom>
          <a:solidFill>
            <a:srgbClr val="00007D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0" name="Freeform 6">
            <a:extLst>
              <a:ext uri="{FF2B5EF4-FFF2-40B4-BE49-F238E27FC236}">
                <a16:creationId xmlns:a16="http://schemas.microsoft.com/office/drawing/2014/main" id="{7E99C17A-BD3F-B825-507A-8625AD6D66F9}"/>
              </a:ext>
            </a:extLst>
          </p:cNvPr>
          <p:cNvSpPr>
            <a:spLocks/>
          </p:cNvSpPr>
          <p:nvPr/>
        </p:nvSpPr>
        <p:spPr bwMode="auto">
          <a:xfrm>
            <a:off x="3926100" y="3301624"/>
            <a:ext cx="627062" cy="679450"/>
          </a:xfrm>
          <a:custGeom>
            <a:avLst/>
            <a:gdLst>
              <a:gd name="T0" fmla="*/ 381032 w 497"/>
              <a:gd name="T1" fmla="*/ 97064 h 455"/>
              <a:gd name="T2" fmla="*/ 230890 w 497"/>
              <a:gd name="T3" fmla="*/ 32853 h 455"/>
              <a:gd name="T4" fmla="*/ 122384 w 497"/>
              <a:gd name="T5" fmla="*/ 97064 h 455"/>
              <a:gd name="T6" fmla="*/ 27757 w 497"/>
              <a:gd name="T7" fmla="*/ 225488 h 455"/>
              <a:gd name="T8" fmla="*/ 0 w 497"/>
              <a:gd name="T9" fmla="*/ 291193 h 455"/>
              <a:gd name="T10" fmla="*/ 0 w 497"/>
              <a:gd name="T11" fmla="*/ 371831 h 455"/>
              <a:gd name="T12" fmla="*/ 54253 w 497"/>
              <a:gd name="T13" fmla="*/ 516681 h 455"/>
              <a:gd name="T14" fmla="*/ 122384 w 497"/>
              <a:gd name="T15" fmla="*/ 645104 h 455"/>
              <a:gd name="T16" fmla="*/ 230890 w 497"/>
              <a:gd name="T17" fmla="*/ 677957 h 455"/>
              <a:gd name="T18" fmla="*/ 326779 w 497"/>
              <a:gd name="T19" fmla="*/ 645104 h 455"/>
              <a:gd name="T20" fmla="*/ 435284 w 497"/>
              <a:gd name="T21" fmla="*/ 580892 h 455"/>
              <a:gd name="T22" fmla="*/ 517295 w 497"/>
              <a:gd name="T23" fmla="*/ 533107 h 455"/>
              <a:gd name="T24" fmla="*/ 625800 w 497"/>
              <a:gd name="T25" fmla="*/ 436043 h 455"/>
              <a:gd name="T26" fmla="*/ 625800 w 497"/>
              <a:gd name="T27" fmla="*/ 355405 h 455"/>
              <a:gd name="T28" fmla="*/ 531173 w 497"/>
              <a:gd name="T29" fmla="*/ 291193 h 455"/>
              <a:gd name="T30" fmla="*/ 531173 w 497"/>
              <a:gd name="T31" fmla="*/ 225488 h 455"/>
              <a:gd name="T32" fmla="*/ 531173 w 497"/>
              <a:gd name="T33" fmla="*/ 161276 h 455"/>
              <a:gd name="T34" fmla="*/ 531173 w 497"/>
              <a:gd name="T35" fmla="*/ 97064 h 455"/>
              <a:gd name="T36" fmla="*/ 449163 w 497"/>
              <a:gd name="T37" fmla="*/ 0 h 455"/>
              <a:gd name="T38" fmla="*/ 381032 w 497"/>
              <a:gd name="T39" fmla="*/ 97064 h 45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97"/>
              <a:gd name="T61" fmla="*/ 0 h 455"/>
              <a:gd name="T62" fmla="*/ 497 w 497"/>
              <a:gd name="T63" fmla="*/ 455 h 45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97" h="455">
                <a:moveTo>
                  <a:pt x="302" y="65"/>
                </a:moveTo>
                <a:lnTo>
                  <a:pt x="183" y="22"/>
                </a:lnTo>
                <a:lnTo>
                  <a:pt x="97" y="65"/>
                </a:lnTo>
                <a:lnTo>
                  <a:pt x="22" y="151"/>
                </a:lnTo>
                <a:lnTo>
                  <a:pt x="0" y="195"/>
                </a:lnTo>
                <a:lnTo>
                  <a:pt x="0" y="249"/>
                </a:lnTo>
                <a:lnTo>
                  <a:pt x="43" y="346"/>
                </a:lnTo>
                <a:lnTo>
                  <a:pt x="97" y="432"/>
                </a:lnTo>
                <a:lnTo>
                  <a:pt x="183" y="454"/>
                </a:lnTo>
                <a:lnTo>
                  <a:pt x="259" y="432"/>
                </a:lnTo>
                <a:lnTo>
                  <a:pt x="345" y="389"/>
                </a:lnTo>
                <a:lnTo>
                  <a:pt x="410" y="357"/>
                </a:lnTo>
                <a:lnTo>
                  <a:pt x="496" y="292"/>
                </a:lnTo>
                <a:lnTo>
                  <a:pt x="496" y="238"/>
                </a:lnTo>
                <a:lnTo>
                  <a:pt x="421" y="195"/>
                </a:lnTo>
                <a:lnTo>
                  <a:pt x="421" y="151"/>
                </a:lnTo>
                <a:lnTo>
                  <a:pt x="421" y="108"/>
                </a:lnTo>
                <a:lnTo>
                  <a:pt x="421" y="65"/>
                </a:lnTo>
                <a:lnTo>
                  <a:pt x="356" y="0"/>
                </a:lnTo>
                <a:lnTo>
                  <a:pt x="302" y="65"/>
                </a:lnTo>
              </a:path>
            </a:pathLst>
          </a:custGeom>
          <a:solidFill>
            <a:srgbClr val="00007D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1" name="Rectangle 9">
            <a:extLst>
              <a:ext uri="{FF2B5EF4-FFF2-40B4-BE49-F238E27FC236}">
                <a16:creationId xmlns:a16="http://schemas.microsoft.com/office/drawing/2014/main" id="{523FFD99-1C21-7ACD-D699-EF3E05790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4200" y="3714375"/>
            <a:ext cx="7239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6175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175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175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175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175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175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175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175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175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1753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</a:rPr>
              <a:t>Mesh</a:t>
            </a:r>
          </a:p>
        </p:txBody>
      </p:sp>
      <p:sp>
        <p:nvSpPr>
          <p:cNvPr id="102" name="Rectangle 10">
            <a:extLst>
              <a:ext uri="{FF2B5EF4-FFF2-40B4-BE49-F238E27FC236}">
                <a16:creationId xmlns:a16="http://schemas.microsoft.com/office/drawing/2014/main" id="{0BADF4CA-1660-6B4C-04CC-9792466E6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6112" y="3681037"/>
            <a:ext cx="10033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6175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175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175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175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175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175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175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175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175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1753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</a:rPr>
              <a:t>Point to </a:t>
            </a:r>
          </a:p>
          <a:p>
            <a:pPr marL="0" marR="0" lvl="0" indent="0" algn="ctr" defTabSz="61753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</a:rPr>
              <a:t>Point</a:t>
            </a:r>
          </a:p>
        </p:txBody>
      </p:sp>
      <p:sp>
        <p:nvSpPr>
          <p:cNvPr id="103" name="Arc 11">
            <a:extLst>
              <a:ext uri="{FF2B5EF4-FFF2-40B4-BE49-F238E27FC236}">
                <a16:creationId xmlns:a16="http://schemas.microsoft.com/office/drawing/2014/main" id="{3319126C-3D44-C4C3-016B-1D107A0DF134}"/>
              </a:ext>
            </a:extLst>
          </p:cNvPr>
          <p:cNvSpPr>
            <a:spLocks/>
          </p:cNvSpPr>
          <p:nvPr/>
        </p:nvSpPr>
        <p:spPr bwMode="auto">
          <a:xfrm>
            <a:off x="3135526" y="2488824"/>
            <a:ext cx="782637" cy="944562"/>
          </a:xfrm>
          <a:custGeom>
            <a:avLst/>
            <a:gdLst>
              <a:gd name="T0" fmla="*/ 0 w 21600"/>
              <a:gd name="T1" fmla="*/ 0 h 21600"/>
              <a:gd name="T2" fmla="*/ 28372729 w 21600"/>
              <a:gd name="T3" fmla="*/ 41268788 h 21600"/>
              <a:gd name="T4" fmla="*/ 0 w 21600"/>
              <a:gd name="T5" fmla="*/ 4126878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4" name="Arc 12">
            <a:extLst>
              <a:ext uri="{FF2B5EF4-FFF2-40B4-BE49-F238E27FC236}">
                <a16:creationId xmlns:a16="http://schemas.microsoft.com/office/drawing/2014/main" id="{7F27BF05-ED76-1B65-B857-9F07DFA4C326}"/>
              </a:ext>
            </a:extLst>
          </p:cNvPr>
          <p:cNvSpPr>
            <a:spLocks/>
          </p:cNvSpPr>
          <p:nvPr/>
        </p:nvSpPr>
        <p:spPr bwMode="auto">
          <a:xfrm>
            <a:off x="2627525" y="2488824"/>
            <a:ext cx="442912" cy="2170112"/>
          </a:xfrm>
          <a:custGeom>
            <a:avLst/>
            <a:gdLst>
              <a:gd name="T0" fmla="*/ 0 w 21600"/>
              <a:gd name="T1" fmla="*/ 217680016 h 21600"/>
              <a:gd name="T2" fmla="*/ 9049512 w 21600"/>
              <a:gd name="T3" fmla="*/ 0 h 21600"/>
              <a:gd name="T4" fmla="*/ 9075554 w 21600"/>
              <a:gd name="T5" fmla="*/ 21798272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570"/>
                </a:moveTo>
                <a:cubicBezTo>
                  <a:pt x="16" y="9676"/>
                  <a:pt x="9644" y="34"/>
                  <a:pt x="21538" y="0"/>
                </a:cubicBezTo>
              </a:path>
              <a:path w="21600" h="21600" stroke="0" extrusionOk="0">
                <a:moveTo>
                  <a:pt x="0" y="21570"/>
                </a:moveTo>
                <a:cubicBezTo>
                  <a:pt x="16" y="9676"/>
                  <a:pt x="9644" y="34"/>
                  <a:pt x="21538" y="0"/>
                </a:cubicBezTo>
                <a:lnTo>
                  <a:pt x="21600" y="21600"/>
                </a:lnTo>
                <a:lnTo>
                  <a:pt x="0" y="21570"/>
                </a:lnTo>
                <a:close/>
              </a:path>
            </a:pathLst>
          </a:custGeom>
          <a:noFill/>
          <a:ln w="2540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5" name="Arc 13">
            <a:extLst>
              <a:ext uri="{FF2B5EF4-FFF2-40B4-BE49-F238E27FC236}">
                <a16:creationId xmlns:a16="http://schemas.microsoft.com/office/drawing/2014/main" id="{5EBF1F1C-9E58-01B7-263D-E911EF719089}"/>
              </a:ext>
            </a:extLst>
          </p:cNvPr>
          <p:cNvSpPr>
            <a:spLocks/>
          </p:cNvSpPr>
          <p:nvPr/>
        </p:nvSpPr>
        <p:spPr bwMode="auto">
          <a:xfrm>
            <a:off x="2700550" y="4908175"/>
            <a:ext cx="838200" cy="250825"/>
          </a:xfrm>
          <a:custGeom>
            <a:avLst/>
            <a:gdLst>
              <a:gd name="T0" fmla="*/ 0 w 21633"/>
              <a:gd name="T1" fmla="*/ 0 h 21600"/>
              <a:gd name="T2" fmla="*/ 32490411 w 21633"/>
              <a:gd name="T3" fmla="*/ 2895693 h 21600"/>
              <a:gd name="T4" fmla="*/ 49557 w 21633"/>
              <a:gd name="T5" fmla="*/ 2913089 h 21600"/>
              <a:gd name="T6" fmla="*/ 0 60000 65536"/>
              <a:gd name="T7" fmla="*/ 0 60000 65536"/>
              <a:gd name="T8" fmla="*/ 0 60000 65536"/>
              <a:gd name="T9" fmla="*/ 0 w 21633"/>
              <a:gd name="T10" fmla="*/ 0 h 21600"/>
              <a:gd name="T11" fmla="*/ 21633 w 2163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3" h="21600" fill="none" extrusionOk="0">
                <a:moveTo>
                  <a:pt x="0" y="0"/>
                </a:moveTo>
                <a:cubicBezTo>
                  <a:pt x="11" y="0"/>
                  <a:pt x="22" y="-1"/>
                  <a:pt x="33" y="0"/>
                </a:cubicBezTo>
                <a:cubicBezTo>
                  <a:pt x="11912" y="0"/>
                  <a:pt x="21561" y="9592"/>
                  <a:pt x="21632" y="21471"/>
                </a:cubicBezTo>
              </a:path>
              <a:path w="21633" h="21600" stroke="0" extrusionOk="0">
                <a:moveTo>
                  <a:pt x="0" y="0"/>
                </a:moveTo>
                <a:cubicBezTo>
                  <a:pt x="11" y="0"/>
                  <a:pt x="22" y="-1"/>
                  <a:pt x="33" y="0"/>
                </a:cubicBezTo>
                <a:cubicBezTo>
                  <a:pt x="11912" y="0"/>
                  <a:pt x="21561" y="9592"/>
                  <a:pt x="21632" y="21471"/>
                </a:cubicBezTo>
                <a:lnTo>
                  <a:pt x="33" y="21600"/>
                </a:ln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6" name="Arc 14">
            <a:extLst>
              <a:ext uri="{FF2B5EF4-FFF2-40B4-BE49-F238E27FC236}">
                <a16:creationId xmlns:a16="http://schemas.microsoft.com/office/drawing/2014/main" id="{79D57CD3-3238-4CED-EEED-ECD082466DED}"/>
              </a:ext>
            </a:extLst>
          </p:cNvPr>
          <p:cNvSpPr>
            <a:spLocks/>
          </p:cNvSpPr>
          <p:nvPr/>
        </p:nvSpPr>
        <p:spPr bwMode="auto">
          <a:xfrm>
            <a:off x="2713250" y="3608012"/>
            <a:ext cx="1166812" cy="1152525"/>
          </a:xfrm>
          <a:custGeom>
            <a:avLst/>
            <a:gdLst>
              <a:gd name="T0" fmla="*/ 62870560 w 21647"/>
              <a:gd name="T1" fmla="*/ 0 h 21600"/>
              <a:gd name="T2" fmla="*/ 0 w 21647"/>
              <a:gd name="T3" fmla="*/ 61509459 h 21600"/>
              <a:gd name="T4" fmla="*/ 136479 w 21647"/>
              <a:gd name="T5" fmla="*/ 0 h 21600"/>
              <a:gd name="T6" fmla="*/ 0 60000 65536"/>
              <a:gd name="T7" fmla="*/ 0 60000 65536"/>
              <a:gd name="T8" fmla="*/ 0 60000 65536"/>
              <a:gd name="T9" fmla="*/ 0 w 21647"/>
              <a:gd name="T10" fmla="*/ 0 h 21600"/>
              <a:gd name="T11" fmla="*/ 21647 w 216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47" h="21600" fill="none" extrusionOk="0">
                <a:moveTo>
                  <a:pt x="21647" y="0"/>
                </a:moveTo>
                <a:cubicBezTo>
                  <a:pt x="21647" y="11929"/>
                  <a:pt x="11976" y="21600"/>
                  <a:pt x="47" y="21600"/>
                </a:cubicBezTo>
                <a:cubicBezTo>
                  <a:pt x="31" y="21600"/>
                  <a:pt x="15" y="21599"/>
                  <a:pt x="0" y="21599"/>
                </a:cubicBezTo>
              </a:path>
              <a:path w="21647" h="21600" stroke="0" extrusionOk="0">
                <a:moveTo>
                  <a:pt x="21647" y="0"/>
                </a:moveTo>
                <a:cubicBezTo>
                  <a:pt x="21647" y="11929"/>
                  <a:pt x="11976" y="21600"/>
                  <a:pt x="47" y="21600"/>
                </a:cubicBezTo>
                <a:cubicBezTo>
                  <a:pt x="31" y="21600"/>
                  <a:pt x="15" y="21599"/>
                  <a:pt x="0" y="21599"/>
                </a:cubicBezTo>
                <a:lnTo>
                  <a:pt x="47" y="0"/>
                </a:lnTo>
                <a:lnTo>
                  <a:pt x="21647" y="0"/>
                </a:lnTo>
                <a:close/>
              </a:path>
            </a:pathLst>
          </a:custGeom>
          <a:noFill/>
          <a:ln w="2540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7" name="Arc 15">
            <a:extLst>
              <a:ext uri="{FF2B5EF4-FFF2-40B4-BE49-F238E27FC236}">
                <a16:creationId xmlns:a16="http://schemas.microsoft.com/office/drawing/2014/main" id="{03343EBC-152F-0CEE-4ACC-8CAD870063C1}"/>
              </a:ext>
            </a:extLst>
          </p:cNvPr>
          <p:cNvSpPr>
            <a:spLocks/>
          </p:cNvSpPr>
          <p:nvPr/>
        </p:nvSpPr>
        <p:spPr bwMode="auto">
          <a:xfrm>
            <a:off x="3149813" y="2522162"/>
            <a:ext cx="442913" cy="2589213"/>
          </a:xfrm>
          <a:custGeom>
            <a:avLst/>
            <a:gdLst>
              <a:gd name="T0" fmla="*/ 0 w 21600"/>
              <a:gd name="T1" fmla="*/ 0 h 21600"/>
              <a:gd name="T2" fmla="*/ 9075574 w 21600"/>
              <a:gd name="T3" fmla="*/ 310378073 h 21600"/>
              <a:gd name="T4" fmla="*/ 0 w 21600"/>
              <a:gd name="T5" fmla="*/ 310378073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108" name="Group 26">
            <a:extLst>
              <a:ext uri="{FF2B5EF4-FFF2-40B4-BE49-F238E27FC236}">
                <a16:creationId xmlns:a16="http://schemas.microsoft.com/office/drawing/2014/main" id="{E1FFC8FC-9A5C-5097-640C-8798CBEE24B2}"/>
              </a:ext>
            </a:extLst>
          </p:cNvPr>
          <p:cNvGrpSpPr>
            <a:grpSpLocks/>
          </p:cNvGrpSpPr>
          <p:nvPr/>
        </p:nvGrpSpPr>
        <p:grpSpPr bwMode="auto">
          <a:xfrm>
            <a:off x="3600662" y="2712662"/>
            <a:ext cx="312738" cy="227013"/>
            <a:chOff x="1465" y="1852"/>
            <a:chExt cx="247" cy="152"/>
          </a:xfrm>
        </p:grpSpPr>
        <p:sp>
          <p:nvSpPr>
            <p:cNvPr id="109" name="Line 24">
              <a:extLst>
                <a:ext uri="{FF2B5EF4-FFF2-40B4-BE49-F238E27FC236}">
                  <a16:creationId xmlns:a16="http://schemas.microsoft.com/office/drawing/2014/main" id="{DCA95906-E28F-5FD3-8A61-8B7408B822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65" y="1926"/>
              <a:ext cx="247" cy="4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0" name="Line 25">
              <a:extLst>
                <a:ext uri="{FF2B5EF4-FFF2-40B4-BE49-F238E27FC236}">
                  <a16:creationId xmlns:a16="http://schemas.microsoft.com/office/drawing/2014/main" id="{68AB3548-95FC-E535-D305-C95D2CCBE0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17" y="1852"/>
              <a:ext cx="142" cy="152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1" name="Freeform 29">
            <a:extLst>
              <a:ext uri="{FF2B5EF4-FFF2-40B4-BE49-F238E27FC236}">
                <a16:creationId xmlns:a16="http://schemas.microsoft.com/office/drawing/2014/main" id="{34FC3528-D8EB-B78C-B4AF-220080B74114}"/>
              </a:ext>
            </a:extLst>
          </p:cNvPr>
          <p:cNvSpPr>
            <a:spLocks/>
          </p:cNvSpPr>
          <p:nvPr/>
        </p:nvSpPr>
        <p:spPr bwMode="auto">
          <a:xfrm>
            <a:off x="4943687" y="2950787"/>
            <a:ext cx="1111250" cy="2162175"/>
          </a:xfrm>
          <a:custGeom>
            <a:avLst/>
            <a:gdLst>
              <a:gd name="T0" fmla="*/ 1109989 w 881"/>
              <a:gd name="T1" fmla="*/ 0 h 1448"/>
              <a:gd name="T2" fmla="*/ 368314 w 881"/>
              <a:gd name="T3" fmla="*/ 410634 h 1448"/>
              <a:gd name="T4" fmla="*/ 0 w 881"/>
              <a:gd name="T5" fmla="*/ 1290138 h 1448"/>
              <a:gd name="T6" fmla="*/ 0 w 881"/>
              <a:gd name="T7" fmla="*/ 2160682 h 1448"/>
              <a:gd name="T8" fmla="*/ 0 60000 65536"/>
              <a:gd name="T9" fmla="*/ 0 60000 65536"/>
              <a:gd name="T10" fmla="*/ 0 60000 65536"/>
              <a:gd name="T11" fmla="*/ 0 60000 65536"/>
              <a:gd name="T12" fmla="*/ 0 w 881"/>
              <a:gd name="T13" fmla="*/ 0 h 1448"/>
              <a:gd name="T14" fmla="*/ 881 w 881"/>
              <a:gd name="T15" fmla="*/ 1448 h 14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1" h="1448">
                <a:moveTo>
                  <a:pt x="880" y="0"/>
                </a:moveTo>
                <a:lnTo>
                  <a:pt x="292" y="275"/>
                </a:lnTo>
                <a:lnTo>
                  <a:pt x="0" y="864"/>
                </a:lnTo>
                <a:lnTo>
                  <a:pt x="0" y="1447"/>
                </a:lnTo>
              </a:path>
            </a:pathLst>
          </a:custGeom>
          <a:noFill/>
          <a:ln w="2540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112" name="Group 39">
            <a:extLst>
              <a:ext uri="{FF2B5EF4-FFF2-40B4-BE49-F238E27FC236}">
                <a16:creationId xmlns:a16="http://schemas.microsoft.com/office/drawing/2014/main" id="{A6C2B59A-A8D2-D411-BBC2-2E25279EEA0E}"/>
              </a:ext>
            </a:extLst>
          </p:cNvPr>
          <p:cNvGrpSpPr>
            <a:grpSpLocks/>
          </p:cNvGrpSpPr>
          <p:nvPr/>
        </p:nvGrpSpPr>
        <p:grpSpPr bwMode="auto">
          <a:xfrm>
            <a:off x="5443751" y="3104775"/>
            <a:ext cx="295275" cy="223837"/>
            <a:chOff x="2670" y="1771"/>
            <a:chExt cx="234" cy="150"/>
          </a:xfrm>
        </p:grpSpPr>
        <p:sp>
          <p:nvSpPr>
            <p:cNvPr id="113" name="Line 37">
              <a:extLst>
                <a:ext uri="{FF2B5EF4-FFF2-40B4-BE49-F238E27FC236}">
                  <a16:creationId xmlns:a16="http://schemas.microsoft.com/office/drawing/2014/main" id="{EE9DAB10-5241-BE8E-EE88-F0C762DDCF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80" y="1771"/>
              <a:ext cx="213" cy="150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4" name="Line 38">
              <a:extLst>
                <a:ext uri="{FF2B5EF4-FFF2-40B4-BE49-F238E27FC236}">
                  <a16:creationId xmlns:a16="http://schemas.microsoft.com/office/drawing/2014/main" id="{8C5808E2-368D-B968-A430-288DF15AEB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70" y="1826"/>
              <a:ext cx="234" cy="41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5" name="TextBox 88">
            <a:extLst>
              <a:ext uri="{FF2B5EF4-FFF2-40B4-BE49-F238E27FC236}">
                <a16:creationId xmlns:a16="http://schemas.microsoft.com/office/drawing/2014/main" id="{A04B310E-3020-C726-49BC-0005372CE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7300" y="2761875"/>
            <a:ext cx="430212" cy="276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AU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TM</a:t>
            </a:r>
          </a:p>
        </p:txBody>
      </p:sp>
      <p:sp>
        <p:nvSpPr>
          <p:cNvPr id="116" name="TextBox 89">
            <a:extLst>
              <a:ext uri="{FF2B5EF4-FFF2-40B4-BE49-F238E27FC236}">
                <a16:creationId xmlns:a16="http://schemas.microsoft.com/office/drawing/2014/main" id="{C7BFD3F2-F819-0052-DCE9-1C68C0C66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838" y="5097087"/>
            <a:ext cx="422275" cy="276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AU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TM</a:t>
            </a:r>
          </a:p>
        </p:txBody>
      </p:sp>
      <p:sp>
        <p:nvSpPr>
          <p:cNvPr id="117" name="TextBox 90">
            <a:extLst>
              <a:ext uri="{FF2B5EF4-FFF2-40B4-BE49-F238E27FC236}">
                <a16:creationId xmlns:a16="http://schemas.microsoft.com/office/drawing/2014/main" id="{95911AF5-69E5-88AA-FF75-E20D828F9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075" y="4684336"/>
            <a:ext cx="449262" cy="2746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AU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TM</a:t>
            </a:r>
          </a:p>
        </p:txBody>
      </p:sp>
      <p:sp>
        <p:nvSpPr>
          <p:cNvPr id="118" name="TextBox 91">
            <a:extLst>
              <a:ext uri="{FF2B5EF4-FFF2-40B4-BE49-F238E27FC236}">
                <a16:creationId xmlns:a16="http://schemas.microsoft.com/office/drawing/2014/main" id="{1C92963F-DA1A-0BF5-0EA7-ED3F328A6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338" y="4993900"/>
            <a:ext cx="404813" cy="276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AU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TM</a:t>
            </a:r>
          </a:p>
        </p:txBody>
      </p:sp>
      <p:sp>
        <p:nvSpPr>
          <p:cNvPr id="119" name="TextBox 92">
            <a:extLst>
              <a:ext uri="{FF2B5EF4-FFF2-40B4-BE49-F238E27FC236}">
                <a16:creationId xmlns:a16="http://schemas.microsoft.com/office/drawing/2014/main" id="{41BB684A-DBC3-CCAD-75D2-446157CB0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626" y="2314200"/>
            <a:ext cx="460375" cy="2746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AU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TM</a:t>
            </a:r>
          </a:p>
        </p:txBody>
      </p:sp>
      <p:sp>
        <p:nvSpPr>
          <p:cNvPr id="120" name="TextBox 93">
            <a:extLst>
              <a:ext uri="{FF2B5EF4-FFF2-40B4-BE49-F238E27FC236}">
                <a16:creationId xmlns:a16="http://schemas.microsoft.com/office/drawing/2014/main" id="{1E47E6FD-3CDC-9BC9-8F0D-E2E2F13F8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850" y="3447675"/>
            <a:ext cx="442912" cy="2746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AU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TM</a:t>
            </a:r>
          </a:p>
        </p:txBody>
      </p:sp>
      <p:grpSp>
        <p:nvGrpSpPr>
          <p:cNvPr id="121" name="Group 39">
            <a:extLst>
              <a:ext uri="{FF2B5EF4-FFF2-40B4-BE49-F238E27FC236}">
                <a16:creationId xmlns:a16="http://schemas.microsoft.com/office/drawing/2014/main" id="{E90F4346-14A6-C1B5-8676-530327637940}"/>
              </a:ext>
            </a:extLst>
          </p:cNvPr>
          <p:cNvGrpSpPr>
            <a:grpSpLocks/>
          </p:cNvGrpSpPr>
          <p:nvPr/>
        </p:nvGrpSpPr>
        <p:grpSpPr bwMode="auto">
          <a:xfrm>
            <a:off x="9623638" y="3812800"/>
            <a:ext cx="371475" cy="238125"/>
            <a:chOff x="2670" y="1771"/>
            <a:chExt cx="234" cy="150"/>
          </a:xfrm>
        </p:grpSpPr>
        <p:sp>
          <p:nvSpPr>
            <p:cNvPr id="122" name="Line 37">
              <a:extLst>
                <a:ext uri="{FF2B5EF4-FFF2-40B4-BE49-F238E27FC236}">
                  <a16:creationId xmlns:a16="http://schemas.microsoft.com/office/drawing/2014/main" id="{4AC08233-01F2-0FED-79D9-1003B7AC5F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80" y="1771"/>
              <a:ext cx="213" cy="150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" name="Line 38">
              <a:extLst>
                <a:ext uri="{FF2B5EF4-FFF2-40B4-BE49-F238E27FC236}">
                  <a16:creationId xmlns:a16="http://schemas.microsoft.com/office/drawing/2014/main" id="{F2674526-CBBA-DA2E-B145-F6CEDFD38D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70" y="1826"/>
              <a:ext cx="234" cy="41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24" name="Group 39">
            <a:extLst>
              <a:ext uri="{FF2B5EF4-FFF2-40B4-BE49-F238E27FC236}">
                <a16:creationId xmlns:a16="http://schemas.microsoft.com/office/drawing/2014/main" id="{E5112109-4DDE-B317-CD40-D7263F56E608}"/>
              </a:ext>
            </a:extLst>
          </p:cNvPr>
          <p:cNvGrpSpPr>
            <a:grpSpLocks/>
          </p:cNvGrpSpPr>
          <p:nvPr/>
        </p:nvGrpSpPr>
        <p:grpSpPr bwMode="auto">
          <a:xfrm>
            <a:off x="8382213" y="2352300"/>
            <a:ext cx="371475" cy="238125"/>
            <a:chOff x="2670" y="1771"/>
            <a:chExt cx="234" cy="150"/>
          </a:xfrm>
        </p:grpSpPr>
        <p:sp>
          <p:nvSpPr>
            <p:cNvPr id="125" name="Line 37">
              <a:extLst>
                <a:ext uri="{FF2B5EF4-FFF2-40B4-BE49-F238E27FC236}">
                  <a16:creationId xmlns:a16="http://schemas.microsoft.com/office/drawing/2014/main" id="{063C3E69-5E90-EEDC-9DAC-88F1E2A2F7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80" y="1771"/>
              <a:ext cx="213" cy="150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6" name="Line 38">
              <a:extLst>
                <a:ext uri="{FF2B5EF4-FFF2-40B4-BE49-F238E27FC236}">
                  <a16:creationId xmlns:a16="http://schemas.microsoft.com/office/drawing/2014/main" id="{A8915117-AB85-58AC-2FCC-C4A04A330C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70" y="1826"/>
              <a:ext cx="234" cy="41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27" name="TextBox 102">
            <a:extLst>
              <a:ext uri="{FF2B5EF4-FFF2-40B4-BE49-F238E27FC236}">
                <a16:creationId xmlns:a16="http://schemas.microsoft.com/office/drawing/2014/main" id="{3A02489F-9B1B-4292-E4DD-495940E2B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8475" y="2388812"/>
            <a:ext cx="430212" cy="276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AU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TM</a:t>
            </a:r>
          </a:p>
        </p:txBody>
      </p:sp>
      <p:sp>
        <p:nvSpPr>
          <p:cNvPr id="128" name="TextBox 103">
            <a:extLst>
              <a:ext uri="{FF2B5EF4-FFF2-40B4-BE49-F238E27FC236}">
                <a16:creationId xmlns:a16="http://schemas.microsoft.com/office/drawing/2014/main" id="{78BEA6E3-F399-BC28-CD71-E8F0F6FDE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275" y="3155575"/>
            <a:ext cx="430212" cy="276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AU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427377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2D427-C93E-5CAF-A8FE-9BDB3B2BB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Cable System Configurations- 2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3EBB65-AF94-176A-5AAA-2386390F7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6" y="1881188"/>
            <a:ext cx="5403850" cy="4324350"/>
          </a:xfrm>
          <a:prstGeom prst="rect">
            <a:avLst/>
          </a:prstGeom>
          <a:solidFill>
            <a:srgbClr val="9999CC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11FDA89-AD5F-DEAE-8B1B-5334197A76AC}"/>
              </a:ext>
            </a:extLst>
          </p:cNvPr>
          <p:cNvSpPr>
            <a:spLocks/>
          </p:cNvSpPr>
          <p:nvPr/>
        </p:nvSpPr>
        <p:spPr bwMode="auto">
          <a:xfrm>
            <a:off x="5235577" y="5489576"/>
            <a:ext cx="2417763" cy="722312"/>
          </a:xfrm>
          <a:custGeom>
            <a:avLst/>
            <a:gdLst>
              <a:gd name="T0" fmla="*/ 0 w 1523"/>
              <a:gd name="T1" fmla="*/ 720725 h 455"/>
              <a:gd name="T2" fmla="*/ 17463 w 1523"/>
              <a:gd name="T3" fmla="*/ 411162 h 455"/>
              <a:gd name="T4" fmla="*/ 34925 w 1523"/>
              <a:gd name="T5" fmla="*/ 292100 h 455"/>
              <a:gd name="T6" fmla="*/ 153988 w 1523"/>
              <a:gd name="T7" fmla="*/ 103187 h 455"/>
              <a:gd name="T8" fmla="*/ 188913 w 1523"/>
              <a:gd name="T9" fmla="*/ 34925 h 455"/>
              <a:gd name="T10" fmla="*/ 307975 w 1523"/>
              <a:gd name="T11" fmla="*/ 17462 h 455"/>
              <a:gd name="T12" fmla="*/ 531813 w 1523"/>
              <a:gd name="T13" fmla="*/ 0 h 455"/>
              <a:gd name="T14" fmla="*/ 650875 w 1523"/>
              <a:gd name="T15" fmla="*/ 85725 h 455"/>
              <a:gd name="T16" fmla="*/ 719138 w 1523"/>
              <a:gd name="T17" fmla="*/ 274637 h 455"/>
              <a:gd name="T18" fmla="*/ 925513 w 1523"/>
              <a:gd name="T19" fmla="*/ 325437 h 455"/>
              <a:gd name="T20" fmla="*/ 1062038 w 1523"/>
              <a:gd name="T21" fmla="*/ 292100 h 455"/>
              <a:gd name="T22" fmla="*/ 1130300 w 1523"/>
              <a:gd name="T23" fmla="*/ 239712 h 455"/>
              <a:gd name="T24" fmla="*/ 1371600 w 1523"/>
              <a:gd name="T25" fmla="*/ 153987 h 455"/>
              <a:gd name="T26" fmla="*/ 1576388 w 1523"/>
              <a:gd name="T27" fmla="*/ 239712 h 455"/>
              <a:gd name="T28" fmla="*/ 1679575 w 1523"/>
              <a:gd name="T29" fmla="*/ 223837 h 455"/>
              <a:gd name="T30" fmla="*/ 1798638 w 1523"/>
              <a:gd name="T31" fmla="*/ 188912 h 455"/>
              <a:gd name="T32" fmla="*/ 1884363 w 1523"/>
              <a:gd name="T33" fmla="*/ 223837 h 455"/>
              <a:gd name="T34" fmla="*/ 1987550 w 1523"/>
              <a:gd name="T35" fmla="*/ 292100 h 455"/>
              <a:gd name="T36" fmla="*/ 2124075 w 1523"/>
              <a:gd name="T37" fmla="*/ 360362 h 455"/>
              <a:gd name="T38" fmla="*/ 2347913 w 1523"/>
              <a:gd name="T39" fmla="*/ 428625 h 455"/>
              <a:gd name="T40" fmla="*/ 2365375 w 1523"/>
              <a:gd name="T41" fmla="*/ 531812 h 455"/>
              <a:gd name="T42" fmla="*/ 2381250 w 1523"/>
              <a:gd name="T43" fmla="*/ 617537 h 455"/>
              <a:gd name="T44" fmla="*/ 2416175 w 1523"/>
              <a:gd name="T45" fmla="*/ 669925 h 455"/>
              <a:gd name="T46" fmla="*/ 2416175 w 1523"/>
              <a:gd name="T47" fmla="*/ 720725 h 455"/>
              <a:gd name="T48" fmla="*/ 0 w 1523"/>
              <a:gd name="T49" fmla="*/ 720725 h 4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523"/>
              <a:gd name="T76" fmla="*/ 0 h 455"/>
              <a:gd name="T77" fmla="*/ 1523 w 1523"/>
              <a:gd name="T78" fmla="*/ 455 h 4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523" h="455">
                <a:moveTo>
                  <a:pt x="0" y="454"/>
                </a:moveTo>
                <a:lnTo>
                  <a:pt x="11" y="259"/>
                </a:lnTo>
                <a:lnTo>
                  <a:pt x="22" y="184"/>
                </a:lnTo>
                <a:lnTo>
                  <a:pt x="97" y="65"/>
                </a:lnTo>
                <a:lnTo>
                  <a:pt x="119" y="22"/>
                </a:lnTo>
                <a:lnTo>
                  <a:pt x="194" y="11"/>
                </a:lnTo>
                <a:lnTo>
                  <a:pt x="335" y="0"/>
                </a:lnTo>
                <a:lnTo>
                  <a:pt x="410" y="54"/>
                </a:lnTo>
                <a:lnTo>
                  <a:pt x="453" y="173"/>
                </a:lnTo>
                <a:lnTo>
                  <a:pt x="583" y="205"/>
                </a:lnTo>
                <a:lnTo>
                  <a:pt x="669" y="184"/>
                </a:lnTo>
                <a:lnTo>
                  <a:pt x="712" y="151"/>
                </a:lnTo>
                <a:lnTo>
                  <a:pt x="864" y="97"/>
                </a:lnTo>
                <a:lnTo>
                  <a:pt x="993" y="151"/>
                </a:lnTo>
                <a:lnTo>
                  <a:pt x="1058" y="141"/>
                </a:lnTo>
                <a:lnTo>
                  <a:pt x="1133" y="119"/>
                </a:lnTo>
                <a:lnTo>
                  <a:pt x="1187" y="141"/>
                </a:lnTo>
                <a:lnTo>
                  <a:pt x="1252" y="184"/>
                </a:lnTo>
                <a:lnTo>
                  <a:pt x="1338" y="227"/>
                </a:lnTo>
                <a:lnTo>
                  <a:pt x="1479" y="270"/>
                </a:lnTo>
                <a:lnTo>
                  <a:pt x="1490" y="335"/>
                </a:lnTo>
                <a:lnTo>
                  <a:pt x="1500" y="389"/>
                </a:lnTo>
                <a:lnTo>
                  <a:pt x="1522" y="422"/>
                </a:lnTo>
                <a:lnTo>
                  <a:pt x="1522" y="454"/>
                </a:lnTo>
                <a:lnTo>
                  <a:pt x="0" y="454"/>
                </a:lnTo>
              </a:path>
            </a:pathLst>
          </a:custGeom>
          <a:solidFill>
            <a:srgbClr val="00007D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D77BA4C-936E-8C5B-35EC-39D66E94DE4F}"/>
              </a:ext>
            </a:extLst>
          </p:cNvPr>
          <p:cNvSpPr>
            <a:spLocks/>
          </p:cNvSpPr>
          <p:nvPr/>
        </p:nvSpPr>
        <p:spPr bwMode="auto">
          <a:xfrm>
            <a:off x="3648076" y="5132388"/>
            <a:ext cx="738188" cy="1079500"/>
          </a:xfrm>
          <a:custGeom>
            <a:avLst/>
            <a:gdLst>
              <a:gd name="T0" fmla="*/ 0 w 465"/>
              <a:gd name="T1" fmla="*/ 84138 h 680"/>
              <a:gd name="T2" fmla="*/ 171450 w 465"/>
              <a:gd name="T3" fmla="*/ 17463 h 680"/>
              <a:gd name="T4" fmla="*/ 307975 w 465"/>
              <a:gd name="T5" fmla="*/ 50800 h 680"/>
              <a:gd name="T6" fmla="*/ 514350 w 465"/>
              <a:gd name="T7" fmla="*/ 0 h 680"/>
              <a:gd name="T8" fmla="*/ 565150 w 465"/>
              <a:gd name="T9" fmla="*/ 34925 h 680"/>
              <a:gd name="T10" fmla="*/ 565150 w 465"/>
              <a:gd name="T11" fmla="*/ 153988 h 680"/>
              <a:gd name="T12" fmla="*/ 600075 w 465"/>
              <a:gd name="T13" fmla="*/ 342900 h 680"/>
              <a:gd name="T14" fmla="*/ 615950 w 465"/>
              <a:gd name="T15" fmla="*/ 565150 h 680"/>
              <a:gd name="T16" fmla="*/ 701675 w 465"/>
              <a:gd name="T17" fmla="*/ 701675 h 680"/>
              <a:gd name="T18" fmla="*/ 736600 w 465"/>
              <a:gd name="T19" fmla="*/ 769938 h 680"/>
              <a:gd name="T20" fmla="*/ 685800 w 465"/>
              <a:gd name="T21" fmla="*/ 906463 h 680"/>
              <a:gd name="T22" fmla="*/ 650875 w 465"/>
              <a:gd name="T23" fmla="*/ 1027113 h 680"/>
              <a:gd name="T24" fmla="*/ 633413 w 465"/>
              <a:gd name="T25" fmla="*/ 1077913 h 680"/>
              <a:gd name="T26" fmla="*/ 0 w 465"/>
              <a:gd name="T27" fmla="*/ 1077913 h 680"/>
              <a:gd name="T28" fmla="*/ 0 w 465"/>
              <a:gd name="T29" fmla="*/ 85725 h 68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65"/>
              <a:gd name="T46" fmla="*/ 0 h 680"/>
              <a:gd name="T47" fmla="*/ 465 w 465"/>
              <a:gd name="T48" fmla="*/ 680 h 68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65" h="680">
                <a:moveTo>
                  <a:pt x="0" y="53"/>
                </a:moveTo>
                <a:lnTo>
                  <a:pt x="108" y="11"/>
                </a:lnTo>
                <a:lnTo>
                  <a:pt x="194" y="32"/>
                </a:lnTo>
                <a:lnTo>
                  <a:pt x="324" y="0"/>
                </a:lnTo>
                <a:lnTo>
                  <a:pt x="356" y="22"/>
                </a:lnTo>
                <a:lnTo>
                  <a:pt x="356" y="97"/>
                </a:lnTo>
                <a:lnTo>
                  <a:pt x="378" y="216"/>
                </a:lnTo>
                <a:lnTo>
                  <a:pt x="388" y="356"/>
                </a:lnTo>
                <a:lnTo>
                  <a:pt x="442" y="442"/>
                </a:lnTo>
                <a:lnTo>
                  <a:pt x="464" y="485"/>
                </a:lnTo>
                <a:lnTo>
                  <a:pt x="432" y="571"/>
                </a:lnTo>
                <a:lnTo>
                  <a:pt x="410" y="647"/>
                </a:lnTo>
                <a:lnTo>
                  <a:pt x="399" y="679"/>
                </a:lnTo>
                <a:lnTo>
                  <a:pt x="0" y="679"/>
                </a:lnTo>
                <a:lnTo>
                  <a:pt x="0" y="54"/>
                </a:lnTo>
              </a:path>
            </a:pathLst>
          </a:custGeom>
          <a:solidFill>
            <a:srgbClr val="00007D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057000E-42E6-5A2A-50A8-6C2970E458DD}"/>
              </a:ext>
            </a:extLst>
          </p:cNvPr>
          <p:cNvSpPr>
            <a:spLocks/>
          </p:cNvSpPr>
          <p:nvPr/>
        </p:nvSpPr>
        <p:spPr bwMode="auto">
          <a:xfrm>
            <a:off x="3648076" y="1881188"/>
            <a:ext cx="5410200" cy="1322388"/>
          </a:xfrm>
          <a:custGeom>
            <a:avLst/>
            <a:gdLst>
              <a:gd name="T0" fmla="*/ 0 w 3408"/>
              <a:gd name="T1" fmla="*/ 1063625 h 833"/>
              <a:gd name="T2" fmla="*/ 342900 w 3408"/>
              <a:gd name="T3" fmla="*/ 1098550 h 833"/>
              <a:gd name="T4" fmla="*/ 719138 w 3408"/>
              <a:gd name="T5" fmla="*/ 806450 h 833"/>
              <a:gd name="T6" fmla="*/ 992188 w 3408"/>
              <a:gd name="T7" fmla="*/ 738188 h 833"/>
              <a:gd name="T8" fmla="*/ 1163638 w 3408"/>
              <a:gd name="T9" fmla="*/ 754063 h 833"/>
              <a:gd name="T10" fmla="*/ 1317625 w 3408"/>
              <a:gd name="T11" fmla="*/ 703263 h 833"/>
              <a:gd name="T12" fmla="*/ 1506538 w 3408"/>
              <a:gd name="T13" fmla="*/ 685800 h 833"/>
              <a:gd name="T14" fmla="*/ 1643063 w 3408"/>
              <a:gd name="T15" fmla="*/ 652463 h 833"/>
              <a:gd name="T16" fmla="*/ 1779588 w 3408"/>
              <a:gd name="T17" fmla="*/ 549275 h 833"/>
              <a:gd name="T18" fmla="*/ 2019300 w 3408"/>
              <a:gd name="T19" fmla="*/ 446088 h 833"/>
              <a:gd name="T20" fmla="*/ 2413000 w 3408"/>
              <a:gd name="T21" fmla="*/ 446088 h 833"/>
              <a:gd name="T22" fmla="*/ 2584450 w 3408"/>
              <a:gd name="T23" fmla="*/ 446088 h 833"/>
              <a:gd name="T24" fmla="*/ 2738438 w 3408"/>
              <a:gd name="T25" fmla="*/ 531813 h 833"/>
              <a:gd name="T26" fmla="*/ 2927350 w 3408"/>
              <a:gd name="T27" fmla="*/ 600075 h 833"/>
              <a:gd name="T28" fmla="*/ 3046413 w 3408"/>
              <a:gd name="T29" fmla="*/ 668338 h 833"/>
              <a:gd name="T30" fmla="*/ 3252788 w 3408"/>
              <a:gd name="T31" fmla="*/ 738188 h 833"/>
              <a:gd name="T32" fmla="*/ 3422650 w 3408"/>
              <a:gd name="T33" fmla="*/ 720725 h 833"/>
              <a:gd name="T34" fmla="*/ 3508375 w 3408"/>
              <a:gd name="T35" fmla="*/ 668338 h 833"/>
              <a:gd name="T36" fmla="*/ 3662363 w 3408"/>
              <a:gd name="T37" fmla="*/ 652463 h 833"/>
              <a:gd name="T38" fmla="*/ 3800475 w 3408"/>
              <a:gd name="T39" fmla="*/ 635000 h 833"/>
              <a:gd name="T40" fmla="*/ 3970338 w 3408"/>
              <a:gd name="T41" fmla="*/ 652463 h 833"/>
              <a:gd name="T42" fmla="*/ 4022725 w 3408"/>
              <a:gd name="T43" fmla="*/ 720725 h 833"/>
              <a:gd name="T44" fmla="*/ 4090988 w 3408"/>
              <a:gd name="T45" fmla="*/ 788988 h 833"/>
              <a:gd name="T46" fmla="*/ 4262438 w 3408"/>
              <a:gd name="T47" fmla="*/ 874713 h 833"/>
              <a:gd name="T48" fmla="*/ 4398963 w 3408"/>
              <a:gd name="T49" fmla="*/ 892175 h 833"/>
              <a:gd name="T50" fmla="*/ 4484688 w 3408"/>
              <a:gd name="T51" fmla="*/ 806450 h 833"/>
              <a:gd name="T52" fmla="*/ 4552950 w 3408"/>
              <a:gd name="T53" fmla="*/ 720725 h 833"/>
              <a:gd name="T54" fmla="*/ 4706938 w 3408"/>
              <a:gd name="T55" fmla="*/ 857250 h 833"/>
              <a:gd name="T56" fmla="*/ 4724400 w 3408"/>
              <a:gd name="T57" fmla="*/ 942975 h 833"/>
              <a:gd name="T58" fmla="*/ 4706938 w 3408"/>
              <a:gd name="T59" fmla="*/ 1028700 h 833"/>
              <a:gd name="T60" fmla="*/ 4741863 w 3408"/>
              <a:gd name="T61" fmla="*/ 1114425 h 833"/>
              <a:gd name="T62" fmla="*/ 4843463 w 3408"/>
              <a:gd name="T63" fmla="*/ 1200150 h 833"/>
              <a:gd name="T64" fmla="*/ 4878388 w 3408"/>
              <a:gd name="T65" fmla="*/ 1217613 h 833"/>
              <a:gd name="T66" fmla="*/ 4946650 w 3408"/>
              <a:gd name="T67" fmla="*/ 1252538 h 833"/>
              <a:gd name="T68" fmla="*/ 5014913 w 3408"/>
              <a:gd name="T69" fmla="*/ 1285875 h 833"/>
              <a:gd name="T70" fmla="*/ 5133975 w 3408"/>
              <a:gd name="T71" fmla="*/ 1320800 h 833"/>
              <a:gd name="T72" fmla="*/ 5203825 w 3408"/>
              <a:gd name="T73" fmla="*/ 1320800 h 833"/>
              <a:gd name="T74" fmla="*/ 5254625 w 3408"/>
              <a:gd name="T75" fmla="*/ 1320800 h 833"/>
              <a:gd name="T76" fmla="*/ 5373688 w 3408"/>
              <a:gd name="T77" fmla="*/ 1320800 h 833"/>
              <a:gd name="T78" fmla="*/ 5408613 w 3408"/>
              <a:gd name="T79" fmla="*/ 1320800 h 833"/>
              <a:gd name="T80" fmla="*/ 5408613 w 3408"/>
              <a:gd name="T81" fmla="*/ 0 h 833"/>
              <a:gd name="T82" fmla="*/ 5272088 w 3408"/>
              <a:gd name="T83" fmla="*/ 0 h 833"/>
              <a:gd name="T84" fmla="*/ 0 w 3408"/>
              <a:gd name="T85" fmla="*/ 0 h 833"/>
              <a:gd name="T86" fmla="*/ 0 w 3408"/>
              <a:gd name="T87" fmla="*/ 1063625 h 83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408"/>
              <a:gd name="T133" fmla="*/ 0 h 833"/>
              <a:gd name="T134" fmla="*/ 3408 w 3408"/>
              <a:gd name="T135" fmla="*/ 833 h 83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408" h="833">
                <a:moveTo>
                  <a:pt x="0" y="670"/>
                </a:moveTo>
                <a:lnTo>
                  <a:pt x="216" y="692"/>
                </a:lnTo>
                <a:lnTo>
                  <a:pt x="453" y="508"/>
                </a:lnTo>
                <a:lnTo>
                  <a:pt x="625" y="465"/>
                </a:lnTo>
                <a:lnTo>
                  <a:pt x="733" y="475"/>
                </a:lnTo>
                <a:lnTo>
                  <a:pt x="830" y="443"/>
                </a:lnTo>
                <a:lnTo>
                  <a:pt x="949" y="432"/>
                </a:lnTo>
                <a:lnTo>
                  <a:pt x="1035" y="411"/>
                </a:lnTo>
                <a:lnTo>
                  <a:pt x="1121" y="346"/>
                </a:lnTo>
                <a:lnTo>
                  <a:pt x="1272" y="281"/>
                </a:lnTo>
                <a:lnTo>
                  <a:pt x="1520" y="281"/>
                </a:lnTo>
                <a:lnTo>
                  <a:pt x="1628" y="281"/>
                </a:lnTo>
                <a:lnTo>
                  <a:pt x="1725" y="335"/>
                </a:lnTo>
                <a:lnTo>
                  <a:pt x="1844" y="378"/>
                </a:lnTo>
                <a:lnTo>
                  <a:pt x="1919" y="421"/>
                </a:lnTo>
                <a:lnTo>
                  <a:pt x="2049" y="465"/>
                </a:lnTo>
                <a:lnTo>
                  <a:pt x="2156" y="454"/>
                </a:lnTo>
                <a:lnTo>
                  <a:pt x="2210" y="421"/>
                </a:lnTo>
                <a:lnTo>
                  <a:pt x="2307" y="411"/>
                </a:lnTo>
                <a:lnTo>
                  <a:pt x="2394" y="400"/>
                </a:lnTo>
                <a:lnTo>
                  <a:pt x="2501" y="411"/>
                </a:lnTo>
                <a:lnTo>
                  <a:pt x="2534" y="454"/>
                </a:lnTo>
                <a:lnTo>
                  <a:pt x="2577" y="497"/>
                </a:lnTo>
                <a:lnTo>
                  <a:pt x="2685" y="551"/>
                </a:lnTo>
                <a:lnTo>
                  <a:pt x="2771" y="562"/>
                </a:lnTo>
                <a:lnTo>
                  <a:pt x="2825" y="508"/>
                </a:lnTo>
                <a:lnTo>
                  <a:pt x="2868" y="454"/>
                </a:lnTo>
                <a:lnTo>
                  <a:pt x="2965" y="540"/>
                </a:lnTo>
                <a:lnTo>
                  <a:pt x="2976" y="594"/>
                </a:lnTo>
                <a:lnTo>
                  <a:pt x="2965" y="648"/>
                </a:lnTo>
                <a:lnTo>
                  <a:pt x="2987" y="702"/>
                </a:lnTo>
                <a:lnTo>
                  <a:pt x="3051" y="756"/>
                </a:lnTo>
                <a:lnTo>
                  <a:pt x="3073" y="767"/>
                </a:lnTo>
                <a:lnTo>
                  <a:pt x="3116" y="789"/>
                </a:lnTo>
                <a:lnTo>
                  <a:pt x="3159" y="810"/>
                </a:lnTo>
                <a:lnTo>
                  <a:pt x="3234" y="832"/>
                </a:lnTo>
                <a:lnTo>
                  <a:pt x="3278" y="832"/>
                </a:lnTo>
                <a:lnTo>
                  <a:pt x="3310" y="832"/>
                </a:lnTo>
                <a:lnTo>
                  <a:pt x="3385" y="832"/>
                </a:lnTo>
                <a:lnTo>
                  <a:pt x="3407" y="832"/>
                </a:lnTo>
                <a:lnTo>
                  <a:pt x="3407" y="0"/>
                </a:lnTo>
                <a:lnTo>
                  <a:pt x="3321" y="0"/>
                </a:lnTo>
                <a:lnTo>
                  <a:pt x="0" y="0"/>
                </a:lnTo>
                <a:lnTo>
                  <a:pt x="0" y="670"/>
                </a:lnTo>
              </a:path>
            </a:pathLst>
          </a:custGeom>
          <a:solidFill>
            <a:srgbClr val="00007D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5819909-834A-83BC-FC70-7B788372A1D7}"/>
              </a:ext>
            </a:extLst>
          </p:cNvPr>
          <p:cNvSpPr>
            <a:spLocks/>
          </p:cNvSpPr>
          <p:nvPr/>
        </p:nvSpPr>
        <p:spPr bwMode="auto">
          <a:xfrm>
            <a:off x="5853115" y="3589339"/>
            <a:ext cx="788987" cy="722313"/>
          </a:xfrm>
          <a:custGeom>
            <a:avLst/>
            <a:gdLst>
              <a:gd name="T0" fmla="*/ 479425 w 497"/>
              <a:gd name="T1" fmla="*/ 103188 h 455"/>
              <a:gd name="T2" fmla="*/ 290512 w 497"/>
              <a:gd name="T3" fmla="*/ 34925 h 455"/>
              <a:gd name="T4" fmla="*/ 153987 w 497"/>
              <a:gd name="T5" fmla="*/ 103188 h 455"/>
              <a:gd name="T6" fmla="*/ 34925 w 497"/>
              <a:gd name="T7" fmla="*/ 239713 h 455"/>
              <a:gd name="T8" fmla="*/ 0 w 497"/>
              <a:gd name="T9" fmla="*/ 309563 h 455"/>
              <a:gd name="T10" fmla="*/ 0 w 497"/>
              <a:gd name="T11" fmla="*/ 395288 h 455"/>
              <a:gd name="T12" fmla="*/ 68262 w 497"/>
              <a:gd name="T13" fmla="*/ 549275 h 455"/>
              <a:gd name="T14" fmla="*/ 153987 w 497"/>
              <a:gd name="T15" fmla="*/ 685800 h 455"/>
              <a:gd name="T16" fmla="*/ 290512 w 497"/>
              <a:gd name="T17" fmla="*/ 720725 h 455"/>
              <a:gd name="T18" fmla="*/ 411162 w 497"/>
              <a:gd name="T19" fmla="*/ 685800 h 455"/>
              <a:gd name="T20" fmla="*/ 547687 w 497"/>
              <a:gd name="T21" fmla="*/ 617538 h 455"/>
              <a:gd name="T22" fmla="*/ 650875 w 497"/>
              <a:gd name="T23" fmla="*/ 566738 h 455"/>
              <a:gd name="T24" fmla="*/ 787400 w 497"/>
              <a:gd name="T25" fmla="*/ 463550 h 455"/>
              <a:gd name="T26" fmla="*/ 787400 w 497"/>
              <a:gd name="T27" fmla="*/ 377825 h 455"/>
              <a:gd name="T28" fmla="*/ 668337 w 497"/>
              <a:gd name="T29" fmla="*/ 309563 h 455"/>
              <a:gd name="T30" fmla="*/ 668337 w 497"/>
              <a:gd name="T31" fmla="*/ 239713 h 455"/>
              <a:gd name="T32" fmla="*/ 668337 w 497"/>
              <a:gd name="T33" fmla="*/ 171450 h 455"/>
              <a:gd name="T34" fmla="*/ 668337 w 497"/>
              <a:gd name="T35" fmla="*/ 103188 h 455"/>
              <a:gd name="T36" fmla="*/ 565150 w 497"/>
              <a:gd name="T37" fmla="*/ 0 h 455"/>
              <a:gd name="T38" fmla="*/ 479425 w 497"/>
              <a:gd name="T39" fmla="*/ 103188 h 45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97"/>
              <a:gd name="T61" fmla="*/ 0 h 455"/>
              <a:gd name="T62" fmla="*/ 497 w 497"/>
              <a:gd name="T63" fmla="*/ 455 h 45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97" h="455">
                <a:moveTo>
                  <a:pt x="302" y="65"/>
                </a:moveTo>
                <a:lnTo>
                  <a:pt x="183" y="22"/>
                </a:lnTo>
                <a:lnTo>
                  <a:pt x="97" y="65"/>
                </a:lnTo>
                <a:lnTo>
                  <a:pt x="22" y="151"/>
                </a:lnTo>
                <a:lnTo>
                  <a:pt x="0" y="195"/>
                </a:lnTo>
                <a:lnTo>
                  <a:pt x="0" y="249"/>
                </a:lnTo>
                <a:lnTo>
                  <a:pt x="43" y="346"/>
                </a:lnTo>
                <a:lnTo>
                  <a:pt x="97" y="432"/>
                </a:lnTo>
                <a:lnTo>
                  <a:pt x="183" y="454"/>
                </a:lnTo>
                <a:lnTo>
                  <a:pt x="259" y="432"/>
                </a:lnTo>
                <a:lnTo>
                  <a:pt x="345" y="389"/>
                </a:lnTo>
                <a:lnTo>
                  <a:pt x="410" y="357"/>
                </a:lnTo>
                <a:lnTo>
                  <a:pt x="496" y="292"/>
                </a:lnTo>
                <a:lnTo>
                  <a:pt x="496" y="238"/>
                </a:lnTo>
                <a:lnTo>
                  <a:pt x="421" y="195"/>
                </a:lnTo>
                <a:lnTo>
                  <a:pt x="421" y="151"/>
                </a:lnTo>
                <a:lnTo>
                  <a:pt x="421" y="108"/>
                </a:lnTo>
                <a:lnTo>
                  <a:pt x="421" y="65"/>
                </a:lnTo>
                <a:lnTo>
                  <a:pt x="356" y="0"/>
                </a:lnTo>
                <a:lnTo>
                  <a:pt x="302" y="65"/>
                </a:lnTo>
              </a:path>
            </a:pathLst>
          </a:custGeom>
          <a:solidFill>
            <a:srgbClr val="00007D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B2A40806-5FE6-1A5D-3786-7B4E2907058B}"/>
              </a:ext>
            </a:extLst>
          </p:cNvPr>
          <p:cNvSpPr>
            <a:spLocks/>
          </p:cNvSpPr>
          <p:nvPr/>
        </p:nvSpPr>
        <p:spPr bwMode="auto">
          <a:xfrm>
            <a:off x="6902451" y="4303713"/>
            <a:ext cx="444500" cy="477838"/>
          </a:xfrm>
          <a:custGeom>
            <a:avLst/>
            <a:gdLst>
              <a:gd name="T0" fmla="*/ 73025 w 280"/>
              <a:gd name="T1" fmla="*/ 476250 h 301"/>
              <a:gd name="T2" fmla="*/ 442913 w 280"/>
              <a:gd name="T3" fmla="*/ 176213 h 301"/>
              <a:gd name="T4" fmla="*/ 0 w 280"/>
              <a:gd name="T5" fmla="*/ 0 h 301"/>
              <a:gd name="T6" fmla="*/ 73025 w 280"/>
              <a:gd name="T7" fmla="*/ 476250 h 301"/>
              <a:gd name="T8" fmla="*/ 0 60000 65536"/>
              <a:gd name="T9" fmla="*/ 0 60000 65536"/>
              <a:gd name="T10" fmla="*/ 0 60000 65536"/>
              <a:gd name="T11" fmla="*/ 0 60000 65536"/>
              <a:gd name="T12" fmla="*/ 0 w 280"/>
              <a:gd name="T13" fmla="*/ 0 h 301"/>
              <a:gd name="T14" fmla="*/ 280 w 280"/>
              <a:gd name="T15" fmla="*/ 301 h 3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0" h="301">
                <a:moveTo>
                  <a:pt x="46" y="300"/>
                </a:moveTo>
                <a:lnTo>
                  <a:pt x="279" y="111"/>
                </a:lnTo>
                <a:lnTo>
                  <a:pt x="0" y="0"/>
                </a:lnTo>
                <a:lnTo>
                  <a:pt x="46" y="300"/>
                </a:lnTo>
              </a:path>
            </a:pathLst>
          </a:custGeom>
          <a:solidFill>
            <a:srgbClr val="DADADA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5BC8D500-FE97-D061-F7EC-751231D2B58A}"/>
              </a:ext>
            </a:extLst>
          </p:cNvPr>
          <p:cNvSpPr>
            <a:spLocks/>
          </p:cNvSpPr>
          <p:nvPr/>
        </p:nvSpPr>
        <p:spPr bwMode="auto">
          <a:xfrm>
            <a:off x="7258051" y="3306764"/>
            <a:ext cx="446088" cy="473075"/>
          </a:xfrm>
          <a:custGeom>
            <a:avLst/>
            <a:gdLst>
              <a:gd name="T0" fmla="*/ 444500 w 281"/>
              <a:gd name="T1" fmla="*/ 471488 h 298"/>
              <a:gd name="T2" fmla="*/ 384175 w 281"/>
              <a:gd name="T3" fmla="*/ 0 h 298"/>
              <a:gd name="T4" fmla="*/ 0 w 281"/>
              <a:gd name="T5" fmla="*/ 280988 h 298"/>
              <a:gd name="T6" fmla="*/ 444500 w 281"/>
              <a:gd name="T7" fmla="*/ 471488 h 298"/>
              <a:gd name="T8" fmla="*/ 0 60000 65536"/>
              <a:gd name="T9" fmla="*/ 0 60000 65536"/>
              <a:gd name="T10" fmla="*/ 0 60000 65536"/>
              <a:gd name="T11" fmla="*/ 0 60000 65536"/>
              <a:gd name="T12" fmla="*/ 0 w 281"/>
              <a:gd name="T13" fmla="*/ 0 h 298"/>
              <a:gd name="T14" fmla="*/ 281 w 281"/>
              <a:gd name="T15" fmla="*/ 298 h 2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1" h="298">
                <a:moveTo>
                  <a:pt x="280" y="297"/>
                </a:moveTo>
                <a:lnTo>
                  <a:pt x="242" y="0"/>
                </a:lnTo>
                <a:lnTo>
                  <a:pt x="0" y="177"/>
                </a:lnTo>
                <a:lnTo>
                  <a:pt x="280" y="297"/>
                </a:lnTo>
              </a:path>
            </a:pathLst>
          </a:custGeom>
          <a:solidFill>
            <a:srgbClr val="DADADA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ABECF276-94EA-162F-A407-BC48EE980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827" y="2641601"/>
            <a:ext cx="1757363" cy="3111500"/>
          </a:xfrm>
          <a:prstGeom prst="ellips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8B744792-64EC-C018-1DF2-2107F2A39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576" y="4027488"/>
            <a:ext cx="6350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6175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175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175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175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175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175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175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175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175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61753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</a:rPr>
              <a:t>Ring</a:t>
            </a:r>
          </a:p>
        </p:txBody>
      </p:sp>
      <p:sp>
        <p:nvSpPr>
          <p:cNvPr id="12" name="Rectangle 21">
            <a:extLst>
              <a:ext uri="{FF2B5EF4-FFF2-40B4-BE49-F238E27FC236}">
                <a16:creationId xmlns:a16="http://schemas.microsoft.com/office/drawing/2014/main" id="{BF952BC6-8E96-39B3-5CEB-2BC472D55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3651" y="3992564"/>
            <a:ext cx="11811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6175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175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175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175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175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175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175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175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175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1753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</a:rPr>
              <a:t>Collapsed</a:t>
            </a:r>
            <a:b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</a:rPr>
              <a:t>ring</a:t>
            </a:r>
          </a:p>
        </p:txBody>
      </p:sp>
      <p:grpSp>
        <p:nvGrpSpPr>
          <p:cNvPr id="13" name="Group 24">
            <a:extLst>
              <a:ext uri="{FF2B5EF4-FFF2-40B4-BE49-F238E27FC236}">
                <a16:creationId xmlns:a16="http://schemas.microsoft.com/office/drawing/2014/main" id="{DD70AAC0-BF07-3B19-A421-D4833763EC5C}"/>
              </a:ext>
            </a:extLst>
          </p:cNvPr>
          <p:cNvGrpSpPr>
            <a:grpSpLocks/>
          </p:cNvGrpSpPr>
          <p:nvPr/>
        </p:nvGrpSpPr>
        <p:grpSpPr bwMode="auto">
          <a:xfrm>
            <a:off x="5419727" y="3043239"/>
            <a:ext cx="379413" cy="269875"/>
            <a:chOff x="1450" y="1902"/>
            <a:chExt cx="239" cy="170"/>
          </a:xfrm>
        </p:grpSpPr>
        <p:sp>
          <p:nvSpPr>
            <p:cNvPr id="14" name="Line 22">
              <a:extLst>
                <a:ext uri="{FF2B5EF4-FFF2-40B4-BE49-F238E27FC236}">
                  <a16:creationId xmlns:a16="http://schemas.microsoft.com/office/drawing/2014/main" id="{43238C3B-A4B9-9430-3D8E-560E81053D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0" y="1972"/>
              <a:ext cx="239" cy="30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Line 23">
              <a:extLst>
                <a:ext uri="{FF2B5EF4-FFF2-40B4-BE49-F238E27FC236}">
                  <a16:creationId xmlns:a16="http://schemas.microsoft.com/office/drawing/2014/main" id="{01AF06C4-9FA6-3A96-86A2-43FF6C3950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16" y="1902"/>
              <a:ext cx="107" cy="170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6" name="Freeform 25">
            <a:extLst>
              <a:ext uri="{FF2B5EF4-FFF2-40B4-BE49-F238E27FC236}">
                <a16:creationId xmlns:a16="http://schemas.microsoft.com/office/drawing/2014/main" id="{7BBFD263-27E9-4EB0-1ECB-5C792B65EB4B}"/>
              </a:ext>
            </a:extLst>
          </p:cNvPr>
          <p:cNvSpPr>
            <a:spLocks/>
          </p:cNvSpPr>
          <p:nvPr/>
        </p:nvSpPr>
        <p:spPr bwMode="auto">
          <a:xfrm>
            <a:off x="7134226" y="3228977"/>
            <a:ext cx="1390650" cy="2359025"/>
          </a:xfrm>
          <a:custGeom>
            <a:avLst/>
            <a:gdLst>
              <a:gd name="T0" fmla="*/ 1389063 w 876"/>
              <a:gd name="T1" fmla="*/ 0 h 1486"/>
              <a:gd name="T2" fmla="*/ 411163 w 876"/>
              <a:gd name="T3" fmla="*/ 377825 h 1486"/>
              <a:gd name="T4" fmla="*/ 0 w 876"/>
              <a:gd name="T5" fmla="*/ 1285875 h 1486"/>
              <a:gd name="T6" fmla="*/ 17463 w 876"/>
              <a:gd name="T7" fmla="*/ 2357438 h 1486"/>
              <a:gd name="T8" fmla="*/ 0 60000 65536"/>
              <a:gd name="T9" fmla="*/ 0 60000 65536"/>
              <a:gd name="T10" fmla="*/ 0 60000 65536"/>
              <a:gd name="T11" fmla="*/ 0 60000 65536"/>
              <a:gd name="T12" fmla="*/ 0 w 876"/>
              <a:gd name="T13" fmla="*/ 0 h 1486"/>
              <a:gd name="T14" fmla="*/ 876 w 876"/>
              <a:gd name="T15" fmla="*/ 1486 h 14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6" h="1486">
                <a:moveTo>
                  <a:pt x="875" y="0"/>
                </a:moveTo>
                <a:lnTo>
                  <a:pt x="259" y="238"/>
                </a:lnTo>
                <a:lnTo>
                  <a:pt x="0" y="810"/>
                </a:lnTo>
                <a:lnTo>
                  <a:pt x="11" y="1485"/>
                </a:lnTo>
              </a:path>
            </a:pathLst>
          </a:custGeom>
          <a:noFill/>
          <a:ln w="2540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F05A9E45-EB25-E190-DAE9-300BFC7B5672}"/>
              </a:ext>
            </a:extLst>
          </p:cNvPr>
          <p:cNvSpPr>
            <a:spLocks/>
          </p:cNvSpPr>
          <p:nvPr/>
        </p:nvSpPr>
        <p:spPr bwMode="auto">
          <a:xfrm>
            <a:off x="6294439" y="4368802"/>
            <a:ext cx="773112" cy="1214437"/>
          </a:xfrm>
          <a:custGeom>
            <a:avLst/>
            <a:gdLst>
              <a:gd name="T0" fmla="*/ 771525 w 487"/>
              <a:gd name="T1" fmla="*/ 1212850 h 765"/>
              <a:gd name="T2" fmla="*/ 766762 w 487"/>
              <a:gd name="T3" fmla="*/ 201612 h 765"/>
              <a:gd name="T4" fmla="*/ 0 w 487"/>
              <a:gd name="T5" fmla="*/ 0 h 765"/>
              <a:gd name="T6" fmla="*/ 0 60000 65536"/>
              <a:gd name="T7" fmla="*/ 0 60000 65536"/>
              <a:gd name="T8" fmla="*/ 0 60000 65536"/>
              <a:gd name="T9" fmla="*/ 0 w 487"/>
              <a:gd name="T10" fmla="*/ 0 h 765"/>
              <a:gd name="T11" fmla="*/ 487 w 487"/>
              <a:gd name="T12" fmla="*/ 765 h 7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7" h="765">
                <a:moveTo>
                  <a:pt x="486" y="764"/>
                </a:moveTo>
                <a:lnTo>
                  <a:pt x="483" y="127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Freeform 27">
            <a:extLst>
              <a:ext uri="{FF2B5EF4-FFF2-40B4-BE49-F238E27FC236}">
                <a16:creationId xmlns:a16="http://schemas.microsoft.com/office/drawing/2014/main" id="{00A1DC27-556F-0F59-920C-D26178484D34}"/>
              </a:ext>
            </a:extLst>
          </p:cNvPr>
          <p:cNvSpPr>
            <a:spLocks/>
          </p:cNvSpPr>
          <p:nvPr/>
        </p:nvSpPr>
        <p:spPr bwMode="auto">
          <a:xfrm>
            <a:off x="6311901" y="2611438"/>
            <a:ext cx="1270000" cy="1887538"/>
          </a:xfrm>
          <a:custGeom>
            <a:avLst/>
            <a:gdLst>
              <a:gd name="T0" fmla="*/ 0 w 800"/>
              <a:gd name="T1" fmla="*/ 1679575 h 1189"/>
              <a:gd name="T2" fmla="*/ 754063 w 800"/>
              <a:gd name="T3" fmla="*/ 1885950 h 1189"/>
              <a:gd name="T4" fmla="*/ 1165225 w 800"/>
              <a:gd name="T5" fmla="*/ 960438 h 1189"/>
              <a:gd name="T6" fmla="*/ 1268413 w 800"/>
              <a:gd name="T7" fmla="*/ 0 h 1189"/>
              <a:gd name="T8" fmla="*/ 0 60000 65536"/>
              <a:gd name="T9" fmla="*/ 0 60000 65536"/>
              <a:gd name="T10" fmla="*/ 0 60000 65536"/>
              <a:gd name="T11" fmla="*/ 0 60000 65536"/>
              <a:gd name="T12" fmla="*/ 0 w 800"/>
              <a:gd name="T13" fmla="*/ 0 h 1189"/>
              <a:gd name="T14" fmla="*/ 800 w 800"/>
              <a:gd name="T15" fmla="*/ 1189 h 11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0" h="1189">
                <a:moveTo>
                  <a:pt x="0" y="1058"/>
                </a:moveTo>
                <a:lnTo>
                  <a:pt x="475" y="1188"/>
                </a:lnTo>
                <a:lnTo>
                  <a:pt x="734" y="605"/>
                </a:lnTo>
                <a:lnTo>
                  <a:pt x="799" y="0"/>
                </a:lnTo>
              </a:path>
            </a:pathLst>
          </a:custGeom>
          <a:noFill/>
          <a:ln w="2540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9" name="Freeform 28">
            <a:extLst>
              <a:ext uri="{FF2B5EF4-FFF2-40B4-BE49-F238E27FC236}">
                <a16:creationId xmlns:a16="http://schemas.microsoft.com/office/drawing/2014/main" id="{862E0796-C38E-2345-B426-9A4A04C492D1}"/>
              </a:ext>
            </a:extLst>
          </p:cNvPr>
          <p:cNvSpPr>
            <a:spLocks/>
          </p:cNvSpPr>
          <p:nvPr/>
        </p:nvSpPr>
        <p:spPr bwMode="auto">
          <a:xfrm>
            <a:off x="7537452" y="2628902"/>
            <a:ext cx="982663" cy="909637"/>
          </a:xfrm>
          <a:custGeom>
            <a:avLst/>
            <a:gdLst>
              <a:gd name="T0" fmla="*/ 93663 w 619"/>
              <a:gd name="T1" fmla="*/ 0 h 573"/>
              <a:gd name="T2" fmla="*/ 0 w 619"/>
              <a:gd name="T3" fmla="*/ 908050 h 573"/>
              <a:gd name="T4" fmla="*/ 981075 w 619"/>
              <a:gd name="T5" fmla="*/ 522287 h 573"/>
              <a:gd name="T6" fmla="*/ 0 60000 65536"/>
              <a:gd name="T7" fmla="*/ 0 60000 65536"/>
              <a:gd name="T8" fmla="*/ 0 60000 65536"/>
              <a:gd name="T9" fmla="*/ 0 w 619"/>
              <a:gd name="T10" fmla="*/ 0 h 573"/>
              <a:gd name="T11" fmla="*/ 619 w 619"/>
              <a:gd name="T12" fmla="*/ 573 h 5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9" h="573">
                <a:moveTo>
                  <a:pt x="59" y="0"/>
                </a:moveTo>
                <a:lnTo>
                  <a:pt x="0" y="572"/>
                </a:lnTo>
                <a:lnTo>
                  <a:pt x="618" y="329"/>
                </a:lnTo>
              </a:path>
            </a:pathLst>
          </a:custGeom>
          <a:noFill/>
          <a:ln w="2540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20" name="Group 39">
            <a:extLst>
              <a:ext uri="{FF2B5EF4-FFF2-40B4-BE49-F238E27FC236}">
                <a16:creationId xmlns:a16="http://schemas.microsoft.com/office/drawing/2014/main" id="{E4F8448C-4D3B-B337-0467-D0E06A27E0A9}"/>
              </a:ext>
            </a:extLst>
          </p:cNvPr>
          <p:cNvGrpSpPr>
            <a:grpSpLocks/>
          </p:cNvGrpSpPr>
          <p:nvPr/>
        </p:nvGrpSpPr>
        <p:grpSpPr bwMode="auto">
          <a:xfrm>
            <a:off x="7378702" y="2903539"/>
            <a:ext cx="371475" cy="238125"/>
            <a:chOff x="2684" y="1814"/>
            <a:chExt cx="234" cy="150"/>
          </a:xfrm>
        </p:grpSpPr>
        <p:sp>
          <p:nvSpPr>
            <p:cNvPr id="21" name="Line 37">
              <a:extLst>
                <a:ext uri="{FF2B5EF4-FFF2-40B4-BE49-F238E27FC236}">
                  <a16:creationId xmlns:a16="http://schemas.microsoft.com/office/drawing/2014/main" id="{B85FBE18-BD41-BBC1-DDAF-7A0AA20FB4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94" y="1814"/>
              <a:ext cx="213" cy="150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Line 38">
              <a:extLst>
                <a:ext uri="{FF2B5EF4-FFF2-40B4-BE49-F238E27FC236}">
                  <a16:creationId xmlns:a16="http://schemas.microsoft.com/office/drawing/2014/main" id="{2AF36036-EE6F-2FD3-9642-39A8CFA17C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84" y="1870"/>
              <a:ext cx="234" cy="40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3" name="TextBox 39">
            <a:extLst>
              <a:ext uri="{FF2B5EF4-FFF2-40B4-BE49-F238E27FC236}">
                <a16:creationId xmlns:a16="http://schemas.microsoft.com/office/drawing/2014/main" id="{764B8FB6-42FF-7066-804C-681EA945A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264" y="2430464"/>
            <a:ext cx="430212" cy="276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AU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TM</a:t>
            </a:r>
          </a:p>
        </p:txBody>
      </p:sp>
      <p:sp>
        <p:nvSpPr>
          <p:cNvPr id="24" name="TextBox 40">
            <a:extLst>
              <a:ext uri="{FF2B5EF4-FFF2-40B4-BE49-F238E27FC236}">
                <a16:creationId xmlns:a16="http://schemas.microsoft.com/office/drawing/2014/main" id="{0CB926D1-7173-4DA9-77A3-0DC9E8D29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3589" y="3014664"/>
            <a:ext cx="430212" cy="276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AU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TM</a:t>
            </a:r>
          </a:p>
        </p:txBody>
      </p:sp>
      <p:sp>
        <p:nvSpPr>
          <p:cNvPr id="25" name="TextBox 41">
            <a:extLst>
              <a:ext uri="{FF2B5EF4-FFF2-40B4-BE49-F238E27FC236}">
                <a16:creationId xmlns:a16="http://schemas.microsoft.com/office/drawing/2014/main" id="{063B14BD-FE8D-63E6-C46C-3F0E96858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7" y="5534027"/>
            <a:ext cx="430213" cy="2746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AU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TM</a:t>
            </a:r>
          </a:p>
        </p:txBody>
      </p:sp>
      <p:sp>
        <p:nvSpPr>
          <p:cNvPr id="26" name="TextBox 42">
            <a:extLst>
              <a:ext uri="{FF2B5EF4-FFF2-40B4-BE49-F238E27FC236}">
                <a16:creationId xmlns:a16="http://schemas.microsoft.com/office/drawing/2014/main" id="{131ED36C-3B03-0AA3-A64D-3617E093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789" y="4219577"/>
            <a:ext cx="430212" cy="276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AU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TM</a:t>
            </a:r>
          </a:p>
        </p:txBody>
      </p:sp>
      <p:sp>
        <p:nvSpPr>
          <p:cNvPr id="27" name="TextBox 43">
            <a:extLst>
              <a:ext uri="{FF2B5EF4-FFF2-40B4-BE49-F238E27FC236}">
                <a16:creationId xmlns:a16="http://schemas.microsoft.com/office/drawing/2014/main" id="{A1BBC3C9-DBB6-E430-CE48-16CF79657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2" y="5387977"/>
            <a:ext cx="430213" cy="2746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AU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TM</a:t>
            </a:r>
          </a:p>
        </p:txBody>
      </p:sp>
      <p:sp>
        <p:nvSpPr>
          <p:cNvPr id="28" name="TextBox 44">
            <a:extLst>
              <a:ext uri="{FF2B5EF4-FFF2-40B4-BE49-F238E27FC236}">
                <a16:creationId xmlns:a16="http://schemas.microsoft.com/office/drawing/2014/main" id="{05407EA3-F44F-96E6-CEF0-7B7192BC4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577" y="5022852"/>
            <a:ext cx="430213" cy="2746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AU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TM</a:t>
            </a:r>
          </a:p>
        </p:txBody>
      </p:sp>
      <p:sp>
        <p:nvSpPr>
          <p:cNvPr id="29" name="TextBox 45">
            <a:extLst>
              <a:ext uri="{FF2B5EF4-FFF2-40B4-BE49-F238E27FC236}">
                <a16:creationId xmlns:a16="http://schemas.microsoft.com/office/drawing/2014/main" id="{2DAFEDCC-831A-3ED2-AEEA-72106EB37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827" y="2503489"/>
            <a:ext cx="430213" cy="276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AU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370268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1B69CF9E-F00B-781C-A50E-9F59546E72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9883" y="847982"/>
            <a:ext cx="7733930" cy="101239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chemeClr val="tx1"/>
                </a:solidFill>
              </a:rPr>
              <a:t>Annual Cable Faults</a:t>
            </a:r>
          </a:p>
        </p:txBody>
      </p:sp>
      <p:sp>
        <p:nvSpPr>
          <p:cNvPr id="17411" name="Content Placeholder 8">
            <a:extLst>
              <a:ext uri="{FF2B5EF4-FFF2-40B4-BE49-F238E27FC236}">
                <a16:creationId xmlns:a16="http://schemas.microsoft.com/office/drawing/2014/main" id="{49DA3B1C-2F08-459E-0C8F-F2D63B352C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470150"/>
            <a:ext cx="4079875" cy="3770313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2025- 206 Cable Faults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Mostly Shallow water -84%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External Aggression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u="sng" dirty="0"/>
              <a:t>Fishing and Anchoring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An outage </a:t>
            </a:r>
            <a:r>
              <a:rPr lang="en-US" altLang="en-US" u="sng" dirty="0"/>
              <a:t>every 2-3 days </a:t>
            </a:r>
            <a:r>
              <a:rPr lang="en-US" altLang="en-US" dirty="0"/>
              <a:t>for 560 submarine cables that carry 99.5% of all interregional data traffic.</a:t>
            </a:r>
          </a:p>
          <a:p>
            <a:endParaRPr lang="en-US" altLang="en-US" sz="2000" dirty="0"/>
          </a:p>
        </p:txBody>
      </p:sp>
      <p:pic>
        <p:nvPicPr>
          <p:cNvPr id="17412" name="Content Placeholder 4">
            <a:extLst>
              <a:ext uri="{FF2B5EF4-FFF2-40B4-BE49-F238E27FC236}">
                <a16:creationId xmlns:a16="http://schemas.microsoft.com/office/drawing/2014/main" id="{E559690F-3772-62A7-F77E-D06E45944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762" y="1943430"/>
            <a:ext cx="7138987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2806BD-584B-B137-53F7-4A165435E5D5}"/>
              </a:ext>
            </a:extLst>
          </p:cNvPr>
          <p:cNvSpPr txBox="1"/>
          <p:nvPr/>
        </p:nvSpPr>
        <p:spPr>
          <a:xfrm>
            <a:off x="10817525" y="636629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ICPC.org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1A88F-E2AC-305C-69F8-FDE5E00B9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7537" y="874413"/>
            <a:ext cx="5618747" cy="5402179"/>
          </a:xfrm>
        </p:spPr>
        <p:txBody>
          <a:bodyPr>
            <a:normAutofit fontScale="92500" lnSpcReduction="20000"/>
          </a:bodyPr>
          <a:lstStyle/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Submarine Cable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ea typeface="Lato Black" panose="020F0502020204030203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Submarine Cable Equipment Evolution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Review the subsea and satellite ecosystems.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Discuss the birth of the Satellite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Understand complimentary Subsea and Satellite networks.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Overview of the dynamics of coverage and price.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Future Trends in Subsea and Satellite.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2A66569-642B-0311-D82E-E1758219E8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8117" y="799300"/>
            <a:ext cx="5383641" cy="60587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E2F745-C7E4-CC0C-7D10-74D450CBD99C}"/>
              </a:ext>
            </a:extLst>
          </p:cNvPr>
          <p:cNvSpPr txBox="1"/>
          <p:nvPr/>
        </p:nvSpPr>
        <p:spPr>
          <a:xfrm>
            <a:off x="1440612" y="301924"/>
            <a:ext cx="2147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:60 mins</a:t>
            </a:r>
          </a:p>
        </p:txBody>
      </p:sp>
    </p:spTree>
    <p:extLst>
      <p:ext uri="{BB962C8B-B14F-4D97-AF65-F5344CB8AC3E}">
        <p14:creationId xmlns:p14="http://schemas.microsoft.com/office/powerpoint/2010/main" val="3440173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6EAF2-287D-96FD-3F00-DEAD3F06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1717098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+mj-lt"/>
              </a:rPr>
              <a:t>Submarine Cables and the Law</a:t>
            </a:r>
            <a:br>
              <a:rPr lang="en-US" sz="4400" dirty="0">
                <a:solidFill>
                  <a:schemeClr val="tx1"/>
                </a:solidFill>
                <a:latin typeface="+mj-lt"/>
              </a:rPr>
            </a:br>
            <a:br>
              <a:rPr lang="en-US" sz="4400" dirty="0">
                <a:solidFill>
                  <a:schemeClr val="tx1"/>
                </a:solidFill>
                <a:latin typeface="+mj-lt"/>
              </a:rPr>
            </a:br>
            <a:r>
              <a:rPr lang="en-US" sz="4400" dirty="0">
                <a:solidFill>
                  <a:schemeClr val="tx1"/>
                </a:solidFill>
                <a:latin typeface="+mj-lt"/>
              </a:rPr>
              <a:t>UNCLOS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688140-EE2A-9995-E1E2-F65D78A34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14238" y="971550"/>
            <a:ext cx="7406854" cy="5295900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62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935AC-692E-CCAA-1463-BB96E1418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F1B752-FD3B-B283-4121-0F83CAE32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402" y="2631057"/>
            <a:ext cx="9541004" cy="161313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to the Sky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AC6EC29-B1F4-ABAF-7443-DF0AC1ECDE71}"/>
              </a:ext>
            </a:extLst>
          </p:cNvPr>
          <p:cNvSpPr txBox="1">
            <a:spLocks/>
          </p:cNvSpPr>
          <p:nvPr/>
        </p:nvSpPr>
        <p:spPr>
          <a:xfrm>
            <a:off x="1310332" y="4461692"/>
            <a:ext cx="3598097" cy="4339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6868B"/>
              </a:buClr>
              <a:buFont typeface="System Font Regular"/>
              <a:buChar char="⎯"/>
              <a:defRPr sz="20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8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6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6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4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Satellite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55739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099180" y="1889550"/>
            <a:ext cx="6247978" cy="3505447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469265" indent="-456565">
              <a:spcBef>
                <a:spcPts val="1075"/>
              </a:spcBef>
              <a:buClr>
                <a:srgbClr val="808080"/>
              </a:buClr>
              <a:buChar char="•"/>
              <a:tabLst>
                <a:tab pos="469265" algn="l"/>
              </a:tabLst>
            </a:pP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Birth</a:t>
            </a:r>
            <a:r>
              <a:rPr sz="2400" spc="-3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of</a:t>
            </a:r>
            <a:r>
              <a:rPr sz="2400" spc="-3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Satellite</a:t>
            </a:r>
            <a:r>
              <a:rPr sz="2400" spc="-3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284B6A"/>
                </a:solidFill>
                <a:latin typeface="Trebuchet MS"/>
                <a:cs typeface="Trebuchet MS"/>
              </a:rPr>
              <a:t>Communications</a:t>
            </a:r>
            <a:endParaRPr lang="en-US" sz="2400" spc="-10" dirty="0">
              <a:solidFill>
                <a:srgbClr val="284B6A"/>
              </a:solidFill>
              <a:latin typeface="Trebuchet MS"/>
              <a:cs typeface="Trebuchet MS"/>
            </a:endParaRPr>
          </a:p>
          <a:p>
            <a:pPr marL="469265" indent="-456565">
              <a:spcBef>
                <a:spcPts val="1075"/>
              </a:spcBef>
              <a:buClr>
                <a:srgbClr val="808080"/>
              </a:buClr>
              <a:buChar char="•"/>
              <a:tabLst>
                <a:tab pos="469265" algn="l"/>
              </a:tabLst>
            </a:pPr>
            <a:r>
              <a:rPr lang="en-US" sz="2400" spc="-10" dirty="0">
                <a:solidFill>
                  <a:srgbClr val="284B6A"/>
                </a:solidFill>
                <a:latin typeface="Trebuchet MS"/>
                <a:cs typeface="Trebuchet MS"/>
              </a:rPr>
              <a:t>The Basics</a:t>
            </a:r>
            <a:endParaRPr sz="2400" dirty="0">
              <a:latin typeface="Trebuchet MS"/>
              <a:cs typeface="Trebuchet MS"/>
            </a:endParaRPr>
          </a:p>
          <a:p>
            <a:pPr marL="469265" indent="-456565">
              <a:spcBef>
                <a:spcPts val="975"/>
              </a:spcBef>
              <a:buClr>
                <a:srgbClr val="808080"/>
              </a:buClr>
              <a:buChar char="•"/>
              <a:tabLst>
                <a:tab pos="469265" algn="l"/>
              </a:tabLst>
            </a:pP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Satellite</a:t>
            </a:r>
            <a:r>
              <a:rPr sz="2400" spc="-5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284B6A"/>
                </a:solidFill>
                <a:latin typeface="Trebuchet MS"/>
                <a:cs typeface="Trebuchet MS"/>
              </a:rPr>
              <a:t>Orbits</a:t>
            </a:r>
            <a:endParaRPr sz="2400" dirty="0">
              <a:latin typeface="Trebuchet MS"/>
              <a:cs typeface="Trebuchet MS"/>
            </a:endParaRPr>
          </a:p>
          <a:p>
            <a:pPr marL="469265" indent="-456565">
              <a:spcBef>
                <a:spcPts val="975"/>
              </a:spcBef>
              <a:buClr>
                <a:srgbClr val="808080"/>
              </a:buClr>
              <a:buChar char="•"/>
              <a:tabLst>
                <a:tab pos="469265" algn="l"/>
              </a:tabLst>
            </a:pP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Orbital</a:t>
            </a:r>
            <a:r>
              <a:rPr sz="2400" spc="-4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Positions</a:t>
            </a:r>
            <a:r>
              <a:rPr sz="2400" spc="-4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and</a:t>
            </a:r>
            <a:r>
              <a:rPr sz="2400" spc="-3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Radio</a:t>
            </a:r>
            <a:r>
              <a:rPr sz="2400" spc="-4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284B6A"/>
                </a:solidFill>
                <a:latin typeface="Trebuchet MS"/>
                <a:cs typeface="Trebuchet MS"/>
              </a:rPr>
              <a:t>Interference</a:t>
            </a:r>
            <a:endParaRPr sz="2400" dirty="0">
              <a:latin typeface="Trebuchet MS"/>
              <a:cs typeface="Trebuchet MS"/>
            </a:endParaRPr>
          </a:p>
          <a:p>
            <a:pPr marL="469265" indent="-456565">
              <a:spcBef>
                <a:spcPts val="975"/>
              </a:spcBef>
              <a:buClr>
                <a:srgbClr val="808080"/>
              </a:buClr>
              <a:buChar char="•"/>
              <a:tabLst>
                <a:tab pos="469265" algn="l"/>
              </a:tabLst>
            </a:pPr>
            <a:r>
              <a:rPr sz="2400" spc="-10" dirty="0">
                <a:solidFill>
                  <a:srgbClr val="284B6A"/>
                </a:solidFill>
                <a:latin typeface="Trebuchet MS"/>
                <a:cs typeface="Trebuchet MS"/>
              </a:rPr>
              <a:t>Services</a:t>
            </a:r>
            <a:endParaRPr sz="2400" dirty="0">
              <a:latin typeface="Trebuchet MS"/>
              <a:cs typeface="Trebuchet MS"/>
            </a:endParaRPr>
          </a:p>
          <a:p>
            <a:pPr marL="469265" indent="-456565">
              <a:spcBef>
                <a:spcPts val="969"/>
              </a:spcBef>
              <a:buClr>
                <a:srgbClr val="808080"/>
              </a:buClr>
              <a:buChar char="•"/>
              <a:tabLst>
                <a:tab pos="469265" algn="l"/>
              </a:tabLst>
            </a:pP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Satellite</a:t>
            </a:r>
            <a:r>
              <a:rPr sz="2400" spc="-4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Lifecycle</a:t>
            </a:r>
            <a:r>
              <a:rPr sz="2400" spc="-3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284B6A"/>
                </a:solidFill>
                <a:latin typeface="Trebuchet MS"/>
                <a:cs typeface="Trebuchet MS"/>
              </a:rPr>
              <a:t>Management</a:t>
            </a:r>
            <a:endParaRPr sz="2400" dirty="0">
              <a:latin typeface="Trebuchet MS"/>
              <a:cs typeface="Trebuchet MS"/>
            </a:endParaRPr>
          </a:p>
          <a:p>
            <a:pPr marL="469265" indent="-456565">
              <a:spcBef>
                <a:spcPts val="969"/>
              </a:spcBef>
              <a:buClr>
                <a:srgbClr val="808080"/>
              </a:buClr>
              <a:buChar char="•"/>
              <a:tabLst>
                <a:tab pos="469265" algn="l"/>
              </a:tabLst>
            </a:pP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Technology</a:t>
            </a:r>
            <a:r>
              <a:rPr sz="2400" spc="-114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284B6A"/>
                </a:solidFill>
                <a:latin typeface="Trebuchet MS"/>
                <a:cs typeface="Trebuchet MS"/>
              </a:rPr>
              <a:t>Trends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ECC5B9-DAAC-1BC1-5F37-D54F6F39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Topic in the Satellite Module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7017" y="1693875"/>
            <a:ext cx="82353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First</a:t>
            </a:r>
            <a:r>
              <a:rPr sz="2000" spc="-5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satellite</a:t>
            </a:r>
            <a:r>
              <a:rPr sz="2000" spc="-5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was</a:t>
            </a:r>
            <a:r>
              <a:rPr sz="2000" spc="-4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launched</a:t>
            </a:r>
            <a:r>
              <a:rPr sz="2000" spc="-6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in</a:t>
            </a:r>
            <a:r>
              <a:rPr sz="2000" spc="-2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1957</a:t>
            </a:r>
            <a:r>
              <a:rPr sz="2000" spc="-4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by</a:t>
            </a:r>
            <a:r>
              <a:rPr sz="2000" spc="-2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Russia.</a:t>
            </a:r>
            <a:r>
              <a:rPr sz="2000" spc="-4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It</a:t>
            </a:r>
            <a:r>
              <a:rPr sz="2000" spc="-3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was</a:t>
            </a:r>
            <a:r>
              <a:rPr sz="2000" spc="-1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named</a:t>
            </a:r>
            <a:r>
              <a:rPr sz="2000" spc="-5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0033CC"/>
                </a:solidFill>
                <a:latin typeface="Trebuchet MS"/>
                <a:cs typeface="Trebuchet MS"/>
              </a:rPr>
              <a:t>“</a:t>
            </a:r>
            <a:r>
              <a:rPr sz="2000" dirty="0">
                <a:latin typeface="Trebuchet MS"/>
                <a:cs typeface="Trebuchet MS"/>
              </a:rPr>
              <a:t>Sputnik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284B6A"/>
                </a:solidFill>
                <a:latin typeface="Trebuchet MS"/>
                <a:cs typeface="Trebuchet MS"/>
              </a:rPr>
              <a:t>1”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95700" y="2971800"/>
            <a:ext cx="4050792" cy="295046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2092445" y="613579"/>
            <a:ext cx="7345304" cy="566181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25400">
              <a:spcBef>
                <a:spcPts val="95"/>
              </a:spcBef>
            </a:pPr>
            <a:r>
              <a:rPr lang="en-US" sz="5400" baseline="-21021" dirty="0">
                <a:latin typeface="Trebuchet MS"/>
                <a:cs typeface="Trebuchet MS"/>
              </a:rPr>
              <a:t>Birth of Satellite Communications</a:t>
            </a:r>
            <a:endParaRPr sz="5400" baseline="-2102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BBE22-5551-84DC-1462-BDC6A05CF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514" y="1800225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Space Race –US and USSR</a:t>
            </a:r>
          </a:p>
        </p:txBody>
      </p:sp>
      <p:pic>
        <p:nvPicPr>
          <p:cNvPr id="2050" name="Picture 2" descr="Post-launch news confernce">
            <a:extLst>
              <a:ext uri="{FF2B5EF4-FFF2-40B4-BE49-F238E27FC236}">
                <a16:creationId xmlns:a16="http://schemas.microsoft.com/office/drawing/2014/main" id="{C99DF210-E5EA-339B-44EF-6DA9CDCF9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76874" y="439186"/>
            <a:ext cx="3008514" cy="3516201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382988-B452-2A7B-3E8B-E368FE83827B}"/>
              </a:ext>
            </a:extLst>
          </p:cNvPr>
          <p:cNvSpPr txBox="1"/>
          <p:nvPr/>
        </p:nvSpPr>
        <p:spPr>
          <a:xfrm>
            <a:off x="5476874" y="6226028"/>
            <a:ext cx="223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Explorer 1958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51F2B-865F-DF78-236D-7E30BB5EDF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4307" y="3238499"/>
            <a:ext cx="2893859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423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7016" y="1618001"/>
            <a:ext cx="8416290" cy="1169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284B6A"/>
                </a:solidFill>
                <a:latin typeface="Trebuchet MS"/>
                <a:cs typeface="Trebuchet MS"/>
              </a:rPr>
              <a:t>INTELSAT</a:t>
            </a:r>
            <a:r>
              <a:rPr sz="2000" b="1" spc="-5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284B6A"/>
                </a:solidFill>
                <a:latin typeface="Trebuchet MS"/>
                <a:cs typeface="Trebuchet MS"/>
              </a:rPr>
              <a:t>I</a:t>
            </a:r>
            <a:r>
              <a:rPr sz="2000" b="1" spc="-2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(nicknamed</a:t>
            </a:r>
            <a:r>
              <a:rPr sz="2000" spc="-7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284B6A"/>
                </a:solidFill>
                <a:latin typeface="Trebuchet MS"/>
                <a:cs typeface="Trebuchet MS"/>
              </a:rPr>
              <a:t>Early</a:t>
            </a:r>
            <a:r>
              <a:rPr sz="2000" b="1" spc="-4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284B6A"/>
                </a:solidFill>
                <a:latin typeface="Trebuchet MS"/>
                <a:cs typeface="Trebuchet MS"/>
              </a:rPr>
              <a:t>Bird</a:t>
            </a:r>
            <a:r>
              <a:rPr sz="2000" b="1" spc="-2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for</a:t>
            </a:r>
            <a:r>
              <a:rPr sz="2000" spc="-4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the</a:t>
            </a:r>
            <a:r>
              <a:rPr sz="2000" spc="-4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proverb</a:t>
            </a:r>
            <a:r>
              <a:rPr sz="2000" spc="-6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"The</a:t>
            </a:r>
            <a:r>
              <a:rPr sz="2000" spc="-3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early</a:t>
            </a:r>
            <a:r>
              <a:rPr sz="2000" spc="-5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bird</a:t>
            </a:r>
            <a:r>
              <a:rPr sz="2000" spc="-3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284B6A"/>
                </a:solidFill>
                <a:latin typeface="Trebuchet MS"/>
                <a:cs typeface="Trebuchet MS"/>
              </a:rPr>
              <a:t>catches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the</a:t>
            </a:r>
            <a:r>
              <a:rPr sz="2000" spc="-4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worm")</a:t>
            </a:r>
            <a:r>
              <a:rPr sz="2000" spc="-2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was</a:t>
            </a:r>
            <a:r>
              <a:rPr sz="2000" spc="-3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the</a:t>
            </a:r>
            <a:r>
              <a:rPr sz="2000" spc="-4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first</a:t>
            </a:r>
            <a:r>
              <a:rPr sz="2000" spc="-3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(commercial)</a:t>
            </a:r>
            <a:r>
              <a:rPr sz="2000" spc="-5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communications</a:t>
            </a:r>
            <a:r>
              <a:rPr sz="2000" spc="-5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satellite</a:t>
            </a:r>
            <a:r>
              <a:rPr sz="2000" spc="-5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to</a:t>
            </a:r>
            <a:r>
              <a:rPr sz="2000" spc="-3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284B6A"/>
                </a:solidFill>
                <a:latin typeface="Trebuchet MS"/>
                <a:cs typeface="Trebuchet MS"/>
              </a:rPr>
              <a:t>be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placed</a:t>
            </a:r>
            <a:r>
              <a:rPr sz="2000" spc="-4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in</a:t>
            </a:r>
            <a:r>
              <a:rPr sz="2000" spc="-3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geosynchronous</a:t>
            </a:r>
            <a:r>
              <a:rPr sz="2000" spc="-5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orbit,</a:t>
            </a:r>
            <a:r>
              <a:rPr sz="2000" spc="-4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on</a:t>
            </a:r>
            <a:r>
              <a:rPr sz="2000" spc="-14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April</a:t>
            </a:r>
            <a:r>
              <a:rPr sz="2000" spc="-5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6,</a:t>
            </a:r>
            <a:r>
              <a:rPr sz="2000" spc="-2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284B6A"/>
                </a:solidFill>
                <a:latin typeface="Trebuchet MS"/>
                <a:cs typeface="Trebuchet MS"/>
              </a:rPr>
              <a:t>1965.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98364" y="3284221"/>
            <a:ext cx="2363724" cy="238201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2136833" y="436614"/>
            <a:ext cx="8258917" cy="627736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25400">
              <a:spcBef>
                <a:spcPts val="95"/>
              </a:spcBef>
            </a:pPr>
            <a:r>
              <a:rPr lang="en-US" sz="6000" baseline="-21021" dirty="0">
                <a:latin typeface="Trebuchet MS"/>
                <a:cs typeface="Trebuchet MS"/>
              </a:rPr>
              <a:t>Birth of Satellite Communications</a:t>
            </a:r>
            <a:endParaRPr sz="6000" baseline="-2102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7543" y="1644261"/>
            <a:ext cx="8751570" cy="3689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5475">
              <a:spcBef>
                <a:spcPts val="95"/>
              </a:spcBef>
            </a:pPr>
            <a:r>
              <a:rPr sz="4400" b="1" dirty="0">
                <a:latin typeface="Trebuchet MS"/>
                <a:cs typeface="Trebuchet MS"/>
              </a:rPr>
              <a:t>The</a:t>
            </a:r>
            <a:r>
              <a:rPr sz="4400" b="1" spc="-95" dirty="0">
                <a:latin typeface="Trebuchet MS"/>
                <a:cs typeface="Trebuchet MS"/>
              </a:rPr>
              <a:t> </a:t>
            </a:r>
            <a:r>
              <a:rPr lang="en-US" sz="4400" b="1" dirty="0">
                <a:latin typeface="Trebuchet MS"/>
                <a:cs typeface="Trebuchet MS"/>
              </a:rPr>
              <a:t>Basics</a:t>
            </a:r>
            <a:endParaRPr sz="4400" baseline="-21021" dirty="0">
              <a:latin typeface="Trebuchet MS"/>
              <a:cs typeface="Trebuchet MS"/>
            </a:endParaRPr>
          </a:p>
          <a:p>
            <a:pPr marL="25400" marR="17780">
              <a:lnSpc>
                <a:spcPct val="125000"/>
              </a:lnSpc>
              <a:spcBef>
                <a:spcPts val="2845"/>
              </a:spcBef>
            </a:pPr>
            <a:r>
              <a:rPr sz="2800" dirty="0">
                <a:solidFill>
                  <a:srgbClr val="284B6A"/>
                </a:solidFill>
                <a:latin typeface="Trebuchet MS"/>
                <a:cs typeface="Trebuchet MS"/>
              </a:rPr>
              <a:t>A</a:t>
            </a:r>
            <a:r>
              <a:rPr sz="2800" spc="-13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284B6A"/>
                </a:solidFill>
                <a:latin typeface="Trebuchet MS"/>
                <a:cs typeface="Trebuchet MS"/>
              </a:rPr>
              <a:t>satellite</a:t>
            </a:r>
            <a:r>
              <a:rPr sz="2800" spc="-9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284B6A"/>
                </a:solidFill>
                <a:latin typeface="Trebuchet MS"/>
                <a:cs typeface="Trebuchet MS"/>
              </a:rPr>
              <a:t>communications</a:t>
            </a:r>
            <a:r>
              <a:rPr sz="2800" spc="-8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284B6A"/>
                </a:solidFill>
                <a:latin typeface="Trebuchet MS"/>
                <a:cs typeface="Trebuchet MS"/>
              </a:rPr>
              <a:t>(satcom)</a:t>
            </a:r>
            <a:r>
              <a:rPr sz="2800" spc="-9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284B6A"/>
                </a:solidFill>
                <a:latin typeface="Trebuchet MS"/>
                <a:cs typeface="Trebuchet MS"/>
              </a:rPr>
              <a:t>system</a:t>
            </a:r>
            <a:r>
              <a:rPr sz="2800" spc="-114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284B6A"/>
                </a:solidFill>
                <a:latin typeface="Trebuchet MS"/>
                <a:cs typeface="Trebuchet MS"/>
              </a:rPr>
              <a:t>maybe </a:t>
            </a:r>
            <a:r>
              <a:rPr sz="2800" dirty="0">
                <a:solidFill>
                  <a:srgbClr val="284B6A"/>
                </a:solidFill>
                <a:latin typeface="Trebuchet MS"/>
                <a:cs typeface="Trebuchet MS"/>
              </a:rPr>
              <a:t>looked</a:t>
            </a:r>
            <a:r>
              <a:rPr sz="2800" spc="-6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284B6A"/>
                </a:solidFill>
                <a:latin typeface="Trebuchet MS"/>
                <a:cs typeface="Trebuchet MS"/>
              </a:rPr>
              <a:t>at</a:t>
            </a:r>
            <a:r>
              <a:rPr sz="2800" spc="-6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284B6A"/>
                </a:solidFill>
                <a:latin typeface="Trebuchet MS"/>
                <a:cs typeface="Trebuchet MS"/>
              </a:rPr>
              <a:t>as</a:t>
            </a:r>
            <a:r>
              <a:rPr sz="2800" spc="-7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284B6A"/>
                </a:solidFill>
                <a:latin typeface="Trebuchet MS"/>
                <a:cs typeface="Trebuchet MS"/>
              </a:rPr>
              <a:t>comprising</a:t>
            </a:r>
            <a:r>
              <a:rPr sz="2800" spc="-5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284B6A"/>
                </a:solidFill>
                <a:latin typeface="Trebuchet MS"/>
                <a:cs typeface="Trebuchet MS"/>
              </a:rPr>
              <a:t>of</a:t>
            </a:r>
            <a:r>
              <a:rPr sz="2800" spc="-6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284B6A"/>
                </a:solidFill>
                <a:latin typeface="Trebuchet MS"/>
                <a:cs typeface="Trebuchet MS"/>
              </a:rPr>
              <a:t>three</a:t>
            </a:r>
            <a:r>
              <a:rPr sz="2800" spc="-7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284B6A"/>
                </a:solidFill>
                <a:latin typeface="Trebuchet MS"/>
                <a:cs typeface="Trebuchet MS"/>
              </a:rPr>
              <a:t>parts</a:t>
            </a:r>
            <a:r>
              <a:rPr sz="2800" spc="-5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284B6A"/>
                </a:solidFill>
                <a:latin typeface="Trebuchet MS"/>
                <a:cs typeface="Trebuchet MS"/>
              </a:rPr>
              <a:t>“space </a:t>
            </a:r>
            <a:r>
              <a:rPr sz="2800" dirty="0">
                <a:solidFill>
                  <a:srgbClr val="284B6A"/>
                </a:solidFill>
                <a:latin typeface="Trebuchet MS"/>
                <a:cs typeface="Trebuchet MS"/>
              </a:rPr>
              <a:t>segment”,</a:t>
            </a:r>
            <a:r>
              <a:rPr sz="2800" spc="-6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284B6A"/>
                </a:solidFill>
                <a:latin typeface="Trebuchet MS"/>
                <a:cs typeface="Trebuchet MS"/>
              </a:rPr>
              <a:t>the</a:t>
            </a:r>
            <a:r>
              <a:rPr sz="2800" spc="-7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284B6A"/>
                </a:solidFill>
                <a:latin typeface="Trebuchet MS"/>
                <a:cs typeface="Trebuchet MS"/>
              </a:rPr>
              <a:t>“ground</a:t>
            </a:r>
            <a:r>
              <a:rPr sz="2800" spc="-8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284B6A"/>
                </a:solidFill>
                <a:latin typeface="Trebuchet MS"/>
                <a:cs typeface="Trebuchet MS"/>
              </a:rPr>
              <a:t>segment”</a:t>
            </a:r>
            <a:r>
              <a:rPr sz="2800" spc="-5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284B6A"/>
                </a:solidFill>
                <a:latin typeface="Trebuchet MS"/>
                <a:cs typeface="Trebuchet MS"/>
              </a:rPr>
              <a:t>and</a:t>
            </a:r>
            <a:r>
              <a:rPr sz="2800" spc="-5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284B6A"/>
                </a:solidFill>
                <a:latin typeface="Trebuchet MS"/>
                <a:cs typeface="Trebuchet MS"/>
              </a:rPr>
              <a:t>the</a:t>
            </a:r>
            <a:r>
              <a:rPr sz="2800" spc="-7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284B6A"/>
                </a:solidFill>
                <a:latin typeface="Trebuchet MS"/>
                <a:cs typeface="Trebuchet MS"/>
              </a:rPr>
              <a:t>transmission </a:t>
            </a:r>
            <a:r>
              <a:rPr sz="2800" dirty="0">
                <a:solidFill>
                  <a:srgbClr val="284B6A"/>
                </a:solidFill>
                <a:latin typeface="Trebuchet MS"/>
                <a:cs typeface="Trebuchet MS"/>
              </a:rPr>
              <a:t>medium</a:t>
            </a:r>
            <a:r>
              <a:rPr sz="2800" spc="-7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284B6A"/>
                </a:solidFill>
                <a:latin typeface="Trebuchet MS"/>
                <a:cs typeface="Trebuchet MS"/>
              </a:rPr>
              <a:t>(</a:t>
            </a:r>
            <a:r>
              <a:rPr sz="2800" spc="-8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284B6A"/>
                </a:solidFill>
                <a:latin typeface="Trebuchet MS"/>
                <a:cs typeface="Trebuchet MS"/>
              </a:rPr>
              <a:t>the</a:t>
            </a:r>
            <a:r>
              <a:rPr sz="2800" spc="-8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284B6A"/>
                </a:solidFill>
                <a:latin typeface="Trebuchet MS"/>
                <a:cs typeface="Trebuchet MS"/>
              </a:rPr>
              <a:t>space</a:t>
            </a:r>
            <a:r>
              <a:rPr sz="2800" spc="-6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284B6A"/>
                </a:solidFill>
                <a:latin typeface="Trebuchet MS"/>
                <a:cs typeface="Trebuchet MS"/>
              </a:rPr>
              <a:t>between</a:t>
            </a:r>
            <a:r>
              <a:rPr sz="2800" spc="-6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284B6A"/>
                </a:solidFill>
                <a:latin typeface="Trebuchet MS"/>
                <a:cs typeface="Trebuchet MS"/>
              </a:rPr>
              <a:t>the</a:t>
            </a:r>
            <a:r>
              <a:rPr sz="2800" spc="-8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284B6A"/>
                </a:solidFill>
                <a:latin typeface="Trebuchet MS"/>
                <a:cs typeface="Trebuchet MS"/>
              </a:rPr>
              <a:t>Earth</a:t>
            </a:r>
            <a:r>
              <a:rPr sz="2800" spc="-7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284B6A"/>
                </a:solidFill>
                <a:latin typeface="Trebuchet MS"/>
                <a:cs typeface="Trebuchet MS"/>
              </a:rPr>
              <a:t>and</a:t>
            </a:r>
            <a:r>
              <a:rPr sz="2800" spc="-8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284B6A"/>
                </a:solidFill>
                <a:latin typeface="Trebuchet MS"/>
                <a:cs typeface="Trebuchet MS"/>
              </a:rPr>
              <a:t>the </a:t>
            </a:r>
            <a:r>
              <a:rPr sz="2800" spc="-10" dirty="0">
                <a:solidFill>
                  <a:srgbClr val="284B6A"/>
                </a:solidFill>
                <a:latin typeface="Trebuchet MS"/>
                <a:cs typeface="Trebuchet MS"/>
              </a:rPr>
              <a:t>satellite)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1391" y="1360373"/>
            <a:ext cx="53098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3245485" algn="l"/>
              </a:tabLst>
            </a:pP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A</a:t>
            </a:r>
            <a:r>
              <a:rPr sz="2000" spc="-5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communications</a:t>
            </a:r>
            <a:r>
              <a:rPr sz="2000" spc="-8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284B6A"/>
                </a:solidFill>
                <a:latin typeface="Trebuchet MS"/>
                <a:cs typeface="Trebuchet MS"/>
              </a:rPr>
              <a:t>satellite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	acts</a:t>
            </a:r>
            <a:r>
              <a:rPr sz="2000" spc="-3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as</a:t>
            </a:r>
            <a:r>
              <a:rPr sz="2000" spc="-1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a </a:t>
            </a:r>
            <a:r>
              <a:rPr sz="2000" spc="-10" dirty="0">
                <a:solidFill>
                  <a:srgbClr val="284B6A"/>
                </a:solidFill>
                <a:latin typeface="Trebuchet MS"/>
                <a:cs typeface="Trebuchet MS"/>
              </a:rPr>
              <a:t>repeater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645917" y="2112806"/>
            <a:ext cx="6706872" cy="4101564"/>
            <a:chOff x="934211" y="1895855"/>
            <a:chExt cx="7839709" cy="45294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3355" y="1904999"/>
              <a:ext cx="7821168" cy="45110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38783" y="1900427"/>
              <a:ext cx="7830820" cy="4520565"/>
            </a:xfrm>
            <a:custGeom>
              <a:avLst/>
              <a:gdLst/>
              <a:ahLst/>
              <a:cxnLst/>
              <a:rect l="l" t="t" r="r" b="b"/>
              <a:pathLst>
                <a:path w="7830820" h="4520565">
                  <a:moveTo>
                    <a:pt x="0" y="4520184"/>
                  </a:moveTo>
                  <a:lnTo>
                    <a:pt x="7830311" y="4520184"/>
                  </a:lnTo>
                  <a:lnTo>
                    <a:pt x="7830311" y="0"/>
                  </a:lnTo>
                  <a:lnTo>
                    <a:pt x="0" y="0"/>
                  </a:lnTo>
                  <a:lnTo>
                    <a:pt x="0" y="452018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38183" y="180822"/>
            <a:ext cx="9712170" cy="627736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25400">
              <a:spcBef>
                <a:spcPts val="95"/>
              </a:spcBef>
            </a:pPr>
            <a:r>
              <a:rPr lang="en-US" sz="6000" baseline="-21021" dirty="0">
                <a:solidFill>
                  <a:schemeClr val="tx1"/>
                </a:solidFill>
                <a:latin typeface="Trebuchet MS"/>
                <a:cs typeface="Trebuchet MS"/>
              </a:rPr>
              <a:t>Satellite Communications Basics</a:t>
            </a:r>
            <a:endParaRPr sz="6000" baseline="-2102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2416A-15DF-A076-8D13-01CDDC1B2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Dish Sizes</a:t>
            </a:r>
          </a:p>
        </p:txBody>
      </p:sp>
      <p:pic>
        <p:nvPicPr>
          <p:cNvPr id="1026" name="Picture 2" descr="Largest radio telescopes: VLA (Credit: Alex Savello)">
            <a:extLst>
              <a:ext uri="{FF2B5EF4-FFF2-40B4-BE49-F238E27FC236}">
                <a16:creationId xmlns:a16="http://schemas.microsoft.com/office/drawing/2014/main" id="{BCDBDE6D-B1F6-E9ED-8F0E-EACE4ACB4B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51" y="3416803"/>
            <a:ext cx="3792785" cy="202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rgest radio telescopes: FAST (Credit LIU XU)">
            <a:extLst>
              <a:ext uri="{FF2B5EF4-FFF2-40B4-BE49-F238E27FC236}">
                <a16:creationId xmlns:a16="http://schemas.microsoft.com/office/drawing/2014/main" id="{CCA2E72A-4E40-4A3E-BF05-6C7BA0088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5904" y="2268187"/>
            <a:ext cx="4180974" cy="271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Starlink Satellite Dish Size, Comparison And Dimensions">
            <a:extLst>
              <a:ext uri="{FF2B5EF4-FFF2-40B4-BE49-F238E27FC236}">
                <a16:creationId xmlns:a16="http://schemas.microsoft.com/office/drawing/2014/main" id="{EEA33AA7-7C6B-E82A-9C84-ACAD63FF3D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01E53F-44D6-77C0-09EE-66FDC56916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0876" y="3276600"/>
            <a:ext cx="1896979" cy="189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2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155" y="1676400"/>
            <a:ext cx="2702052" cy="65379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96925" y="3422904"/>
            <a:ext cx="1599565" cy="1209675"/>
            <a:chOff x="344424" y="3422903"/>
            <a:chExt cx="1599565" cy="1209675"/>
          </a:xfrm>
        </p:grpSpPr>
        <p:pic>
          <p:nvPicPr>
            <p:cNvPr id="4" name="object 4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248" y="3502151"/>
              <a:ext cx="1266952" cy="10830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892" y="3428999"/>
              <a:ext cx="896620" cy="86969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40892" y="3428999"/>
              <a:ext cx="896619" cy="869950"/>
            </a:xfrm>
            <a:custGeom>
              <a:avLst/>
              <a:gdLst/>
              <a:ahLst/>
              <a:cxnLst/>
              <a:rect l="l" t="t" r="r" b="b"/>
              <a:pathLst>
                <a:path w="896619" h="869950">
                  <a:moveTo>
                    <a:pt x="45237" y="0"/>
                  </a:moveTo>
                  <a:lnTo>
                    <a:pt x="32905" y="17907"/>
                  </a:lnTo>
                  <a:lnTo>
                    <a:pt x="16446" y="21589"/>
                  </a:lnTo>
                  <a:lnTo>
                    <a:pt x="4114" y="43179"/>
                  </a:lnTo>
                  <a:lnTo>
                    <a:pt x="0" y="64642"/>
                  </a:lnTo>
                  <a:lnTo>
                    <a:pt x="0" y="86233"/>
                  </a:lnTo>
                  <a:lnTo>
                    <a:pt x="0" y="111378"/>
                  </a:lnTo>
                  <a:lnTo>
                    <a:pt x="4114" y="140208"/>
                  </a:lnTo>
                  <a:lnTo>
                    <a:pt x="4114" y="172465"/>
                  </a:lnTo>
                  <a:lnTo>
                    <a:pt x="16446" y="204850"/>
                  </a:lnTo>
                  <a:lnTo>
                    <a:pt x="32905" y="240792"/>
                  </a:lnTo>
                  <a:lnTo>
                    <a:pt x="61696" y="280288"/>
                  </a:lnTo>
                  <a:lnTo>
                    <a:pt x="82257" y="319786"/>
                  </a:lnTo>
                  <a:lnTo>
                    <a:pt x="111048" y="362966"/>
                  </a:lnTo>
                  <a:lnTo>
                    <a:pt x="148056" y="402463"/>
                  </a:lnTo>
                  <a:lnTo>
                    <a:pt x="189179" y="449199"/>
                  </a:lnTo>
                  <a:lnTo>
                    <a:pt x="205638" y="481583"/>
                  </a:lnTo>
                  <a:lnTo>
                    <a:pt x="263271" y="531876"/>
                  </a:lnTo>
                  <a:lnTo>
                    <a:pt x="300228" y="571373"/>
                  </a:lnTo>
                  <a:lnTo>
                    <a:pt x="349631" y="610869"/>
                  </a:lnTo>
                  <a:lnTo>
                    <a:pt x="386588" y="650494"/>
                  </a:lnTo>
                  <a:lnTo>
                    <a:pt x="435991" y="689991"/>
                  </a:lnTo>
                  <a:lnTo>
                    <a:pt x="472948" y="718693"/>
                  </a:lnTo>
                  <a:lnTo>
                    <a:pt x="522351" y="751077"/>
                  </a:lnTo>
                  <a:lnTo>
                    <a:pt x="559308" y="772668"/>
                  </a:lnTo>
                  <a:lnTo>
                    <a:pt x="604520" y="797813"/>
                  </a:lnTo>
                  <a:lnTo>
                    <a:pt x="645668" y="819404"/>
                  </a:lnTo>
                  <a:lnTo>
                    <a:pt x="682752" y="837311"/>
                  </a:lnTo>
                  <a:lnTo>
                    <a:pt x="719709" y="848106"/>
                  </a:lnTo>
                  <a:lnTo>
                    <a:pt x="748538" y="858901"/>
                  </a:lnTo>
                  <a:lnTo>
                    <a:pt x="777240" y="869695"/>
                  </a:lnTo>
                  <a:lnTo>
                    <a:pt x="818388" y="869695"/>
                  </a:lnTo>
                  <a:lnTo>
                    <a:pt x="834897" y="858901"/>
                  </a:lnTo>
                  <a:lnTo>
                    <a:pt x="855472" y="848106"/>
                  </a:lnTo>
                  <a:lnTo>
                    <a:pt x="876046" y="844550"/>
                  </a:lnTo>
                  <a:lnTo>
                    <a:pt x="896620" y="830072"/>
                  </a:lnTo>
                  <a:lnTo>
                    <a:pt x="896620" y="801369"/>
                  </a:lnTo>
                  <a:lnTo>
                    <a:pt x="896620" y="783463"/>
                  </a:lnTo>
                  <a:lnTo>
                    <a:pt x="896620" y="754633"/>
                  </a:lnTo>
                  <a:lnTo>
                    <a:pt x="896620" y="729488"/>
                  </a:lnTo>
                  <a:lnTo>
                    <a:pt x="876046" y="693547"/>
                  </a:lnTo>
                  <a:lnTo>
                    <a:pt x="876046" y="661288"/>
                  </a:lnTo>
                  <a:lnTo>
                    <a:pt x="855472" y="625348"/>
                  </a:lnTo>
                  <a:lnTo>
                    <a:pt x="834897" y="589407"/>
                  </a:lnTo>
                  <a:lnTo>
                    <a:pt x="806069" y="546226"/>
                  </a:lnTo>
                  <a:lnTo>
                    <a:pt x="777240" y="506730"/>
                  </a:lnTo>
                  <a:lnTo>
                    <a:pt x="748538" y="463550"/>
                  </a:lnTo>
                  <a:lnTo>
                    <a:pt x="711454" y="413257"/>
                  </a:lnTo>
                  <a:lnTo>
                    <a:pt x="662178" y="366522"/>
                  </a:lnTo>
                  <a:lnTo>
                    <a:pt x="625094" y="334263"/>
                  </a:lnTo>
                  <a:lnTo>
                    <a:pt x="588137" y="291083"/>
                  </a:lnTo>
                  <a:lnTo>
                    <a:pt x="551053" y="255143"/>
                  </a:lnTo>
                  <a:lnTo>
                    <a:pt x="493522" y="211962"/>
                  </a:lnTo>
                  <a:lnTo>
                    <a:pt x="464693" y="183261"/>
                  </a:lnTo>
                  <a:lnTo>
                    <a:pt x="415417" y="147320"/>
                  </a:lnTo>
                  <a:lnTo>
                    <a:pt x="378333" y="122174"/>
                  </a:lnTo>
                  <a:lnTo>
                    <a:pt x="320802" y="86233"/>
                  </a:lnTo>
                  <a:lnTo>
                    <a:pt x="291973" y="71882"/>
                  </a:lnTo>
                  <a:lnTo>
                    <a:pt x="255016" y="46736"/>
                  </a:lnTo>
                  <a:lnTo>
                    <a:pt x="217970" y="32385"/>
                  </a:lnTo>
                  <a:lnTo>
                    <a:pt x="168617" y="17907"/>
                  </a:lnTo>
                  <a:lnTo>
                    <a:pt x="148056" y="7238"/>
                  </a:lnTo>
                  <a:lnTo>
                    <a:pt x="111048" y="0"/>
                  </a:lnTo>
                  <a:lnTo>
                    <a:pt x="82257" y="0"/>
                  </a:lnTo>
                  <a:lnTo>
                    <a:pt x="45237" y="0"/>
                  </a:lnTo>
                </a:path>
                <a:path w="896619" h="869950">
                  <a:moveTo>
                    <a:pt x="45135" y="0"/>
                  </a:moveTo>
                  <a:lnTo>
                    <a:pt x="36931" y="18034"/>
                  </a:lnTo>
                  <a:lnTo>
                    <a:pt x="16408" y="21589"/>
                  </a:lnTo>
                  <a:lnTo>
                    <a:pt x="8204" y="43179"/>
                  </a:lnTo>
                  <a:lnTo>
                    <a:pt x="0" y="61213"/>
                  </a:lnTo>
                  <a:lnTo>
                    <a:pt x="0" y="86487"/>
                  </a:lnTo>
                  <a:lnTo>
                    <a:pt x="0" y="111633"/>
                  </a:lnTo>
                  <a:lnTo>
                    <a:pt x="8204" y="140462"/>
                  </a:lnTo>
                  <a:lnTo>
                    <a:pt x="8204" y="169290"/>
                  </a:lnTo>
                  <a:lnTo>
                    <a:pt x="16408" y="205231"/>
                  </a:lnTo>
                  <a:lnTo>
                    <a:pt x="36931" y="241300"/>
                  </a:lnTo>
                  <a:lnTo>
                    <a:pt x="65646" y="277241"/>
                  </a:lnTo>
                  <a:lnTo>
                    <a:pt x="82067" y="316864"/>
                  </a:lnTo>
                  <a:lnTo>
                    <a:pt x="110782" y="363727"/>
                  </a:lnTo>
                  <a:lnTo>
                    <a:pt x="151815" y="403351"/>
                  </a:lnTo>
                  <a:lnTo>
                    <a:pt x="188747" y="446531"/>
                  </a:lnTo>
                  <a:lnTo>
                    <a:pt x="209257" y="482600"/>
                  </a:lnTo>
                </a:path>
                <a:path w="896619" h="869950">
                  <a:moveTo>
                    <a:pt x="208788" y="481583"/>
                  </a:moveTo>
                  <a:lnTo>
                    <a:pt x="262255" y="528319"/>
                  </a:lnTo>
                  <a:lnTo>
                    <a:pt x="303403" y="567817"/>
                  </a:lnTo>
                  <a:lnTo>
                    <a:pt x="348615" y="610997"/>
                  </a:lnTo>
                  <a:lnTo>
                    <a:pt x="389763" y="650494"/>
                  </a:lnTo>
                  <a:lnTo>
                    <a:pt x="435102" y="689991"/>
                  </a:lnTo>
                  <a:lnTo>
                    <a:pt x="472059" y="718693"/>
                  </a:lnTo>
                  <a:lnTo>
                    <a:pt x="521462" y="747522"/>
                  </a:lnTo>
                  <a:lnTo>
                    <a:pt x="558419" y="772668"/>
                  </a:lnTo>
                  <a:lnTo>
                    <a:pt x="607822" y="797813"/>
                  </a:lnTo>
                  <a:lnTo>
                    <a:pt x="640715" y="819404"/>
                  </a:lnTo>
                  <a:lnTo>
                    <a:pt x="681863" y="837311"/>
                  </a:lnTo>
                  <a:lnTo>
                    <a:pt x="718947" y="848106"/>
                  </a:lnTo>
                  <a:lnTo>
                    <a:pt x="747649" y="858901"/>
                  </a:lnTo>
                  <a:lnTo>
                    <a:pt x="776478" y="869695"/>
                  </a:lnTo>
                  <a:lnTo>
                    <a:pt x="813562" y="869695"/>
                  </a:lnTo>
                  <a:lnTo>
                    <a:pt x="834135" y="858901"/>
                  </a:lnTo>
                </a:path>
                <a:path w="896619" h="869950">
                  <a:moveTo>
                    <a:pt x="834390" y="863600"/>
                  </a:moveTo>
                  <a:lnTo>
                    <a:pt x="850772" y="849122"/>
                  </a:lnTo>
                  <a:lnTo>
                    <a:pt x="871347" y="845566"/>
                  </a:lnTo>
                  <a:lnTo>
                    <a:pt x="892047" y="831088"/>
                  </a:lnTo>
                  <a:lnTo>
                    <a:pt x="892047" y="805942"/>
                  </a:lnTo>
                  <a:lnTo>
                    <a:pt x="892047" y="787907"/>
                  </a:lnTo>
                  <a:lnTo>
                    <a:pt x="892047" y="755395"/>
                  </a:lnTo>
                  <a:lnTo>
                    <a:pt x="892047" y="733806"/>
                  </a:lnTo>
                  <a:lnTo>
                    <a:pt x="871347" y="697738"/>
                  </a:lnTo>
                  <a:lnTo>
                    <a:pt x="871347" y="661669"/>
                  </a:lnTo>
                  <a:lnTo>
                    <a:pt x="850772" y="629285"/>
                  </a:lnTo>
                  <a:lnTo>
                    <a:pt x="834390" y="593217"/>
                  </a:lnTo>
                  <a:lnTo>
                    <a:pt x="805560" y="550037"/>
                  </a:lnTo>
                  <a:lnTo>
                    <a:pt x="776732" y="510286"/>
                  </a:lnTo>
                  <a:lnTo>
                    <a:pt x="747903" y="463423"/>
                  </a:lnTo>
                  <a:lnTo>
                    <a:pt x="706755" y="416687"/>
                  </a:lnTo>
                  <a:lnTo>
                    <a:pt x="661416" y="373380"/>
                  </a:lnTo>
                </a:path>
                <a:path w="896619" h="869950">
                  <a:moveTo>
                    <a:pt x="657352" y="374395"/>
                  </a:moveTo>
                  <a:lnTo>
                    <a:pt x="616204" y="338327"/>
                  </a:lnTo>
                  <a:lnTo>
                    <a:pt x="579120" y="291592"/>
                  </a:lnTo>
                  <a:lnTo>
                    <a:pt x="542036" y="259206"/>
                  </a:lnTo>
                  <a:lnTo>
                    <a:pt x="484505" y="212344"/>
                  </a:lnTo>
                  <a:lnTo>
                    <a:pt x="455676" y="183514"/>
                  </a:lnTo>
                  <a:lnTo>
                    <a:pt x="410464" y="147574"/>
                  </a:lnTo>
                  <a:lnTo>
                    <a:pt x="373380" y="122427"/>
                  </a:lnTo>
                  <a:lnTo>
                    <a:pt x="315722" y="86360"/>
                  </a:lnTo>
                  <a:lnTo>
                    <a:pt x="287020" y="72009"/>
                  </a:lnTo>
                  <a:lnTo>
                    <a:pt x="249936" y="50419"/>
                  </a:lnTo>
                  <a:lnTo>
                    <a:pt x="212902" y="32385"/>
                  </a:lnTo>
                  <a:lnTo>
                    <a:pt x="163525" y="18034"/>
                  </a:lnTo>
                  <a:lnTo>
                    <a:pt x="142951" y="7238"/>
                  </a:lnTo>
                  <a:lnTo>
                    <a:pt x="105918" y="0"/>
                  </a:lnTo>
                  <a:lnTo>
                    <a:pt x="77114" y="0"/>
                  </a:lnTo>
                  <a:lnTo>
                    <a:pt x="4419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2688" y="3428999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80">
                  <a:moveTo>
                    <a:pt x="15697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40892" y="3428999"/>
              <a:ext cx="892175" cy="869950"/>
            </a:xfrm>
            <a:custGeom>
              <a:avLst/>
              <a:gdLst/>
              <a:ahLst/>
              <a:cxnLst/>
              <a:rect l="l" t="t" r="r" b="b"/>
              <a:pathLst>
                <a:path w="892175" h="869950">
                  <a:moveTo>
                    <a:pt x="579628" y="284480"/>
                  </a:moveTo>
                  <a:lnTo>
                    <a:pt x="546608" y="259206"/>
                  </a:lnTo>
                  <a:lnTo>
                    <a:pt x="509651" y="223266"/>
                  </a:lnTo>
                  <a:lnTo>
                    <a:pt x="472567" y="194437"/>
                  </a:lnTo>
                  <a:lnTo>
                    <a:pt x="431419" y="165608"/>
                  </a:lnTo>
                  <a:lnTo>
                    <a:pt x="398526" y="140462"/>
                  </a:lnTo>
                  <a:lnTo>
                    <a:pt x="369697" y="115188"/>
                  </a:lnTo>
                  <a:lnTo>
                    <a:pt x="328549" y="93599"/>
                  </a:lnTo>
                  <a:lnTo>
                    <a:pt x="283337" y="64770"/>
                  </a:lnTo>
                  <a:lnTo>
                    <a:pt x="262763" y="50419"/>
                  </a:lnTo>
                  <a:lnTo>
                    <a:pt x="225704" y="32385"/>
                  </a:lnTo>
                  <a:lnTo>
                    <a:pt x="188671" y="21589"/>
                  </a:lnTo>
                  <a:lnTo>
                    <a:pt x="151638" y="7238"/>
                  </a:lnTo>
                  <a:lnTo>
                    <a:pt x="131064" y="7238"/>
                  </a:lnTo>
                  <a:lnTo>
                    <a:pt x="102260" y="0"/>
                  </a:lnTo>
                  <a:lnTo>
                    <a:pt x="81686" y="0"/>
                  </a:lnTo>
                  <a:lnTo>
                    <a:pt x="48768" y="0"/>
                  </a:lnTo>
                </a:path>
                <a:path w="892175" h="869950">
                  <a:moveTo>
                    <a:pt x="45135" y="0"/>
                  </a:moveTo>
                  <a:lnTo>
                    <a:pt x="36931" y="18034"/>
                  </a:lnTo>
                  <a:lnTo>
                    <a:pt x="16408" y="21589"/>
                  </a:lnTo>
                  <a:lnTo>
                    <a:pt x="8204" y="43179"/>
                  </a:lnTo>
                  <a:lnTo>
                    <a:pt x="0" y="61213"/>
                  </a:lnTo>
                  <a:lnTo>
                    <a:pt x="0" y="86487"/>
                  </a:lnTo>
                  <a:lnTo>
                    <a:pt x="0" y="111633"/>
                  </a:lnTo>
                  <a:lnTo>
                    <a:pt x="8204" y="140462"/>
                  </a:lnTo>
                  <a:lnTo>
                    <a:pt x="8204" y="169290"/>
                  </a:lnTo>
                  <a:lnTo>
                    <a:pt x="16408" y="205231"/>
                  </a:lnTo>
                  <a:lnTo>
                    <a:pt x="36931" y="241300"/>
                  </a:lnTo>
                  <a:lnTo>
                    <a:pt x="65646" y="277241"/>
                  </a:lnTo>
                  <a:lnTo>
                    <a:pt x="82067" y="316864"/>
                  </a:lnTo>
                  <a:lnTo>
                    <a:pt x="110782" y="363727"/>
                  </a:lnTo>
                  <a:lnTo>
                    <a:pt x="151815" y="403351"/>
                  </a:lnTo>
                  <a:lnTo>
                    <a:pt x="188747" y="446531"/>
                  </a:lnTo>
                  <a:lnTo>
                    <a:pt x="209257" y="482600"/>
                  </a:lnTo>
                </a:path>
                <a:path w="892175" h="869950">
                  <a:moveTo>
                    <a:pt x="208788" y="481583"/>
                  </a:moveTo>
                  <a:lnTo>
                    <a:pt x="262255" y="528319"/>
                  </a:lnTo>
                  <a:lnTo>
                    <a:pt x="303403" y="567817"/>
                  </a:lnTo>
                  <a:lnTo>
                    <a:pt x="348615" y="610997"/>
                  </a:lnTo>
                  <a:lnTo>
                    <a:pt x="389763" y="650494"/>
                  </a:lnTo>
                  <a:lnTo>
                    <a:pt x="435102" y="689991"/>
                  </a:lnTo>
                  <a:lnTo>
                    <a:pt x="472059" y="718693"/>
                  </a:lnTo>
                  <a:lnTo>
                    <a:pt x="521462" y="747522"/>
                  </a:lnTo>
                  <a:lnTo>
                    <a:pt x="558419" y="772668"/>
                  </a:lnTo>
                  <a:lnTo>
                    <a:pt x="607822" y="797813"/>
                  </a:lnTo>
                  <a:lnTo>
                    <a:pt x="640715" y="819404"/>
                  </a:lnTo>
                  <a:lnTo>
                    <a:pt x="681863" y="837311"/>
                  </a:lnTo>
                  <a:lnTo>
                    <a:pt x="718947" y="848106"/>
                  </a:lnTo>
                  <a:lnTo>
                    <a:pt x="747649" y="858901"/>
                  </a:lnTo>
                  <a:lnTo>
                    <a:pt x="776478" y="869695"/>
                  </a:lnTo>
                  <a:lnTo>
                    <a:pt x="813562" y="869695"/>
                  </a:lnTo>
                  <a:lnTo>
                    <a:pt x="834135" y="858901"/>
                  </a:lnTo>
                </a:path>
                <a:path w="892175" h="869950">
                  <a:moveTo>
                    <a:pt x="834390" y="863600"/>
                  </a:moveTo>
                  <a:lnTo>
                    <a:pt x="850772" y="849122"/>
                  </a:lnTo>
                  <a:lnTo>
                    <a:pt x="871347" y="845566"/>
                  </a:lnTo>
                  <a:lnTo>
                    <a:pt x="892047" y="831088"/>
                  </a:lnTo>
                  <a:lnTo>
                    <a:pt x="892047" y="805942"/>
                  </a:lnTo>
                  <a:lnTo>
                    <a:pt x="892047" y="787907"/>
                  </a:lnTo>
                  <a:lnTo>
                    <a:pt x="892047" y="755395"/>
                  </a:lnTo>
                  <a:lnTo>
                    <a:pt x="892047" y="733806"/>
                  </a:lnTo>
                  <a:lnTo>
                    <a:pt x="871347" y="697738"/>
                  </a:lnTo>
                  <a:lnTo>
                    <a:pt x="871347" y="661669"/>
                  </a:lnTo>
                  <a:lnTo>
                    <a:pt x="850772" y="629285"/>
                  </a:lnTo>
                  <a:lnTo>
                    <a:pt x="834390" y="593217"/>
                  </a:lnTo>
                  <a:lnTo>
                    <a:pt x="805560" y="550037"/>
                  </a:lnTo>
                  <a:lnTo>
                    <a:pt x="776732" y="510286"/>
                  </a:lnTo>
                  <a:lnTo>
                    <a:pt x="747903" y="463423"/>
                  </a:lnTo>
                  <a:lnTo>
                    <a:pt x="706755" y="416687"/>
                  </a:lnTo>
                  <a:lnTo>
                    <a:pt x="661416" y="373380"/>
                  </a:lnTo>
                </a:path>
                <a:path w="892175" h="869950">
                  <a:moveTo>
                    <a:pt x="654177" y="377444"/>
                  </a:moveTo>
                  <a:lnTo>
                    <a:pt x="654177" y="363093"/>
                  </a:lnTo>
                  <a:lnTo>
                    <a:pt x="617093" y="359537"/>
                  </a:lnTo>
                  <a:lnTo>
                    <a:pt x="617093" y="348869"/>
                  </a:lnTo>
                  <a:lnTo>
                    <a:pt x="584073" y="338074"/>
                  </a:lnTo>
                  <a:lnTo>
                    <a:pt x="584073" y="327406"/>
                  </a:lnTo>
                  <a:lnTo>
                    <a:pt x="550926" y="316611"/>
                  </a:lnTo>
                  <a:lnTo>
                    <a:pt x="534416" y="309499"/>
                  </a:lnTo>
                  <a:lnTo>
                    <a:pt x="534416" y="298704"/>
                  </a:lnTo>
                  <a:lnTo>
                    <a:pt x="501396" y="288036"/>
                  </a:lnTo>
                </a:path>
              </a:pathLst>
            </a:custGeom>
            <a:ln w="12192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2184" y="3712463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144779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66443" y="3730751"/>
              <a:ext cx="523240" cy="231140"/>
            </a:xfrm>
            <a:custGeom>
              <a:avLst/>
              <a:gdLst/>
              <a:ahLst/>
              <a:cxnLst/>
              <a:rect l="l" t="t" r="r" b="b"/>
              <a:pathLst>
                <a:path w="523239" h="231139">
                  <a:moveTo>
                    <a:pt x="432562" y="0"/>
                  </a:moveTo>
                  <a:lnTo>
                    <a:pt x="243078" y="46990"/>
                  </a:lnTo>
                  <a:lnTo>
                    <a:pt x="243078" y="57785"/>
                  </a:lnTo>
                  <a:lnTo>
                    <a:pt x="234822" y="57785"/>
                  </a:lnTo>
                  <a:lnTo>
                    <a:pt x="234822" y="68580"/>
                  </a:lnTo>
                  <a:lnTo>
                    <a:pt x="243078" y="79375"/>
                  </a:lnTo>
                  <a:lnTo>
                    <a:pt x="243078" y="93853"/>
                  </a:lnTo>
                  <a:lnTo>
                    <a:pt x="263652" y="104648"/>
                  </a:lnTo>
                  <a:lnTo>
                    <a:pt x="284225" y="111887"/>
                  </a:lnTo>
                  <a:lnTo>
                    <a:pt x="300736" y="119125"/>
                  </a:lnTo>
                  <a:lnTo>
                    <a:pt x="329565" y="108331"/>
                  </a:lnTo>
                  <a:lnTo>
                    <a:pt x="329565" y="126365"/>
                  </a:lnTo>
                  <a:lnTo>
                    <a:pt x="53593" y="202184"/>
                  </a:lnTo>
                  <a:lnTo>
                    <a:pt x="0" y="187706"/>
                  </a:lnTo>
                  <a:lnTo>
                    <a:pt x="16509" y="198628"/>
                  </a:lnTo>
                  <a:lnTo>
                    <a:pt x="16509" y="202184"/>
                  </a:lnTo>
                  <a:lnTo>
                    <a:pt x="32893" y="216662"/>
                  </a:lnTo>
                  <a:lnTo>
                    <a:pt x="32893" y="231140"/>
                  </a:lnTo>
                  <a:lnTo>
                    <a:pt x="395478" y="133604"/>
                  </a:lnTo>
                  <a:lnTo>
                    <a:pt x="416051" y="86614"/>
                  </a:lnTo>
                  <a:lnTo>
                    <a:pt x="510794" y="61341"/>
                  </a:lnTo>
                  <a:lnTo>
                    <a:pt x="523239" y="61341"/>
                  </a:lnTo>
                  <a:lnTo>
                    <a:pt x="523239" y="50546"/>
                  </a:lnTo>
                  <a:lnTo>
                    <a:pt x="510794" y="46990"/>
                  </a:lnTo>
                  <a:lnTo>
                    <a:pt x="510794" y="36068"/>
                  </a:lnTo>
                  <a:lnTo>
                    <a:pt x="490219" y="28829"/>
                  </a:lnTo>
                  <a:lnTo>
                    <a:pt x="490219" y="14478"/>
                  </a:lnTo>
                  <a:lnTo>
                    <a:pt x="473710" y="3556"/>
                  </a:lnTo>
                  <a:lnTo>
                    <a:pt x="453136" y="3556"/>
                  </a:lnTo>
                  <a:lnTo>
                    <a:pt x="432562" y="0"/>
                  </a:lnTo>
                  <a:close/>
                </a:path>
              </a:pathLst>
            </a:custGeom>
            <a:solidFill>
              <a:srgbClr val="0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66443" y="3730751"/>
              <a:ext cx="523240" cy="231140"/>
            </a:xfrm>
            <a:custGeom>
              <a:avLst/>
              <a:gdLst/>
              <a:ahLst/>
              <a:cxnLst/>
              <a:rect l="l" t="t" r="r" b="b"/>
              <a:pathLst>
                <a:path w="523239" h="231139">
                  <a:moveTo>
                    <a:pt x="0" y="187706"/>
                  </a:moveTo>
                  <a:lnTo>
                    <a:pt x="53593" y="202184"/>
                  </a:lnTo>
                  <a:lnTo>
                    <a:pt x="329565" y="126365"/>
                  </a:lnTo>
                  <a:lnTo>
                    <a:pt x="329565" y="108331"/>
                  </a:lnTo>
                  <a:lnTo>
                    <a:pt x="300736" y="119125"/>
                  </a:lnTo>
                  <a:lnTo>
                    <a:pt x="284225" y="111887"/>
                  </a:lnTo>
                  <a:lnTo>
                    <a:pt x="263652" y="104648"/>
                  </a:lnTo>
                  <a:lnTo>
                    <a:pt x="243078" y="93853"/>
                  </a:lnTo>
                  <a:lnTo>
                    <a:pt x="243078" y="83058"/>
                  </a:lnTo>
                  <a:lnTo>
                    <a:pt x="243078" y="79375"/>
                  </a:lnTo>
                  <a:lnTo>
                    <a:pt x="234822" y="68580"/>
                  </a:lnTo>
                  <a:lnTo>
                    <a:pt x="234822" y="57785"/>
                  </a:lnTo>
                  <a:lnTo>
                    <a:pt x="243078" y="57785"/>
                  </a:lnTo>
                  <a:lnTo>
                    <a:pt x="243078" y="46990"/>
                  </a:lnTo>
                  <a:lnTo>
                    <a:pt x="432562" y="0"/>
                  </a:lnTo>
                  <a:lnTo>
                    <a:pt x="453136" y="3556"/>
                  </a:lnTo>
                  <a:lnTo>
                    <a:pt x="473710" y="3556"/>
                  </a:lnTo>
                  <a:lnTo>
                    <a:pt x="490219" y="14478"/>
                  </a:lnTo>
                  <a:lnTo>
                    <a:pt x="490219" y="18034"/>
                  </a:lnTo>
                  <a:lnTo>
                    <a:pt x="490219" y="28829"/>
                  </a:lnTo>
                  <a:lnTo>
                    <a:pt x="510794" y="36068"/>
                  </a:lnTo>
                  <a:lnTo>
                    <a:pt x="510794" y="46990"/>
                  </a:lnTo>
                  <a:lnTo>
                    <a:pt x="523239" y="50546"/>
                  </a:lnTo>
                  <a:lnTo>
                    <a:pt x="523239" y="61341"/>
                  </a:lnTo>
                  <a:lnTo>
                    <a:pt x="510794" y="61341"/>
                  </a:lnTo>
                  <a:lnTo>
                    <a:pt x="416051" y="86614"/>
                  </a:lnTo>
                  <a:lnTo>
                    <a:pt x="395478" y="133604"/>
                  </a:lnTo>
                  <a:lnTo>
                    <a:pt x="32893" y="231140"/>
                  </a:lnTo>
                  <a:lnTo>
                    <a:pt x="32893" y="223900"/>
                  </a:lnTo>
                  <a:lnTo>
                    <a:pt x="32893" y="216662"/>
                  </a:lnTo>
                  <a:lnTo>
                    <a:pt x="24765" y="209423"/>
                  </a:lnTo>
                  <a:lnTo>
                    <a:pt x="16509" y="202184"/>
                  </a:lnTo>
                  <a:lnTo>
                    <a:pt x="16509" y="198628"/>
                  </a:lnTo>
                  <a:lnTo>
                    <a:pt x="0" y="18770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07591" y="3860291"/>
              <a:ext cx="358775" cy="97155"/>
            </a:xfrm>
            <a:custGeom>
              <a:avLst/>
              <a:gdLst/>
              <a:ahLst/>
              <a:cxnLst/>
              <a:rect l="l" t="t" r="r" b="b"/>
              <a:pathLst>
                <a:path w="358775" h="97154">
                  <a:moveTo>
                    <a:pt x="358647" y="0"/>
                  </a:moveTo>
                  <a:lnTo>
                    <a:pt x="0" y="89788"/>
                  </a:lnTo>
                  <a:lnTo>
                    <a:pt x="0" y="97027"/>
                  </a:lnTo>
                  <a:lnTo>
                    <a:pt x="358647" y="3555"/>
                  </a:lnTo>
                  <a:lnTo>
                    <a:pt x="358647" y="0"/>
                  </a:lnTo>
                  <a:close/>
                </a:path>
              </a:pathLst>
            </a:custGeom>
            <a:solidFill>
              <a:srgbClr val="0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5712" y="3730751"/>
              <a:ext cx="213868" cy="9702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513332" y="3781043"/>
              <a:ext cx="259715" cy="93980"/>
            </a:xfrm>
            <a:custGeom>
              <a:avLst/>
              <a:gdLst/>
              <a:ahLst/>
              <a:cxnLst/>
              <a:rect l="l" t="t" r="r" b="b"/>
              <a:pathLst>
                <a:path w="259714" h="93979">
                  <a:moveTo>
                    <a:pt x="218312" y="0"/>
                  </a:moveTo>
                  <a:lnTo>
                    <a:pt x="0" y="68579"/>
                  </a:lnTo>
                  <a:lnTo>
                    <a:pt x="8255" y="72262"/>
                  </a:lnTo>
                  <a:lnTo>
                    <a:pt x="20574" y="79501"/>
                  </a:lnTo>
                  <a:lnTo>
                    <a:pt x="37084" y="93979"/>
                  </a:lnTo>
                  <a:lnTo>
                    <a:pt x="49403" y="93979"/>
                  </a:lnTo>
                  <a:lnTo>
                    <a:pt x="259587" y="21716"/>
                  </a:lnTo>
                  <a:lnTo>
                    <a:pt x="218312" y="0"/>
                  </a:lnTo>
                  <a:close/>
                </a:path>
              </a:pathLst>
            </a:custGeom>
            <a:solidFill>
              <a:srgbClr val="0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3520" y="3735323"/>
              <a:ext cx="287019" cy="16865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54964" y="3515867"/>
              <a:ext cx="153035" cy="396240"/>
            </a:xfrm>
            <a:custGeom>
              <a:avLst/>
              <a:gdLst/>
              <a:ahLst/>
              <a:cxnLst/>
              <a:rect l="l" t="t" r="r" b="b"/>
              <a:pathLst>
                <a:path w="153034" h="396239">
                  <a:moveTo>
                    <a:pt x="152844" y="0"/>
                  </a:moveTo>
                  <a:lnTo>
                    <a:pt x="128054" y="18034"/>
                  </a:lnTo>
                  <a:lnTo>
                    <a:pt x="0" y="381254"/>
                  </a:lnTo>
                  <a:lnTo>
                    <a:pt x="66090" y="381254"/>
                  </a:lnTo>
                  <a:lnTo>
                    <a:pt x="86753" y="395732"/>
                  </a:lnTo>
                  <a:lnTo>
                    <a:pt x="152844" y="104267"/>
                  </a:lnTo>
                  <a:lnTo>
                    <a:pt x="152844" y="0"/>
                  </a:lnTo>
                  <a:close/>
                </a:path>
              </a:pathLst>
            </a:custGeom>
            <a:solidFill>
              <a:srgbClr val="0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54964" y="3515867"/>
              <a:ext cx="153035" cy="396240"/>
            </a:xfrm>
            <a:custGeom>
              <a:avLst/>
              <a:gdLst/>
              <a:ahLst/>
              <a:cxnLst/>
              <a:rect l="l" t="t" r="r" b="b"/>
              <a:pathLst>
                <a:path w="153034" h="396239">
                  <a:moveTo>
                    <a:pt x="152844" y="0"/>
                  </a:moveTo>
                  <a:lnTo>
                    <a:pt x="128054" y="18034"/>
                  </a:lnTo>
                  <a:lnTo>
                    <a:pt x="0" y="381254"/>
                  </a:lnTo>
                  <a:lnTo>
                    <a:pt x="66090" y="381254"/>
                  </a:lnTo>
                  <a:lnTo>
                    <a:pt x="86753" y="395732"/>
                  </a:lnTo>
                  <a:lnTo>
                    <a:pt x="152844" y="104267"/>
                  </a:lnTo>
                  <a:lnTo>
                    <a:pt x="152844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66215" y="3892295"/>
              <a:ext cx="279400" cy="93980"/>
            </a:xfrm>
            <a:custGeom>
              <a:avLst/>
              <a:gdLst/>
              <a:ahLst/>
              <a:cxnLst/>
              <a:rect l="l" t="t" r="r" b="b"/>
              <a:pathLst>
                <a:path w="279400" h="93979">
                  <a:moveTo>
                    <a:pt x="267030" y="0"/>
                  </a:moveTo>
                  <a:lnTo>
                    <a:pt x="0" y="72262"/>
                  </a:lnTo>
                  <a:lnTo>
                    <a:pt x="8216" y="93979"/>
                  </a:lnTo>
                  <a:lnTo>
                    <a:pt x="279361" y="14477"/>
                  </a:lnTo>
                  <a:lnTo>
                    <a:pt x="267030" y="0"/>
                  </a:lnTo>
                  <a:close/>
                </a:path>
              </a:pathLst>
            </a:custGeom>
            <a:solidFill>
              <a:srgbClr val="0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6215" y="3892295"/>
              <a:ext cx="279400" cy="93980"/>
            </a:xfrm>
            <a:custGeom>
              <a:avLst/>
              <a:gdLst/>
              <a:ahLst/>
              <a:cxnLst/>
              <a:rect l="l" t="t" r="r" b="b"/>
              <a:pathLst>
                <a:path w="279400" h="93979">
                  <a:moveTo>
                    <a:pt x="279361" y="14477"/>
                  </a:moveTo>
                  <a:lnTo>
                    <a:pt x="8216" y="93979"/>
                  </a:lnTo>
                  <a:lnTo>
                    <a:pt x="0" y="72262"/>
                  </a:lnTo>
                  <a:lnTo>
                    <a:pt x="267030" y="0"/>
                  </a:lnTo>
                  <a:lnTo>
                    <a:pt x="279361" y="14477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60704" y="3989831"/>
              <a:ext cx="605790" cy="252729"/>
            </a:xfrm>
            <a:custGeom>
              <a:avLst/>
              <a:gdLst/>
              <a:ahLst/>
              <a:cxnLst/>
              <a:rect l="l" t="t" r="r" b="b"/>
              <a:pathLst>
                <a:path w="605789" h="252729">
                  <a:moveTo>
                    <a:pt x="0" y="0"/>
                  </a:moveTo>
                  <a:lnTo>
                    <a:pt x="16471" y="14478"/>
                  </a:lnTo>
                  <a:lnTo>
                    <a:pt x="0" y="18034"/>
                  </a:lnTo>
                  <a:lnTo>
                    <a:pt x="568452" y="245237"/>
                  </a:lnTo>
                  <a:lnTo>
                    <a:pt x="605535" y="252476"/>
                  </a:lnTo>
                  <a:lnTo>
                    <a:pt x="453136" y="176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60704" y="3989831"/>
              <a:ext cx="605790" cy="252729"/>
            </a:xfrm>
            <a:custGeom>
              <a:avLst/>
              <a:gdLst/>
              <a:ahLst/>
              <a:cxnLst/>
              <a:rect l="l" t="t" r="r" b="b"/>
              <a:pathLst>
                <a:path w="605789" h="252729">
                  <a:moveTo>
                    <a:pt x="605535" y="252476"/>
                  </a:moveTo>
                  <a:lnTo>
                    <a:pt x="568452" y="245237"/>
                  </a:lnTo>
                  <a:lnTo>
                    <a:pt x="0" y="18034"/>
                  </a:lnTo>
                  <a:lnTo>
                    <a:pt x="16471" y="14478"/>
                  </a:lnTo>
                  <a:lnTo>
                    <a:pt x="0" y="0"/>
                  </a:lnTo>
                  <a:lnTo>
                    <a:pt x="453136" y="176657"/>
                  </a:lnTo>
                  <a:lnTo>
                    <a:pt x="605535" y="25247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4004" y="3931919"/>
              <a:ext cx="147320" cy="104775"/>
            </a:xfrm>
            <a:custGeom>
              <a:avLst/>
              <a:gdLst/>
              <a:ahLst/>
              <a:cxnLst/>
              <a:rect l="l" t="t" r="r" b="b"/>
              <a:pathLst>
                <a:path w="147319" h="104775">
                  <a:moveTo>
                    <a:pt x="12230" y="0"/>
                  </a:moveTo>
                  <a:lnTo>
                    <a:pt x="0" y="14477"/>
                  </a:lnTo>
                  <a:lnTo>
                    <a:pt x="12230" y="25272"/>
                  </a:lnTo>
                  <a:lnTo>
                    <a:pt x="12230" y="32511"/>
                  </a:lnTo>
                  <a:lnTo>
                    <a:pt x="28549" y="46862"/>
                  </a:lnTo>
                  <a:lnTo>
                    <a:pt x="28549" y="54101"/>
                  </a:lnTo>
                  <a:lnTo>
                    <a:pt x="57086" y="68579"/>
                  </a:lnTo>
                  <a:lnTo>
                    <a:pt x="57086" y="75691"/>
                  </a:lnTo>
                  <a:lnTo>
                    <a:pt x="114173" y="97408"/>
                  </a:lnTo>
                  <a:lnTo>
                    <a:pt x="146799" y="104647"/>
                  </a:lnTo>
                  <a:lnTo>
                    <a:pt x="130492" y="93725"/>
                  </a:lnTo>
                  <a:lnTo>
                    <a:pt x="101942" y="86613"/>
                  </a:lnTo>
                  <a:lnTo>
                    <a:pt x="73393" y="75691"/>
                  </a:lnTo>
                  <a:lnTo>
                    <a:pt x="73393" y="68579"/>
                  </a:lnTo>
                  <a:lnTo>
                    <a:pt x="40779" y="54101"/>
                  </a:lnTo>
                  <a:lnTo>
                    <a:pt x="40779" y="32511"/>
                  </a:lnTo>
                  <a:lnTo>
                    <a:pt x="28549" y="25272"/>
                  </a:lnTo>
                  <a:lnTo>
                    <a:pt x="28549" y="7238"/>
                  </a:lnTo>
                  <a:lnTo>
                    <a:pt x="12230" y="0"/>
                  </a:lnTo>
                  <a:close/>
                </a:path>
              </a:pathLst>
            </a:custGeom>
            <a:solidFill>
              <a:srgbClr val="0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0288" y="4073651"/>
              <a:ext cx="245808" cy="10617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61238" y="3979925"/>
              <a:ext cx="106680" cy="32384"/>
            </a:xfrm>
            <a:custGeom>
              <a:avLst/>
              <a:gdLst/>
              <a:ahLst/>
              <a:cxnLst/>
              <a:rect l="l" t="t" r="r" b="b"/>
              <a:pathLst>
                <a:path w="106680" h="32385">
                  <a:moveTo>
                    <a:pt x="0" y="32004"/>
                  </a:moveTo>
                  <a:lnTo>
                    <a:pt x="106680" y="0"/>
                  </a:lnTo>
                </a:path>
              </a:pathLst>
            </a:custGeom>
            <a:ln w="25908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5810" y="4443221"/>
              <a:ext cx="502284" cy="90805"/>
            </a:xfrm>
            <a:custGeom>
              <a:avLst/>
              <a:gdLst/>
              <a:ahLst/>
              <a:cxnLst/>
              <a:rect l="l" t="t" r="r" b="b"/>
              <a:pathLst>
                <a:path w="502284" h="90804">
                  <a:moveTo>
                    <a:pt x="501853" y="0"/>
                  </a:moveTo>
                  <a:lnTo>
                    <a:pt x="263271" y="90804"/>
                  </a:lnTo>
                  <a:lnTo>
                    <a:pt x="0" y="14477"/>
                  </a:lnTo>
                </a:path>
              </a:pathLst>
            </a:custGeom>
            <a:ln w="25908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43000" y="4460747"/>
              <a:ext cx="453390" cy="93980"/>
            </a:xfrm>
            <a:custGeom>
              <a:avLst/>
              <a:gdLst/>
              <a:ahLst/>
              <a:cxnLst/>
              <a:rect l="l" t="t" r="r" b="b"/>
              <a:pathLst>
                <a:path w="453390" h="93979">
                  <a:moveTo>
                    <a:pt x="16471" y="0"/>
                  </a:moveTo>
                  <a:lnTo>
                    <a:pt x="16471" y="3556"/>
                  </a:lnTo>
                  <a:lnTo>
                    <a:pt x="8242" y="3556"/>
                  </a:lnTo>
                  <a:lnTo>
                    <a:pt x="8242" y="18033"/>
                  </a:lnTo>
                  <a:lnTo>
                    <a:pt x="0" y="18033"/>
                  </a:lnTo>
                  <a:lnTo>
                    <a:pt x="0" y="25272"/>
                  </a:lnTo>
                  <a:lnTo>
                    <a:pt x="8242" y="28956"/>
                  </a:lnTo>
                  <a:lnTo>
                    <a:pt x="453136" y="93979"/>
                  </a:lnTo>
                  <a:lnTo>
                    <a:pt x="453136" y="61468"/>
                  </a:lnTo>
                  <a:lnTo>
                    <a:pt x="16471" y="0"/>
                  </a:lnTo>
                  <a:close/>
                </a:path>
              </a:pathLst>
            </a:custGeom>
            <a:solidFill>
              <a:srgbClr val="0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43000" y="4460747"/>
              <a:ext cx="453390" cy="93980"/>
            </a:xfrm>
            <a:custGeom>
              <a:avLst/>
              <a:gdLst/>
              <a:ahLst/>
              <a:cxnLst/>
              <a:rect l="l" t="t" r="r" b="b"/>
              <a:pathLst>
                <a:path w="453390" h="93979">
                  <a:moveTo>
                    <a:pt x="16471" y="0"/>
                  </a:moveTo>
                  <a:lnTo>
                    <a:pt x="453136" y="61468"/>
                  </a:lnTo>
                  <a:lnTo>
                    <a:pt x="453136" y="93979"/>
                  </a:lnTo>
                  <a:lnTo>
                    <a:pt x="8242" y="28956"/>
                  </a:lnTo>
                  <a:lnTo>
                    <a:pt x="0" y="25272"/>
                  </a:lnTo>
                  <a:lnTo>
                    <a:pt x="0" y="18033"/>
                  </a:lnTo>
                  <a:lnTo>
                    <a:pt x="8242" y="18033"/>
                  </a:lnTo>
                  <a:lnTo>
                    <a:pt x="8242" y="3556"/>
                  </a:lnTo>
                  <a:lnTo>
                    <a:pt x="16471" y="3556"/>
                  </a:lnTo>
                  <a:lnTo>
                    <a:pt x="16471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43000" y="4457699"/>
              <a:ext cx="453390" cy="93980"/>
            </a:xfrm>
            <a:custGeom>
              <a:avLst/>
              <a:gdLst/>
              <a:ahLst/>
              <a:cxnLst/>
              <a:rect l="l" t="t" r="r" b="b"/>
              <a:pathLst>
                <a:path w="453390" h="93979">
                  <a:moveTo>
                    <a:pt x="16471" y="0"/>
                  </a:moveTo>
                  <a:lnTo>
                    <a:pt x="16471" y="14477"/>
                  </a:lnTo>
                  <a:lnTo>
                    <a:pt x="0" y="14477"/>
                  </a:lnTo>
                  <a:lnTo>
                    <a:pt x="8242" y="25273"/>
                  </a:lnTo>
                  <a:lnTo>
                    <a:pt x="453136" y="93980"/>
                  </a:lnTo>
                  <a:lnTo>
                    <a:pt x="453136" y="65024"/>
                  </a:lnTo>
                  <a:lnTo>
                    <a:pt x="16471" y="0"/>
                  </a:lnTo>
                  <a:close/>
                </a:path>
              </a:pathLst>
            </a:custGeom>
            <a:solidFill>
              <a:srgbClr val="0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43000" y="4468367"/>
              <a:ext cx="453390" cy="89535"/>
            </a:xfrm>
            <a:custGeom>
              <a:avLst/>
              <a:gdLst/>
              <a:ahLst/>
              <a:cxnLst/>
              <a:rect l="l" t="t" r="r" b="b"/>
              <a:pathLst>
                <a:path w="453390" h="89535">
                  <a:moveTo>
                    <a:pt x="453136" y="64389"/>
                  </a:moveTo>
                  <a:lnTo>
                    <a:pt x="16471" y="0"/>
                  </a:lnTo>
                  <a:lnTo>
                    <a:pt x="16471" y="7112"/>
                  </a:lnTo>
                  <a:lnTo>
                    <a:pt x="0" y="7112"/>
                  </a:lnTo>
                  <a:lnTo>
                    <a:pt x="0" y="14351"/>
                  </a:lnTo>
                  <a:lnTo>
                    <a:pt x="453136" y="89408"/>
                  </a:lnTo>
                  <a:lnTo>
                    <a:pt x="453136" y="64389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43000" y="4468367"/>
              <a:ext cx="453390" cy="89535"/>
            </a:xfrm>
            <a:custGeom>
              <a:avLst/>
              <a:gdLst/>
              <a:ahLst/>
              <a:cxnLst/>
              <a:rect l="l" t="t" r="r" b="b"/>
              <a:pathLst>
                <a:path w="453390" h="89535">
                  <a:moveTo>
                    <a:pt x="8242" y="0"/>
                  </a:moveTo>
                  <a:lnTo>
                    <a:pt x="8242" y="7111"/>
                  </a:lnTo>
                  <a:lnTo>
                    <a:pt x="0" y="7111"/>
                  </a:lnTo>
                  <a:lnTo>
                    <a:pt x="0" y="14350"/>
                  </a:lnTo>
                  <a:lnTo>
                    <a:pt x="453136" y="89407"/>
                  </a:lnTo>
                  <a:lnTo>
                    <a:pt x="453136" y="64388"/>
                  </a:lnTo>
                  <a:lnTo>
                    <a:pt x="8242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43000" y="4468367"/>
              <a:ext cx="453390" cy="89535"/>
            </a:xfrm>
            <a:custGeom>
              <a:avLst/>
              <a:gdLst/>
              <a:ahLst/>
              <a:cxnLst/>
              <a:rect l="l" t="t" r="r" b="b"/>
              <a:pathLst>
                <a:path w="453390" h="89535">
                  <a:moveTo>
                    <a:pt x="8242" y="0"/>
                  </a:moveTo>
                  <a:lnTo>
                    <a:pt x="8242" y="7111"/>
                  </a:lnTo>
                  <a:lnTo>
                    <a:pt x="0" y="7111"/>
                  </a:lnTo>
                  <a:lnTo>
                    <a:pt x="0" y="14350"/>
                  </a:lnTo>
                  <a:lnTo>
                    <a:pt x="453136" y="89407"/>
                  </a:lnTo>
                  <a:lnTo>
                    <a:pt x="453136" y="64388"/>
                  </a:lnTo>
                  <a:lnTo>
                    <a:pt x="8242" y="0"/>
                  </a:lnTo>
                  <a:close/>
                </a:path>
              </a:pathLst>
            </a:custGeom>
            <a:solidFill>
              <a:srgbClr val="717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1104" y="4468367"/>
              <a:ext cx="453390" cy="89535"/>
            </a:xfrm>
            <a:custGeom>
              <a:avLst/>
              <a:gdLst/>
              <a:ahLst/>
              <a:cxnLst/>
              <a:rect l="l" t="t" r="r" b="b"/>
              <a:pathLst>
                <a:path w="453390" h="89535">
                  <a:moveTo>
                    <a:pt x="432485" y="0"/>
                  </a:moveTo>
                  <a:lnTo>
                    <a:pt x="0" y="57149"/>
                  </a:lnTo>
                  <a:lnTo>
                    <a:pt x="8242" y="89407"/>
                  </a:lnTo>
                  <a:lnTo>
                    <a:pt x="444842" y="28574"/>
                  </a:lnTo>
                  <a:lnTo>
                    <a:pt x="453085" y="28574"/>
                  </a:lnTo>
                  <a:lnTo>
                    <a:pt x="453085" y="3555"/>
                  </a:lnTo>
                  <a:lnTo>
                    <a:pt x="432485" y="0"/>
                  </a:lnTo>
                  <a:close/>
                </a:path>
              </a:pathLst>
            </a:custGeom>
            <a:solidFill>
              <a:srgbClr val="0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51104" y="4468367"/>
              <a:ext cx="453390" cy="89535"/>
            </a:xfrm>
            <a:custGeom>
              <a:avLst/>
              <a:gdLst/>
              <a:ahLst/>
              <a:cxnLst/>
              <a:rect l="l" t="t" r="r" b="b"/>
              <a:pathLst>
                <a:path w="453390" h="89535">
                  <a:moveTo>
                    <a:pt x="432485" y="0"/>
                  </a:moveTo>
                  <a:lnTo>
                    <a:pt x="0" y="57149"/>
                  </a:lnTo>
                  <a:lnTo>
                    <a:pt x="8242" y="89407"/>
                  </a:lnTo>
                  <a:lnTo>
                    <a:pt x="444842" y="28574"/>
                  </a:lnTo>
                  <a:lnTo>
                    <a:pt x="453085" y="28574"/>
                  </a:lnTo>
                  <a:lnTo>
                    <a:pt x="453085" y="17906"/>
                  </a:lnTo>
                  <a:lnTo>
                    <a:pt x="453085" y="10667"/>
                  </a:lnTo>
                  <a:lnTo>
                    <a:pt x="453085" y="3555"/>
                  </a:lnTo>
                  <a:lnTo>
                    <a:pt x="432485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51104" y="4468367"/>
              <a:ext cx="453390" cy="93980"/>
            </a:xfrm>
            <a:custGeom>
              <a:avLst/>
              <a:gdLst/>
              <a:ahLst/>
              <a:cxnLst/>
              <a:rect l="l" t="t" r="r" b="b"/>
              <a:pathLst>
                <a:path w="453390" h="93979">
                  <a:moveTo>
                    <a:pt x="432485" y="0"/>
                  </a:moveTo>
                  <a:lnTo>
                    <a:pt x="0" y="65023"/>
                  </a:lnTo>
                  <a:lnTo>
                    <a:pt x="8242" y="93979"/>
                  </a:lnTo>
                  <a:lnTo>
                    <a:pt x="444842" y="21716"/>
                  </a:lnTo>
                  <a:lnTo>
                    <a:pt x="453085" y="21716"/>
                  </a:lnTo>
                  <a:lnTo>
                    <a:pt x="453085" y="3555"/>
                  </a:lnTo>
                  <a:lnTo>
                    <a:pt x="432485" y="0"/>
                  </a:lnTo>
                  <a:close/>
                </a:path>
              </a:pathLst>
            </a:custGeom>
            <a:solidFill>
              <a:srgbClr val="0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51104" y="4468367"/>
              <a:ext cx="453390" cy="93980"/>
            </a:xfrm>
            <a:custGeom>
              <a:avLst/>
              <a:gdLst/>
              <a:ahLst/>
              <a:cxnLst/>
              <a:rect l="l" t="t" r="r" b="b"/>
              <a:pathLst>
                <a:path w="453390" h="93979">
                  <a:moveTo>
                    <a:pt x="453085" y="3556"/>
                  </a:moveTo>
                  <a:lnTo>
                    <a:pt x="441731" y="1600"/>
                  </a:lnTo>
                  <a:lnTo>
                    <a:pt x="436206" y="0"/>
                  </a:lnTo>
                  <a:lnTo>
                    <a:pt x="437781" y="927"/>
                  </a:lnTo>
                  <a:lnTo>
                    <a:pt x="434314" y="317"/>
                  </a:lnTo>
                  <a:lnTo>
                    <a:pt x="432485" y="0"/>
                  </a:lnTo>
                  <a:lnTo>
                    <a:pt x="13804" y="62953"/>
                  </a:lnTo>
                  <a:lnTo>
                    <a:pt x="13804" y="89319"/>
                  </a:lnTo>
                  <a:lnTo>
                    <a:pt x="13246" y="89408"/>
                  </a:lnTo>
                  <a:lnTo>
                    <a:pt x="12814" y="87566"/>
                  </a:lnTo>
                  <a:lnTo>
                    <a:pt x="13804" y="89319"/>
                  </a:lnTo>
                  <a:lnTo>
                    <a:pt x="13804" y="62953"/>
                  </a:lnTo>
                  <a:lnTo>
                    <a:pt x="0" y="65024"/>
                  </a:lnTo>
                  <a:lnTo>
                    <a:pt x="11950" y="86055"/>
                  </a:lnTo>
                  <a:lnTo>
                    <a:pt x="13246" y="93980"/>
                  </a:lnTo>
                  <a:lnTo>
                    <a:pt x="16192" y="93497"/>
                  </a:lnTo>
                  <a:lnTo>
                    <a:pt x="16471" y="93980"/>
                  </a:lnTo>
                  <a:lnTo>
                    <a:pt x="453085" y="21717"/>
                  </a:lnTo>
                  <a:lnTo>
                    <a:pt x="453085" y="3556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0248" y="4468367"/>
              <a:ext cx="439420" cy="89535"/>
            </a:xfrm>
            <a:custGeom>
              <a:avLst/>
              <a:gdLst/>
              <a:ahLst/>
              <a:cxnLst/>
              <a:rect l="l" t="t" r="r" b="b"/>
              <a:pathLst>
                <a:path w="439419" h="89535">
                  <a:moveTo>
                    <a:pt x="427062" y="0"/>
                  </a:moveTo>
                  <a:lnTo>
                    <a:pt x="0" y="71500"/>
                  </a:lnTo>
                  <a:lnTo>
                    <a:pt x="4102" y="89407"/>
                  </a:lnTo>
                  <a:lnTo>
                    <a:pt x="439381" y="14350"/>
                  </a:lnTo>
                  <a:lnTo>
                    <a:pt x="439381" y="7111"/>
                  </a:lnTo>
                  <a:lnTo>
                    <a:pt x="427062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2440" y="4468367"/>
              <a:ext cx="431800" cy="89535"/>
            </a:xfrm>
            <a:custGeom>
              <a:avLst/>
              <a:gdLst/>
              <a:ahLst/>
              <a:cxnLst/>
              <a:rect l="l" t="t" r="r" b="b"/>
              <a:pathLst>
                <a:path w="431800" h="89535">
                  <a:moveTo>
                    <a:pt x="431749" y="0"/>
                  </a:moveTo>
                  <a:lnTo>
                    <a:pt x="0" y="71500"/>
                  </a:lnTo>
                  <a:lnTo>
                    <a:pt x="0" y="89407"/>
                  </a:lnTo>
                  <a:lnTo>
                    <a:pt x="431749" y="14350"/>
                  </a:lnTo>
                  <a:lnTo>
                    <a:pt x="431749" y="0"/>
                  </a:lnTo>
                  <a:close/>
                </a:path>
              </a:pathLst>
            </a:custGeom>
            <a:solidFill>
              <a:srgbClr val="717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25524" y="4518659"/>
              <a:ext cx="165100" cy="89535"/>
            </a:xfrm>
            <a:custGeom>
              <a:avLst/>
              <a:gdLst/>
              <a:ahLst/>
              <a:cxnLst/>
              <a:rect l="l" t="t" r="r" b="b"/>
              <a:pathLst>
                <a:path w="165100" h="89535">
                  <a:moveTo>
                    <a:pt x="165100" y="0"/>
                  </a:moveTo>
                  <a:lnTo>
                    <a:pt x="0" y="0"/>
                  </a:lnTo>
                  <a:lnTo>
                    <a:pt x="0" y="60832"/>
                  </a:lnTo>
                  <a:lnTo>
                    <a:pt x="86613" y="89407"/>
                  </a:lnTo>
                  <a:lnTo>
                    <a:pt x="165100" y="60832"/>
                  </a:lnTo>
                  <a:lnTo>
                    <a:pt x="165100" y="0"/>
                  </a:lnTo>
                  <a:close/>
                </a:path>
              </a:pathLst>
            </a:custGeom>
            <a:solidFill>
              <a:srgbClr val="A1A1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25524" y="4518659"/>
              <a:ext cx="165100" cy="89535"/>
            </a:xfrm>
            <a:custGeom>
              <a:avLst/>
              <a:gdLst/>
              <a:ahLst/>
              <a:cxnLst/>
              <a:rect l="l" t="t" r="r" b="b"/>
              <a:pathLst>
                <a:path w="165100" h="89535">
                  <a:moveTo>
                    <a:pt x="0" y="60832"/>
                  </a:moveTo>
                  <a:lnTo>
                    <a:pt x="0" y="0"/>
                  </a:lnTo>
                  <a:lnTo>
                    <a:pt x="165100" y="0"/>
                  </a:lnTo>
                  <a:lnTo>
                    <a:pt x="165100" y="60832"/>
                  </a:lnTo>
                  <a:lnTo>
                    <a:pt x="86613" y="89407"/>
                  </a:lnTo>
                  <a:lnTo>
                    <a:pt x="0" y="6083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42288" y="4518659"/>
              <a:ext cx="153035" cy="89535"/>
            </a:xfrm>
            <a:custGeom>
              <a:avLst/>
              <a:gdLst/>
              <a:ahLst/>
              <a:cxnLst/>
              <a:rect l="l" t="t" r="r" b="b"/>
              <a:pathLst>
                <a:path w="153035" h="89535">
                  <a:moveTo>
                    <a:pt x="152781" y="0"/>
                  </a:moveTo>
                  <a:lnTo>
                    <a:pt x="0" y="35813"/>
                  </a:lnTo>
                  <a:lnTo>
                    <a:pt x="0" y="89407"/>
                  </a:lnTo>
                  <a:lnTo>
                    <a:pt x="152781" y="60832"/>
                  </a:lnTo>
                  <a:lnTo>
                    <a:pt x="152781" y="0"/>
                  </a:lnTo>
                  <a:close/>
                </a:path>
              </a:pathLst>
            </a:custGeom>
            <a:solidFill>
              <a:srgbClr val="8F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25524" y="4507991"/>
              <a:ext cx="165100" cy="89535"/>
            </a:xfrm>
            <a:custGeom>
              <a:avLst/>
              <a:gdLst/>
              <a:ahLst/>
              <a:cxnLst/>
              <a:rect l="l" t="t" r="r" b="b"/>
              <a:pathLst>
                <a:path w="165100" h="89535">
                  <a:moveTo>
                    <a:pt x="78359" y="0"/>
                  </a:moveTo>
                  <a:lnTo>
                    <a:pt x="0" y="21462"/>
                  </a:lnTo>
                  <a:lnTo>
                    <a:pt x="86613" y="89407"/>
                  </a:lnTo>
                  <a:lnTo>
                    <a:pt x="165100" y="21462"/>
                  </a:lnTo>
                  <a:lnTo>
                    <a:pt x="107314" y="21462"/>
                  </a:lnTo>
                  <a:lnTo>
                    <a:pt x="78359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25524" y="4507991"/>
              <a:ext cx="165100" cy="89535"/>
            </a:xfrm>
            <a:custGeom>
              <a:avLst/>
              <a:gdLst/>
              <a:ahLst/>
              <a:cxnLst/>
              <a:rect l="l" t="t" r="r" b="b"/>
              <a:pathLst>
                <a:path w="165100" h="89535">
                  <a:moveTo>
                    <a:pt x="0" y="21462"/>
                  </a:moveTo>
                  <a:lnTo>
                    <a:pt x="78359" y="0"/>
                  </a:lnTo>
                  <a:lnTo>
                    <a:pt x="107314" y="21462"/>
                  </a:lnTo>
                  <a:lnTo>
                    <a:pt x="165100" y="21462"/>
                  </a:lnTo>
                  <a:lnTo>
                    <a:pt x="86613" y="89407"/>
                  </a:lnTo>
                  <a:lnTo>
                    <a:pt x="0" y="2146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424" y="4506467"/>
              <a:ext cx="190957" cy="118363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448562" y="4450841"/>
              <a:ext cx="243204" cy="168910"/>
            </a:xfrm>
            <a:custGeom>
              <a:avLst/>
              <a:gdLst/>
              <a:ahLst/>
              <a:cxnLst/>
              <a:rect l="l" t="t" r="r" b="b"/>
              <a:pathLst>
                <a:path w="243205" h="168910">
                  <a:moveTo>
                    <a:pt x="151384" y="0"/>
                  </a:moveTo>
                  <a:lnTo>
                    <a:pt x="73659" y="89407"/>
                  </a:lnTo>
                  <a:lnTo>
                    <a:pt x="0" y="0"/>
                  </a:lnTo>
                </a:path>
                <a:path w="243205" h="168910">
                  <a:moveTo>
                    <a:pt x="242824" y="76199"/>
                  </a:moveTo>
                  <a:lnTo>
                    <a:pt x="164337" y="168655"/>
                  </a:lnTo>
                  <a:lnTo>
                    <a:pt x="77724" y="104647"/>
                  </a:lnTo>
                </a:path>
              </a:pathLst>
            </a:custGeom>
            <a:ln w="25908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572" y="4450079"/>
              <a:ext cx="180327" cy="17475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4796" y="4443983"/>
              <a:ext cx="163550" cy="163956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6763511" y="3351276"/>
            <a:ext cx="684530" cy="571500"/>
            <a:chOff x="5811011" y="3351276"/>
            <a:chExt cx="684530" cy="571500"/>
          </a:xfrm>
        </p:grpSpPr>
        <p:pic>
          <p:nvPicPr>
            <p:cNvPr id="48" name="object 48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3975" y="3387852"/>
              <a:ext cx="542416" cy="49225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7107" y="3357372"/>
              <a:ext cx="376300" cy="40678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1011" y="3351276"/>
              <a:ext cx="684149" cy="571373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7565136" y="3137916"/>
            <a:ext cx="559435" cy="449580"/>
            <a:chOff x="6612635" y="3137916"/>
            <a:chExt cx="559435" cy="449580"/>
          </a:xfrm>
        </p:grpSpPr>
        <p:pic>
          <p:nvPicPr>
            <p:cNvPr id="52" name="object 52"/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7311" y="3165348"/>
              <a:ext cx="444881" cy="38696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8731" y="3144012"/>
              <a:ext cx="306197" cy="31699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2635" y="3137916"/>
              <a:ext cx="559181" cy="449452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8543543" y="3633215"/>
            <a:ext cx="684530" cy="570230"/>
            <a:chOff x="7591043" y="3633215"/>
            <a:chExt cx="684530" cy="570230"/>
          </a:xfrm>
        </p:grpSpPr>
        <p:pic>
          <p:nvPicPr>
            <p:cNvPr id="56" name="object 56"/>
            <p:cNvPicPr/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4007" y="3668267"/>
              <a:ext cx="542417" cy="49225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7139" y="3639311"/>
              <a:ext cx="377825" cy="405383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1043" y="3633215"/>
              <a:ext cx="684149" cy="569976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6537960" y="4143755"/>
            <a:ext cx="923925" cy="792480"/>
            <a:chOff x="5585459" y="4143755"/>
            <a:chExt cx="923925" cy="792480"/>
          </a:xfrm>
        </p:grpSpPr>
        <p:pic>
          <p:nvPicPr>
            <p:cNvPr id="60" name="object 60"/>
            <p:cNvPicPr/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0427" y="4194047"/>
              <a:ext cx="732916" cy="687196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1555" y="4149851"/>
              <a:ext cx="511937" cy="571373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5459" y="4143755"/>
              <a:ext cx="923417" cy="792480"/>
            </a:xfrm>
            <a:prstGeom prst="rect">
              <a:avLst/>
            </a:prstGeom>
          </p:spPr>
        </p:pic>
      </p:grpSp>
      <p:grpSp>
        <p:nvGrpSpPr>
          <p:cNvPr id="63" name="object 63"/>
          <p:cNvGrpSpPr/>
          <p:nvPr/>
        </p:nvGrpSpPr>
        <p:grpSpPr>
          <a:xfrm>
            <a:off x="8353044" y="2951988"/>
            <a:ext cx="448309" cy="341630"/>
            <a:chOff x="7400543" y="2951988"/>
            <a:chExt cx="448309" cy="341630"/>
          </a:xfrm>
        </p:grpSpPr>
        <p:pic>
          <p:nvPicPr>
            <p:cNvPr id="64" name="object 64"/>
            <p:cNvPicPr/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61503" y="2973324"/>
              <a:ext cx="358013" cy="292481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6639" y="2958084"/>
              <a:ext cx="243712" cy="237743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0543" y="2951988"/>
              <a:ext cx="447928" cy="341249"/>
            </a:xfrm>
            <a:prstGeom prst="rect">
              <a:avLst/>
            </a:prstGeom>
          </p:spPr>
        </p:pic>
      </p:grpSp>
      <p:sp>
        <p:nvSpPr>
          <p:cNvPr id="67" name="object 67"/>
          <p:cNvSpPr/>
          <p:nvPr/>
        </p:nvSpPr>
        <p:spPr>
          <a:xfrm>
            <a:off x="2793873" y="2422399"/>
            <a:ext cx="2480310" cy="1306195"/>
          </a:xfrm>
          <a:custGeom>
            <a:avLst/>
            <a:gdLst/>
            <a:ahLst/>
            <a:cxnLst/>
            <a:rect l="l" t="t" r="r" b="b"/>
            <a:pathLst>
              <a:path w="2480310" h="1306195">
                <a:moveTo>
                  <a:pt x="2451795" y="38862"/>
                </a:moveTo>
                <a:lnTo>
                  <a:pt x="2360929" y="38862"/>
                </a:lnTo>
                <a:lnTo>
                  <a:pt x="2379979" y="75311"/>
                </a:lnTo>
                <a:lnTo>
                  <a:pt x="2365365" y="82930"/>
                </a:lnTo>
                <a:lnTo>
                  <a:pt x="2345054" y="186309"/>
                </a:lnTo>
                <a:lnTo>
                  <a:pt x="2451795" y="38862"/>
                </a:lnTo>
                <a:close/>
              </a:path>
              <a:path w="2480310" h="1306195">
                <a:moveTo>
                  <a:pt x="2346409" y="46431"/>
                </a:moveTo>
                <a:lnTo>
                  <a:pt x="2215006" y="114935"/>
                </a:lnTo>
                <a:lnTo>
                  <a:pt x="2234056" y="151384"/>
                </a:lnTo>
                <a:lnTo>
                  <a:pt x="2365365" y="82930"/>
                </a:lnTo>
                <a:lnTo>
                  <a:pt x="2370445" y="57069"/>
                </a:lnTo>
                <a:lnTo>
                  <a:pt x="2346409" y="46431"/>
                </a:lnTo>
                <a:close/>
              </a:path>
              <a:path w="2480310" h="1306195">
                <a:moveTo>
                  <a:pt x="2370445" y="57069"/>
                </a:moveTo>
                <a:lnTo>
                  <a:pt x="2365365" y="82930"/>
                </a:lnTo>
                <a:lnTo>
                  <a:pt x="2379979" y="75311"/>
                </a:lnTo>
                <a:lnTo>
                  <a:pt x="2370445" y="57069"/>
                </a:lnTo>
                <a:close/>
              </a:path>
              <a:path w="2480310" h="1306195">
                <a:moveTo>
                  <a:pt x="2360929" y="38862"/>
                </a:moveTo>
                <a:lnTo>
                  <a:pt x="2346409" y="46431"/>
                </a:lnTo>
                <a:lnTo>
                  <a:pt x="2370411" y="57004"/>
                </a:lnTo>
                <a:lnTo>
                  <a:pt x="2360929" y="38862"/>
                </a:lnTo>
                <a:close/>
              </a:path>
              <a:path w="2480310" h="1306195">
                <a:moveTo>
                  <a:pt x="2479929" y="0"/>
                </a:moveTo>
                <a:lnTo>
                  <a:pt x="2249931" y="3937"/>
                </a:lnTo>
                <a:lnTo>
                  <a:pt x="2346409" y="46431"/>
                </a:lnTo>
                <a:lnTo>
                  <a:pt x="2360929" y="38862"/>
                </a:lnTo>
                <a:lnTo>
                  <a:pt x="2451795" y="38862"/>
                </a:lnTo>
                <a:lnTo>
                  <a:pt x="2479929" y="0"/>
                </a:lnTo>
                <a:close/>
              </a:path>
              <a:path w="2480310" h="1306195">
                <a:moveTo>
                  <a:pt x="2105532" y="171957"/>
                </a:moveTo>
                <a:lnTo>
                  <a:pt x="1959610" y="248030"/>
                </a:lnTo>
                <a:lnTo>
                  <a:pt x="1978660" y="284479"/>
                </a:lnTo>
                <a:lnTo>
                  <a:pt x="2124582" y="208406"/>
                </a:lnTo>
                <a:lnTo>
                  <a:pt x="2105532" y="171957"/>
                </a:lnTo>
                <a:close/>
              </a:path>
              <a:path w="2480310" h="1306195">
                <a:moveTo>
                  <a:pt x="1850136" y="305053"/>
                </a:moveTo>
                <a:lnTo>
                  <a:pt x="1704213" y="381126"/>
                </a:lnTo>
                <a:lnTo>
                  <a:pt x="1723136" y="417702"/>
                </a:lnTo>
                <a:lnTo>
                  <a:pt x="1869186" y="341629"/>
                </a:lnTo>
                <a:lnTo>
                  <a:pt x="1850136" y="305053"/>
                </a:lnTo>
                <a:close/>
              </a:path>
              <a:path w="2480310" h="1306195">
                <a:moveTo>
                  <a:pt x="1594739" y="438276"/>
                </a:moveTo>
                <a:lnTo>
                  <a:pt x="1448815" y="514350"/>
                </a:lnTo>
                <a:lnTo>
                  <a:pt x="1467739" y="550799"/>
                </a:lnTo>
                <a:lnTo>
                  <a:pt x="1613789" y="474725"/>
                </a:lnTo>
                <a:lnTo>
                  <a:pt x="1594739" y="438276"/>
                </a:lnTo>
                <a:close/>
              </a:path>
              <a:path w="2480310" h="1306195">
                <a:moveTo>
                  <a:pt x="1339341" y="571373"/>
                </a:moveTo>
                <a:lnTo>
                  <a:pt x="1193291" y="647446"/>
                </a:lnTo>
                <a:lnTo>
                  <a:pt x="1212341" y="684022"/>
                </a:lnTo>
                <a:lnTo>
                  <a:pt x="1358264" y="607822"/>
                </a:lnTo>
                <a:lnTo>
                  <a:pt x="1339341" y="571373"/>
                </a:lnTo>
                <a:close/>
              </a:path>
              <a:path w="2480310" h="1306195">
                <a:moveTo>
                  <a:pt x="1083818" y="704596"/>
                </a:moveTo>
                <a:lnTo>
                  <a:pt x="937894" y="780668"/>
                </a:lnTo>
                <a:lnTo>
                  <a:pt x="956944" y="817117"/>
                </a:lnTo>
                <a:lnTo>
                  <a:pt x="1102868" y="741044"/>
                </a:lnTo>
                <a:lnTo>
                  <a:pt x="1083818" y="704596"/>
                </a:lnTo>
                <a:close/>
              </a:path>
              <a:path w="2480310" h="1306195">
                <a:moveTo>
                  <a:pt x="828420" y="837691"/>
                </a:moveTo>
                <a:lnTo>
                  <a:pt x="682497" y="913764"/>
                </a:lnTo>
                <a:lnTo>
                  <a:pt x="701547" y="950213"/>
                </a:lnTo>
                <a:lnTo>
                  <a:pt x="847470" y="874140"/>
                </a:lnTo>
                <a:lnTo>
                  <a:pt x="828420" y="837691"/>
                </a:lnTo>
                <a:close/>
              </a:path>
              <a:path w="2480310" h="1306195">
                <a:moveTo>
                  <a:pt x="573024" y="970788"/>
                </a:moveTo>
                <a:lnTo>
                  <a:pt x="427100" y="1046861"/>
                </a:lnTo>
                <a:lnTo>
                  <a:pt x="446150" y="1083437"/>
                </a:lnTo>
                <a:lnTo>
                  <a:pt x="592074" y="1007363"/>
                </a:lnTo>
                <a:lnTo>
                  <a:pt x="573024" y="970788"/>
                </a:lnTo>
                <a:close/>
              </a:path>
              <a:path w="2480310" h="1306195">
                <a:moveTo>
                  <a:pt x="317626" y="1104011"/>
                </a:moveTo>
                <a:lnTo>
                  <a:pt x="171703" y="1180084"/>
                </a:lnTo>
                <a:lnTo>
                  <a:pt x="190753" y="1216533"/>
                </a:lnTo>
                <a:lnTo>
                  <a:pt x="336676" y="1140460"/>
                </a:lnTo>
                <a:lnTo>
                  <a:pt x="317626" y="1104011"/>
                </a:lnTo>
                <a:close/>
              </a:path>
              <a:path w="2480310" h="1306195">
                <a:moveTo>
                  <a:pt x="62229" y="1237107"/>
                </a:moveTo>
                <a:lnTo>
                  <a:pt x="0" y="1269491"/>
                </a:lnTo>
                <a:lnTo>
                  <a:pt x="19050" y="1306068"/>
                </a:lnTo>
                <a:lnTo>
                  <a:pt x="81279" y="1273556"/>
                </a:lnTo>
                <a:lnTo>
                  <a:pt x="62229" y="12371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812664" y="2313432"/>
            <a:ext cx="2601595" cy="2173605"/>
          </a:xfrm>
          <a:custGeom>
            <a:avLst/>
            <a:gdLst/>
            <a:ahLst/>
            <a:cxnLst/>
            <a:rect l="l" t="t" r="r" b="b"/>
            <a:pathLst>
              <a:path w="2601595" h="2173604">
                <a:moveTo>
                  <a:pt x="30607" y="221742"/>
                </a:moveTo>
                <a:lnTo>
                  <a:pt x="11811" y="174498"/>
                </a:lnTo>
                <a:lnTo>
                  <a:pt x="0" y="179070"/>
                </a:lnTo>
                <a:lnTo>
                  <a:pt x="18796" y="226314"/>
                </a:lnTo>
                <a:lnTo>
                  <a:pt x="30607" y="221742"/>
                </a:lnTo>
                <a:close/>
              </a:path>
              <a:path w="2601595" h="2173604">
                <a:moveTo>
                  <a:pt x="63246" y="304419"/>
                </a:moveTo>
                <a:lnTo>
                  <a:pt x="44577" y="257175"/>
                </a:lnTo>
                <a:lnTo>
                  <a:pt x="32766" y="261747"/>
                </a:lnTo>
                <a:lnTo>
                  <a:pt x="51435" y="308991"/>
                </a:lnTo>
                <a:lnTo>
                  <a:pt x="63246" y="304419"/>
                </a:lnTo>
                <a:close/>
              </a:path>
              <a:path w="2601595" h="2173604">
                <a:moveTo>
                  <a:pt x="95885" y="386969"/>
                </a:moveTo>
                <a:lnTo>
                  <a:pt x="77216" y="339852"/>
                </a:lnTo>
                <a:lnTo>
                  <a:pt x="65405" y="344424"/>
                </a:lnTo>
                <a:lnTo>
                  <a:pt x="84074" y="391668"/>
                </a:lnTo>
                <a:lnTo>
                  <a:pt x="95885" y="386969"/>
                </a:lnTo>
                <a:close/>
              </a:path>
              <a:path w="2601595" h="2173604">
                <a:moveTo>
                  <a:pt x="128651" y="469646"/>
                </a:moveTo>
                <a:lnTo>
                  <a:pt x="109982" y="422402"/>
                </a:lnTo>
                <a:lnTo>
                  <a:pt x="98171" y="427101"/>
                </a:lnTo>
                <a:lnTo>
                  <a:pt x="116840" y="474345"/>
                </a:lnTo>
                <a:lnTo>
                  <a:pt x="128651" y="469646"/>
                </a:lnTo>
                <a:close/>
              </a:path>
              <a:path w="2601595" h="2173604">
                <a:moveTo>
                  <a:pt x="155829" y="173863"/>
                </a:moveTo>
                <a:lnTo>
                  <a:pt x="121920" y="136017"/>
                </a:lnTo>
                <a:lnTo>
                  <a:pt x="112522" y="144399"/>
                </a:lnTo>
                <a:lnTo>
                  <a:pt x="146431" y="182245"/>
                </a:lnTo>
                <a:lnTo>
                  <a:pt x="155829" y="173863"/>
                </a:lnTo>
                <a:close/>
              </a:path>
              <a:path w="2601595" h="2173604">
                <a:moveTo>
                  <a:pt x="161290" y="552323"/>
                </a:moveTo>
                <a:lnTo>
                  <a:pt x="142621" y="505079"/>
                </a:lnTo>
                <a:lnTo>
                  <a:pt x="130810" y="509778"/>
                </a:lnTo>
                <a:lnTo>
                  <a:pt x="149479" y="557022"/>
                </a:lnTo>
                <a:lnTo>
                  <a:pt x="161290" y="552323"/>
                </a:lnTo>
                <a:close/>
              </a:path>
              <a:path w="2601595" h="2173604">
                <a:moveTo>
                  <a:pt x="194056" y="635000"/>
                </a:moveTo>
                <a:lnTo>
                  <a:pt x="175260" y="587756"/>
                </a:lnTo>
                <a:lnTo>
                  <a:pt x="163449" y="592455"/>
                </a:lnTo>
                <a:lnTo>
                  <a:pt x="182245" y="639699"/>
                </a:lnTo>
                <a:lnTo>
                  <a:pt x="194056" y="635000"/>
                </a:lnTo>
                <a:close/>
              </a:path>
              <a:path w="2601595" h="2173604">
                <a:moveTo>
                  <a:pt x="215138" y="240030"/>
                </a:moveTo>
                <a:lnTo>
                  <a:pt x="181229" y="202184"/>
                </a:lnTo>
                <a:lnTo>
                  <a:pt x="171831" y="210693"/>
                </a:lnTo>
                <a:lnTo>
                  <a:pt x="205740" y="248539"/>
                </a:lnTo>
                <a:lnTo>
                  <a:pt x="215138" y="240030"/>
                </a:lnTo>
                <a:close/>
              </a:path>
              <a:path w="2601595" h="2173604">
                <a:moveTo>
                  <a:pt x="226695" y="717677"/>
                </a:moveTo>
                <a:lnTo>
                  <a:pt x="208026" y="670433"/>
                </a:lnTo>
                <a:lnTo>
                  <a:pt x="196215" y="675132"/>
                </a:lnTo>
                <a:lnTo>
                  <a:pt x="214884" y="722376"/>
                </a:lnTo>
                <a:lnTo>
                  <a:pt x="226695" y="717677"/>
                </a:lnTo>
                <a:close/>
              </a:path>
              <a:path w="2601595" h="2173604">
                <a:moveTo>
                  <a:pt x="259334" y="800354"/>
                </a:moveTo>
                <a:lnTo>
                  <a:pt x="240665" y="753110"/>
                </a:lnTo>
                <a:lnTo>
                  <a:pt x="228854" y="757809"/>
                </a:lnTo>
                <a:lnTo>
                  <a:pt x="247523" y="805053"/>
                </a:lnTo>
                <a:lnTo>
                  <a:pt x="259334" y="800354"/>
                </a:lnTo>
                <a:close/>
              </a:path>
              <a:path w="2601595" h="2173604">
                <a:moveTo>
                  <a:pt x="274447" y="306197"/>
                </a:moveTo>
                <a:lnTo>
                  <a:pt x="240538" y="268351"/>
                </a:lnTo>
                <a:lnTo>
                  <a:pt x="231140" y="276860"/>
                </a:lnTo>
                <a:lnTo>
                  <a:pt x="265049" y="314706"/>
                </a:lnTo>
                <a:lnTo>
                  <a:pt x="274447" y="306197"/>
                </a:lnTo>
                <a:close/>
              </a:path>
              <a:path w="2601595" h="2173604">
                <a:moveTo>
                  <a:pt x="292100" y="883031"/>
                </a:moveTo>
                <a:lnTo>
                  <a:pt x="273431" y="835787"/>
                </a:lnTo>
                <a:lnTo>
                  <a:pt x="261620" y="840486"/>
                </a:lnTo>
                <a:lnTo>
                  <a:pt x="280289" y="887730"/>
                </a:lnTo>
                <a:lnTo>
                  <a:pt x="292100" y="883031"/>
                </a:lnTo>
                <a:close/>
              </a:path>
              <a:path w="2601595" h="2173604">
                <a:moveTo>
                  <a:pt x="292100" y="95885"/>
                </a:moveTo>
                <a:lnTo>
                  <a:pt x="246507" y="73533"/>
                </a:lnTo>
                <a:lnTo>
                  <a:pt x="240919" y="84963"/>
                </a:lnTo>
                <a:lnTo>
                  <a:pt x="286512" y="107188"/>
                </a:lnTo>
                <a:lnTo>
                  <a:pt x="292100" y="95885"/>
                </a:lnTo>
                <a:close/>
              </a:path>
              <a:path w="2601595" h="2173604">
                <a:moveTo>
                  <a:pt x="324739" y="965708"/>
                </a:moveTo>
                <a:lnTo>
                  <a:pt x="306070" y="918464"/>
                </a:lnTo>
                <a:lnTo>
                  <a:pt x="294259" y="923163"/>
                </a:lnTo>
                <a:lnTo>
                  <a:pt x="312928" y="970407"/>
                </a:lnTo>
                <a:lnTo>
                  <a:pt x="324739" y="965708"/>
                </a:lnTo>
                <a:close/>
              </a:path>
              <a:path w="2601595" h="2173604">
                <a:moveTo>
                  <a:pt x="333756" y="372491"/>
                </a:moveTo>
                <a:lnTo>
                  <a:pt x="299847" y="334645"/>
                </a:lnTo>
                <a:lnTo>
                  <a:pt x="290449" y="343154"/>
                </a:lnTo>
                <a:lnTo>
                  <a:pt x="324358" y="381000"/>
                </a:lnTo>
                <a:lnTo>
                  <a:pt x="333756" y="372491"/>
                </a:lnTo>
                <a:close/>
              </a:path>
              <a:path w="2601595" h="2173604">
                <a:moveTo>
                  <a:pt x="357505" y="1048385"/>
                </a:moveTo>
                <a:lnTo>
                  <a:pt x="338709" y="1001141"/>
                </a:lnTo>
                <a:lnTo>
                  <a:pt x="327025" y="1005840"/>
                </a:lnTo>
                <a:lnTo>
                  <a:pt x="345694" y="1053084"/>
                </a:lnTo>
                <a:lnTo>
                  <a:pt x="357505" y="1048385"/>
                </a:lnTo>
                <a:close/>
              </a:path>
              <a:path w="2601595" h="2173604">
                <a:moveTo>
                  <a:pt x="371983" y="134874"/>
                </a:moveTo>
                <a:lnTo>
                  <a:pt x="326390" y="112522"/>
                </a:lnTo>
                <a:lnTo>
                  <a:pt x="320802" y="123952"/>
                </a:lnTo>
                <a:lnTo>
                  <a:pt x="366395" y="146304"/>
                </a:lnTo>
                <a:lnTo>
                  <a:pt x="371983" y="134874"/>
                </a:lnTo>
                <a:close/>
              </a:path>
              <a:path w="2601595" h="2173604">
                <a:moveTo>
                  <a:pt x="390144" y="1131062"/>
                </a:moveTo>
                <a:lnTo>
                  <a:pt x="371475" y="1083818"/>
                </a:lnTo>
                <a:lnTo>
                  <a:pt x="359664" y="1088517"/>
                </a:lnTo>
                <a:lnTo>
                  <a:pt x="378333" y="1135761"/>
                </a:lnTo>
                <a:lnTo>
                  <a:pt x="390144" y="1131062"/>
                </a:lnTo>
                <a:close/>
              </a:path>
              <a:path w="2601595" h="2173604">
                <a:moveTo>
                  <a:pt x="393065" y="438658"/>
                </a:moveTo>
                <a:lnTo>
                  <a:pt x="359156" y="400812"/>
                </a:lnTo>
                <a:lnTo>
                  <a:pt x="349758" y="409321"/>
                </a:lnTo>
                <a:lnTo>
                  <a:pt x="383667" y="447167"/>
                </a:lnTo>
                <a:lnTo>
                  <a:pt x="393065" y="438658"/>
                </a:lnTo>
                <a:close/>
              </a:path>
              <a:path w="2601595" h="2173604">
                <a:moveTo>
                  <a:pt x="405384" y="14732"/>
                </a:moveTo>
                <a:lnTo>
                  <a:pt x="356743" y="0"/>
                </a:lnTo>
                <a:lnTo>
                  <a:pt x="353187" y="12192"/>
                </a:lnTo>
                <a:lnTo>
                  <a:pt x="401701" y="26797"/>
                </a:lnTo>
                <a:lnTo>
                  <a:pt x="405384" y="14732"/>
                </a:lnTo>
                <a:close/>
              </a:path>
              <a:path w="2601595" h="2173604">
                <a:moveTo>
                  <a:pt x="422783" y="1213739"/>
                </a:moveTo>
                <a:lnTo>
                  <a:pt x="404114" y="1166495"/>
                </a:lnTo>
                <a:lnTo>
                  <a:pt x="392303" y="1171194"/>
                </a:lnTo>
                <a:lnTo>
                  <a:pt x="410972" y="1218450"/>
                </a:lnTo>
                <a:lnTo>
                  <a:pt x="422783" y="1213739"/>
                </a:lnTo>
                <a:close/>
              </a:path>
              <a:path w="2601595" h="2173604">
                <a:moveTo>
                  <a:pt x="451866" y="173863"/>
                </a:moveTo>
                <a:lnTo>
                  <a:pt x="406273" y="151511"/>
                </a:lnTo>
                <a:lnTo>
                  <a:pt x="400685" y="162941"/>
                </a:lnTo>
                <a:lnTo>
                  <a:pt x="446278" y="185293"/>
                </a:lnTo>
                <a:lnTo>
                  <a:pt x="451866" y="173863"/>
                </a:lnTo>
                <a:close/>
              </a:path>
              <a:path w="2601595" h="2173604">
                <a:moveTo>
                  <a:pt x="452374" y="504952"/>
                </a:moveTo>
                <a:lnTo>
                  <a:pt x="418465" y="467106"/>
                </a:lnTo>
                <a:lnTo>
                  <a:pt x="409067" y="475488"/>
                </a:lnTo>
                <a:lnTo>
                  <a:pt x="442976" y="513334"/>
                </a:lnTo>
                <a:lnTo>
                  <a:pt x="452374" y="504952"/>
                </a:lnTo>
                <a:close/>
              </a:path>
              <a:path w="2601595" h="2173604">
                <a:moveTo>
                  <a:pt x="455549" y="1296416"/>
                </a:moveTo>
                <a:lnTo>
                  <a:pt x="436880" y="1249172"/>
                </a:lnTo>
                <a:lnTo>
                  <a:pt x="425069" y="1253871"/>
                </a:lnTo>
                <a:lnTo>
                  <a:pt x="443738" y="1301115"/>
                </a:lnTo>
                <a:lnTo>
                  <a:pt x="455549" y="1296416"/>
                </a:lnTo>
                <a:close/>
              </a:path>
              <a:path w="2601595" h="2173604">
                <a:moveTo>
                  <a:pt x="488188" y="1379093"/>
                </a:moveTo>
                <a:lnTo>
                  <a:pt x="469519" y="1331849"/>
                </a:lnTo>
                <a:lnTo>
                  <a:pt x="457708" y="1336548"/>
                </a:lnTo>
                <a:lnTo>
                  <a:pt x="476377" y="1383792"/>
                </a:lnTo>
                <a:lnTo>
                  <a:pt x="488188" y="1379093"/>
                </a:lnTo>
                <a:close/>
              </a:path>
              <a:path w="2601595" h="2173604">
                <a:moveTo>
                  <a:pt x="490474" y="40386"/>
                </a:moveTo>
                <a:lnTo>
                  <a:pt x="441960" y="25654"/>
                </a:lnTo>
                <a:lnTo>
                  <a:pt x="438277" y="37846"/>
                </a:lnTo>
                <a:lnTo>
                  <a:pt x="486918" y="52578"/>
                </a:lnTo>
                <a:lnTo>
                  <a:pt x="490474" y="40386"/>
                </a:lnTo>
                <a:close/>
              </a:path>
              <a:path w="2601595" h="2173604">
                <a:moveTo>
                  <a:pt x="511683" y="571119"/>
                </a:moveTo>
                <a:lnTo>
                  <a:pt x="477774" y="533273"/>
                </a:lnTo>
                <a:lnTo>
                  <a:pt x="468376" y="541782"/>
                </a:lnTo>
                <a:lnTo>
                  <a:pt x="502285" y="579628"/>
                </a:lnTo>
                <a:lnTo>
                  <a:pt x="511683" y="571119"/>
                </a:lnTo>
                <a:close/>
              </a:path>
              <a:path w="2601595" h="2173604">
                <a:moveTo>
                  <a:pt x="520954" y="1461770"/>
                </a:moveTo>
                <a:lnTo>
                  <a:pt x="502158" y="1414526"/>
                </a:lnTo>
                <a:lnTo>
                  <a:pt x="490474" y="1419225"/>
                </a:lnTo>
                <a:lnTo>
                  <a:pt x="509143" y="1466469"/>
                </a:lnTo>
                <a:lnTo>
                  <a:pt x="520954" y="1461770"/>
                </a:lnTo>
                <a:close/>
              </a:path>
              <a:path w="2601595" h="2173604">
                <a:moveTo>
                  <a:pt x="531749" y="212852"/>
                </a:moveTo>
                <a:lnTo>
                  <a:pt x="486156" y="190627"/>
                </a:lnTo>
                <a:lnTo>
                  <a:pt x="480568" y="201930"/>
                </a:lnTo>
                <a:lnTo>
                  <a:pt x="526161" y="224282"/>
                </a:lnTo>
                <a:lnTo>
                  <a:pt x="531749" y="212852"/>
                </a:lnTo>
                <a:close/>
              </a:path>
              <a:path w="2601595" h="2173604">
                <a:moveTo>
                  <a:pt x="553593" y="1544447"/>
                </a:moveTo>
                <a:lnTo>
                  <a:pt x="534924" y="1497203"/>
                </a:lnTo>
                <a:lnTo>
                  <a:pt x="523113" y="1501902"/>
                </a:lnTo>
                <a:lnTo>
                  <a:pt x="541782" y="1549146"/>
                </a:lnTo>
                <a:lnTo>
                  <a:pt x="553593" y="1544447"/>
                </a:lnTo>
                <a:close/>
              </a:path>
              <a:path w="2601595" h="2173604">
                <a:moveTo>
                  <a:pt x="570992" y="637413"/>
                </a:moveTo>
                <a:lnTo>
                  <a:pt x="537083" y="599567"/>
                </a:lnTo>
                <a:lnTo>
                  <a:pt x="527685" y="607949"/>
                </a:lnTo>
                <a:lnTo>
                  <a:pt x="561594" y="645795"/>
                </a:lnTo>
                <a:lnTo>
                  <a:pt x="570992" y="637413"/>
                </a:lnTo>
                <a:close/>
              </a:path>
              <a:path w="2601595" h="2173604">
                <a:moveTo>
                  <a:pt x="575691" y="66040"/>
                </a:moveTo>
                <a:lnTo>
                  <a:pt x="527050" y="51435"/>
                </a:lnTo>
                <a:lnTo>
                  <a:pt x="523367" y="63500"/>
                </a:lnTo>
                <a:lnTo>
                  <a:pt x="572008" y="78232"/>
                </a:lnTo>
                <a:lnTo>
                  <a:pt x="575691" y="66040"/>
                </a:lnTo>
                <a:close/>
              </a:path>
              <a:path w="2601595" h="2173604">
                <a:moveTo>
                  <a:pt x="586232" y="1627124"/>
                </a:moveTo>
                <a:lnTo>
                  <a:pt x="567563" y="1579880"/>
                </a:lnTo>
                <a:lnTo>
                  <a:pt x="555752" y="1584579"/>
                </a:lnTo>
                <a:lnTo>
                  <a:pt x="574421" y="1631823"/>
                </a:lnTo>
                <a:lnTo>
                  <a:pt x="586232" y="1627124"/>
                </a:lnTo>
                <a:close/>
              </a:path>
              <a:path w="2601595" h="2173604">
                <a:moveTo>
                  <a:pt x="611632" y="251841"/>
                </a:moveTo>
                <a:lnTo>
                  <a:pt x="566039" y="229616"/>
                </a:lnTo>
                <a:lnTo>
                  <a:pt x="560451" y="241046"/>
                </a:lnTo>
                <a:lnTo>
                  <a:pt x="606044" y="263271"/>
                </a:lnTo>
                <a:lnTo>
                  <a:pt x="611632" y="251841"/>
                </a:lnTo>
                <a:close/>
              </a:path>
              <a:path w="2601595" h="2173604">
                <a:moveTo>
                  <a:pt x="618998" y="1709801"/>
                </a:moveTo>
                <a:lnTo>
                  <a:pt x="600329" y="1662557"/>
                </a:lnTo>
                <a:lnTo>
                  <a:pt x="588518" y="1667256"/>
                </a:lnTo>
                <a:lnTo>
                  <a:pt x="607187" y="1714500"/>
                </a:lnTo>
                <a:lnTo>
                  <a:pt x="618998" y="1709801"/>
                </a:lnTo>
                <a:close/>
              </a:path>
              <a:path w="2601595" h="2173604">
                <a:moveTo>
                  <a:pt x="630301" y="703580"/>
                </a:moveTo>
                <a:lnTo>
                  <a:pt x="596392" y="665734"/>
                </a:lnTo>
                <a:lnTo>
                  <a:pt x="586994" y="674243"/>
                </a:lnTo>
                <a:lnTo>
                  <a:pt x="620903" y="712089"/>
                </a:lnTo>
                <a:lnTo>
                  <a:pt x="630301" y="703580"/>
                </a:lnTo>
                <a:close/>
              </a:path>
              <a:path w="2601595" h="2173604">
                <a:moveTo>
                  <a:pt x="651637" y="1792478"/>
                </a:moveTo>
                <a:lnTo>
                  <a:pt x="632968" y="1745234"/>
                </a:lnTo>
                <a:lnTo>
                  <a:pt x="621157" y="1749933"/>
                </a:lnTo>
                <a:lnTo>
                  <a:pt x="639826" y="1797177"/>
                </a:lnTo>
                <a:lnTo>
                  <a:pt x="651637" y="1792478"/>
                </a:lnTo>
                <a:close/>
              </a:path>
              <a:path w="2601595" h="2173604">
                <a:moveTo>
                  <a:pt x="660781" y="91821"/>
                </a:moveTo>
                <a:lnTo>
                  <a:pt x="612140" y="77089"/>
                </a:lnTo>
                <a:lnTo>
                  <a:pt x="608457" y="89281"/>
                </a:lnTo>
                <a:lnTo>
                  <a:pt x="657098" y="103886"/>
                </a:lnTo>
                <a:lnTo>
                  <a:pt x="660781" y="91821"/>
                </a:lnTo>
                <a:close/>
              </a:path>
              <a:path w="2601595" h="2173604">
                <a:moveTo>
                  <a:pt x="684403" y="1875155"/>
                </a:moveTo>
                <a:lnTo>
                  <a:pt x="665734" y="1827911"/>
                </a:lnTo>
                <a:lnTo>
                  <a:pt x="653923" y="1832610"/>
                </a:lnTo>
                <a:lnTo>
                  <a:pt x="672592" y="1879727"/>
                </a:lnTo>
                <a:lnTo>
                  <a:pt x="684403" y="1875155"/>
                </a:lnTo>
                <a:close/>
              </a:path>
              <a:path w="2601595" h="2173604">
                <a:moveTo>
                  <a:pt x="689610" y="769747"/>
                </a:moveTo>
                <a:lnTo>
                  <a:pt x="655701" y="731901"/>
                </a:lnTo>
                <a:lnTo>
                  <a:pt x="646303" y="740410"/>
                </a:lnTo>
                <a:lnTo>
                  <a:pt x="680212" y="778256"/>
                </a:lnTo>
                <a:lnTo>
                  <a:pt x="689610" y="769747"/>
                </a:lnTo>
                <a:close/>
              </a:path>
              <a:path w="2601595" h="2173604">
                <a:moveTo>
                  <a:pt x="691515" y="290830"/>
                </a:moveTo>
                <a:lnTo>
                  <a:pt x="645922" y="268605"/>
                </a:lnTo>
                <a:lnTo>
                  <a:pt x="640334" y="280035"/>
                </a:lnTo>
                <a:lnTo>
                  <a:pt x="685927" y="302260"/>
                </a:lnTo>
                <a:lnTo>
                  <a:pt x="691515" y="290830"/>
                </a:lnTo>
                <a:close/>
              </a:path>
              <a:path w="2601595" h="2173604">
                <a:moveTo>
                  <a:pt x="717042" y="1957832"/>
                </a:moveTo>
                <a:lnTo>
                  <a:pt x="698373" y="1910588"/>
                </a:lnTo>
                <a:lnTo>
                  <a:pt x="686562" y="1915160"/>
                </a:lnTo>
                <a:lnTo>
                  <a:pt x="705231" y="1962404"/>
                </a:lnTo>
                <a:lnTo>
                  <a:pt x="717042" y="1957832"/>
                </a:lnTo>
                <a:close/>
              </a:path>
              <a:path w="2601595" h="2173604">
                <a:moveTo>
                  <a:pt x="745871" y="117475"/>
                </a:moveTo>
                <a:lnTo>
                  <a:pt x="697230" y="102743"/>
                </a:lnTo>
                <a:lnTo>
                  <a:pt x="693547" y="114935"/>
                </a:lnTo>
                <a:lnTo>
                  <a:pt x="742188" y="129667"/>
                </a:lnTo>
                <a:lnTo>
                  <a:pt x="745871" y="117475"/>
                </a:lnTo>
                <a:close/>
              </a:path>
              <a:path w="2601595" h="2173604">
                <a:moveTo>
                  <a:pt x="748919" y="836041"/>
                </a:moveTo>
                <a:lnTo>
                  <a:pt x="715137" y="798195"/>
                </a:lnTo>
                <a:lnTo>
                  <a:pt x="705612" y="806704"/>
                </a:lnTo>
                <a:lnTo>
                  <a:pt x="739521" y="844550"/>
                </a:lnTo>
                <a:lnTo>
                  <a:pt x="748919" y="836041"/>
                </a:lnTo>
                <a:close/>
              </a:path>
              <a:path w="2601595" h="2173604">
                <a:moveTo>
                  <a:pt x="749681" y="2040509"/>
                </a:moveTo>
                <a:lnTo>
                  <a:pt x="731012" y="1993265"/>
                </a:lnTo>
                <a:lnTo>
                  <a:pt x="719201" y="1997837"/>
                </a:lnTo>
                <a:lnTo>
                  <a:pt x="737870" y="2045081"/>
                </a:lnTo>
                <a:lnTo>
                  <a:pt x="749681" y="2040509"/>
                </a:lnTo>
                <a:close/>
              </a:path>
              <a:path w="2601595" h="2173604">
                <a:moveTo>
                  <a:pt x="771398" y="329946"/>
                </a:moveTo>
                <a:lnTo>
                  <a:pt x="725805" y="307594"/>
                </a:lnTo>
                <a:lnTo>
                  <a:pt x="720217" y="319024"/>
                </a:lnTo>
                <a:lnTo>
                  <a:pt x="765810" y="341249"/>
                </a:lnTo>
                <a:lnTo>
                  <a:pt x="771398" y="329946"/>
                </a:lnTo>
                <a:close/>
              </a:path>
              <a:path w="2601595" h="2173604">
                <a:moveTo>
                  <a:pt x="807720" y="2031746"/>
                </a:moveTo>
                <a:lnTo>
                  <a:pt x="771398" y="2095258"/>
                </a:lnTo>
                <a:lnTo>
                  <a:pt x="763778" y="2075942"/>
                </a:lnTo>
                <a:lnTo>
                  <a:pt x="751967" y="2080514"/>
                </a:lnTo>
                <a:lnTo>
                  <a:pt x="759650" y="2100008"/>
                </a:lnTo>
                <a:lnTo>
                  <a:pt x="689610" y="2078482"/>
                </a:lnTo>
                <a:lnTo>
                  <a:pt x="795401" y="2173224"/>
                </a:lnTo>
                <a:lnTo>
                  <a:pt x="801370" y="2104644"/>
                </a:lnTo>
                <a:lnTo>
                  <a:pt x="807720" y="2031746"/>
                </a:lnTo>
                <a:close/>
              </a:path>
              <a:path w="2601595" h="2173604">
                <a:moveTo>
                  <a:pt x="808228" y="902208"/>
                </a:moveTo>
                <a:lnTo>
                  <a:pt x="774446" y="864362"/>
                </a:lnTo>
                <a:lnTo>
                  <a:pt x="764921" y="872871"/>
                </a:lnTo>
                <a:lnTo>
                  <a:pt x="798830" y="910717"/>
                </a:lnTo>
                <a:lnTo>
                  <a:pt x="808228" y="902208"/>
                </a:lnTo>
                <a:close/>
              </a:path>
              <a:path w="2601595" h="2173604">
                <a:moveTo>
                  <a:pt x="830961" y="143129"/>
                </a:moveTo>
                <a:lnTo>
                  <a:pt x="782320" y="128524"/>
                </a:lnTo>
                <a:lnTo>
                  <a:pt x="778637" y="140589"/>
                </a:lnTo>
                <a:lnTo>
                  <a:pt x="827278" y="155321"/>
                </a:lnTo>
                <a:lnTo>
                  <a:pt x="830961" y="143129"/>
                </a:lnTo>
                <a:close/>
              </a:path>
              <a:path w="2601595" h="2173604">
                <a:moveTo>
                  <a:pt x="851281" y="368935"/>
                </a:moveTo>
                <a:lnTo>
                  <a:pt x="805688" y="346583"/>
                </a:lnTo>
                <a:lnTo>
                  <a:pt x="800100" y="358013"/>
                </a:lnTo>
                <a:lnTo>
                  <a:pt x="845820" y="380365"/>
                </a:lnTo>
                <a:lnTo>
                  <a:pt x="851281" y="368935"/>
                </a:lnTo>
                <a:close/>
              </a:path>
              <a:path w="2601595" h="2173604">
                <a:moveTo>
                  <a:pt x="867537" y="968502"/>
                </a:moveTo>
                <a:lnTo>
                  <a:pt x="833755" y="930656"/>
                </a:lnTo>
                <a:lnTo>
                  <a:pt x="824230" y="939038"/>
                </a:lnTo>
                <a:lnTo>
                  <a:pt x="858139" y="976884"/>
                </a:lnTo>
                <a:lnTo>
                  <a:pt x="867537" y="968502"/>
                </a:lnTo>
                <a:close/>
              </a:path>
              <a:path w="2601595" h="2173604">
                <a:moveTo>
                  <a:pt x="916051" y="168910"/>
                </a:moveTo>
                <a:lnTo>
                  <a:pt x="867410" y="154178"/>
                </a:lnTo>
                <a:lnTo>
                  <a:pt x="863727" y="166370"/>
                </a:lnTo>
                <a:lnTo>
                  <a:pt x="912368" y="180975"/>
                </a:lnTo>
                <a:lnTo>
                  <a:pt x="916051" y="168910"/>
                </a:lnTo>
                <a:close/>
              </a:path>
              <a:path w="2601595" h="2173604">
                <a:moveTo>
                  <a:pt x="926846" y="1034669"/>
                </a:moveTo>
                <a:lnTo>
                  <a:pt x="893064" y="996823"/>
                </a:lnTo>
                <a:lnTo>
                  <a:pt x="883539" y="1005332"/>
                </a:lnTo>
                <a:lnTo>
                  <a:pt x="917448" y="1043178"/>
                </a:lnTo>
                <a:lnTo>
                  <a:pt x="926846" y="1034669"/>
                </a:lnTo>
                <a:close/>
              </a:path>
              <a:path w="2601595" h="2173604">
                <a:moveTo>
                  <a:pt x="931164" y="407924"/>
                </a:moveTo>
                <a:lnTo>
                  <a:pt x="885571" y="385572"/>
                </a:lnTo>
                <a:lnTo>
                  <a:pt x="879983" y="397002"/>
                </a:lnTo>
                <a:lnTo>
                  <a:pt x="925703" y="419354"/>
                </a:lnTo>
                <a:lnTo>
                  <a:pt x="931164" y="407924"/>
                </a:lnTo>
                <a:close/>
              </a:path>
              <a:path w="2601595" h="2173604">
                <a:moveTo>
                  <a:pt x="1001141" y="194564"/>
                </a:moveTo>
                <a:lnTo>
                  <a:pt x="952500" y="179832"/>
                </a:lnTo>
                <a:lnTo>
                  <a:pt x="948817" y="192024"/>
                </a:lnTo>
                <a:lnTo>
                  <a:pt x="997458" y="206756"/>
                </a:lnTo>
                <a:lnTo>
                  <a:pt x="1001141" y="194564"/>
                </a:lnTo>
                <a:close/>
              </a:path>
              <a:path w="2601595" h="2173604">
                <a:moveTo>
                  <a:pt x="1011047" y="446913"/>
                </a:moveTo>
                <a:lnTo>
                  <a:pt x="965454" y="424688"/>
                </a:lnTo>
                <a:lnTo>
                  <a:pt x="959866" y="435991"/>
                </a:lnTo>
                <a:lnTo>
                  <a:pt x="1005586" y="458343"/>
                </a:lnTo>
                <a:lnTo>
                  <a:pt x="1011047" y="446913"/>
                </a:lnTo>
                <a:close/>
              </a:path>
              <a:path w="2601595" h="2173604">
                <a:moveTo>
                  <a:pt x="1033145" y="1162812"/>
                </a:moveTo>
                <a:lnTo>
                  <a:pt x="1018501" y="1109345"/>
                </a:lnTo>
                <a:lnTo>
                  <a:pt x="995680" y="1025906"/>
                </a:lnTo>
                <a:lnTo>
                  <a:pt x="983665" y="1098054"/>
                </a:lnTo>
                <a:lnTo>
                  <a:pt x="982649" y="1096924"/>
                </a:lnTo>
                <a:lnTo>
                  <a:pt x="982649" y="1104150"/>
                </a:lnTo>
                <a:lnTo>
                  <a:pt x="982345" y="1106043"/>
                </a:lnTo>
                <a:lnTo>
                  <a:pt x="980376" y="1106157"/>
                </a:lnTo>
                <a:lnTo>
                  <a:pt x="982649" y="1104150"/>
                </a:lnTo>
                <a:lnTo>
                  <a:pt x="982649" y="1096924"/>
                </a:lnTo>
                <a:lnTo>
                  <a:pt x="952373" y="1063117"/>
                </a:lnTo>
                <a:lnTo>
                  <a:pt x="942848" y="1071499"/>
                </a:lnTo>
                <a:lnTo>
                  <a:pt x="974204" y="1106512"/>
                </a:lnTo>
                <a:lnTo>
                  <a:pt x="901065" y="1110615"/>
                </a:lnTo>
                <a:lnTo>
                  <a:pt x="1033145" y="1162812"/>
                </a:lnTo>
                <a:close/>
              </a:path>
              <a:path w="2601595" h="2173604">
                <a:moveTo>
                  <a:pt x="1086231" y="220218"/>
                </a:moveTo>
                <a:lnTo>
                  <a:pt x="1037590" y="205613"/>
                </a:lnTo>
                <a:lnTo>
                  <a:pt x="1034034" y="217678"/>
                </a:lnTo>
                <a:lnTo>
                  <a:pt x="1082548" y="232410"/>
                </a:lnTo>
                <a:lnTo>
                  <a:pt x="1086231" y="220218"/>
                </a:lnTo>
                <a:close/>
              </a:path>
              <a:path w="2601595" h="2173604">
                <a:moveTo>
                  <a:pt x="1090930" y="485902"/>
                </a:moveTo>
                <a:lnTo>
                  <a:pt x="1045337" y="463677"/>
                </a:lnTo>
                <a:lnTo>
                  <a:pt x="1039749" y="475107"/>
                </a:lnTo>
                <a:lnTo>
                  <a:pt x="1085469" y="497332"/>
                </a:lnTo>
                <a:lnTo>
                  <a:pt x="1090930" y="485902"/>
                </a:lnTo>
                <a:close/>
              </a:path>
              <a:path w="2601595" h="2173604">
                <a:moveTo>
                  <a:pt x="1170813" y="524891"/>
                </a:moveTo>
                <a:lnTo>
                  <a:pt x="1125220" y="502666"/>
                </a:lnTo>
                <a:lnTo>
                  <a:pt x="1119632" y="514096"/>
                </a:lnTo>
                <a:lnTo>
                  <a:pt x="1165352" y="536321"/>
                </a:lnTo>
                <a:lnTo>
                  <a:pt x="1170813" y="524891"/>
                </a:lnTo>
                <a:close/>
              </a:path>
              <a:path w="2601595" h="2173604">
                <a:moveTo>
                  <a:pt x="1171448" y="245999"/>
                </a:moveTo>
                <a:lnTo>
                  <a:pt x="1122807" y="231267"/>
                </a:lnTo>
                <a:lnTo>
                  <a:pt x="1119124" y="243459"/>
                </a:lnTo>
                <a:lnTo>
                  <a:pt x="1167765" y="258064"/>
                </a:lnTo>
                <a:lnTo>
                  <a:pt x="1171448" y="245999"/>
                </a:lnTo>
                <a:close/>
              </a:path>
              <a:path w="2601595" h="2173604">
                <a:moveTo>
                  <a:pt x="1250696" y="564007"/>
                </a:moveTo>
                <a:lnTo>
                  <a:pt x="1205103" y="541655"/>
                </a:lnTo>
                <a:lnTo>
                  <a:pt x="1199515" y="553085"/>
                </a:lnTo>
                <a:lnTo>
                  <a:pt x="1245235" y="575437"/>
                </a:lnTo>
                <a:lnTo>
                  <a:pt x="1250696" y="564007"/>
                </a:lnTo>
                <a:close/>
              </a:path>
              <a:path w="2601595" h="2173604">
                <a:moveTo>
                  <a:pt x="1256538" y="271653"/>
                </a:moveTo>
                <a:lnTo>
                  <a:pt x="1207897" y="256921"/>
                </a:lnTo>
                <a:lnTo>
                  <a:pt x="1204214" y="269113"/>
                </a:lnTo>
                <a:lnTo>
                  <a:pt x="1252855" y="283845"/>
                </a:lnTo>
                <a:lnTo>
                  <a:pt x="1256538" y="271653"/>
                </a:lnTo>
                <a:close/>
              </a:path>
              <a:path w="2601595" h="2173604">
                <a:moveTo>
                  <a:pt x="1330579" y="602996"/>
                </a:moveTo>
                <a:lnTo>
                  <a:pt x="1284986" y="580644"/>
                </a:lnTo>
                <a:lnTo>
                  <a:pt x="1279398" y="592074"/>
                </a:lnTo>
                <a:lnTo>
                  <a:pt x="1325118" y="614426"/>
                </a:lnTo>
                <a:lnTo>
                  <a:pt x="1330579" y="602996"/>
                </a:lnTo>
                <a:close/>
              </a:path>
              <a:path w="2601595" h="2173604">
                <a:moveTo>
                  <a:pt x="1341628" y="297307"/>
                </a:moveTo>
                <a:lnTo>
                  <a:pt x="1292987" y="282702"/>
                </a:lnTo>
                <a:lnTo>
                  <a:pt x="1289304" y="294767"/>
                </a:lnTo>
                <a:lnTo>
                  <a:pt x="1337945" y="309499"/>
                </a:lnTo>
                <a:lnTo>
                  <a:pt x="1341628" y="297307"/>
                </a:lnTo>
                <a:close/>
              </a:path>
              <a:path w="2601595" h="2173604">
                <a:moveTo>
                  <a:pt x="1410462" y="641985"/>
                </a:moveTo>
                <a:lnTo>
                  <a:pt x="1364869" y="619633"/>
                </a:lnTo>
                <a:lnTo>
                  <a:pt x="1359281" y="631063"/>
                </a:lnTo>
                <a:lnTo>
                  <a:pt x="1405001" y="653415"/>
                </a:lnTo>
                <a:lnTo>
                  <a:pt x="1410462" y="641985"/>
                </a:lnTo>
                <a:close/>
              </a:path>
              <a:path w="2601595" h="2173604">
                <a:moveTo>
                  <a:pt x="1426718" y="322961"/>
                </a:moveTo>
                <a:lnTo>
                  <a:pt x="1378077" y="308356"/>
                </a:lnTo>
                <a:lnTo>
                  <a:pt x="1374394" y="320548"/>
                </a:lnTo>
                <a:lnTo>
                  <a:pt x="1423035" y="335153"/>
                </a:lnTo>
                <a:lnTo>
                  <a:pt x="1426718" y="322961"/>
                </a:lnTo>
                <a:close/>
              </a:path>
              <a:path w="2601595" h="2173604">
                <a:moveTo>
                  <a:pt x="1490345" y="680974"/>
                </a:moveTo>
                <a:lnTo>
                  <a:pt x="1444752" y="658749"/>
                </a:lnTo>
                <a:lnTo>
                  <a:pt x="1439164" y="670179"/>
                </a:lnTo>
                <a:lnTo>
                  <a:pt x="1484884" y="692404"/>
                </a:lnTo>
                <a:lnTo>
                  <a:pt x="1490345" y="680974"/>
                </a:lnTo>
                <a:close/>
              </a:path>
              <a:path w="2601595" h="2173604">
                <a:moveTo>
                  <a:pt x="1511808" y="348742"/>
                </a:moveTo>
                <a:lnTo>
                  <a:pt x="1463167" y="334010"/>
                </a:lnTo>
                <a:lnTo>
                  <a:pt x="1459484" y="346202"/>
                </a:lnTo>
                <a:lnTo>
                  <a:pt x="1508125" y="360934"/>
                </a:lnTo>
                <a:lnTo>
                  <a:pt x="1511808" y="348742"/>
                </a:lnTo>
                <a:close/>
              </a:path>
              <a:path w="2601595" h="2173604">
                <a:moveTo>
                  <a:pt x="1570228" y="719963"/>
                </a:moveTo>
                <a:lnTo>
                  <a:pt x="1524635" y="697738"/>
                </a:lnTo>
                <a:lnTo>
                  <a:pt x="1519047" y="709168"/>
                </a:lnTo>
                <a:lnTo>
                  <a:pt x="1564767" y="731393"/>
                </a:lnTo>
                <a:lnTo>
                  <a:pt x="1570228" y="719963"/>
                </a:lnTo>
                <a:close/>
              </a:path>
              <a:path w="2601595" h="2173604">
                <a:moveTo>
                  <a:pt x="1596898" y="374396"/>
                </a:moveTo>
                <a:lnTo>
                  <a:pt x="1548257" y="359664"/>
                </a:lnTo>
                <a:lnTo>
                  <a:pt x="1544574" y="371856"/>
                </a:lnTo>
                <a:lnTo>
                  <a:pt x="1593215" y="386588"/>
                </a:lnTo>
                <a:lnTo>
                  <a:pt x="1596898" y="374396"/>
                </a:lnTo>
                <a:close/>
              </a:path>
              <a:path w="2601595" h="2173604">
                <a:moveTo>
                  <a:pt x="1681988" y="400050"/>
                </a:moveTo>
                <a:lnTo>
                  <a:pt x="1633347" y="385445"/>
                </a:lnTo>
                <a:lnTo>
                  <a:pt x="1629664" y="397637"/>
                </a:lnTo>
                <a:lnTo>
                  <a:pt x="1678305" y="412242"/>
                </a:lnTo>
                <a:lnTo>
                  <a:pt x="1681988" y="400050"/>
                </a:lnTo>
                <a:close/>
              </a:path>
              <a:path w="2601595" h="2173604">
                <a:moveTo>
                  <a:pt x="1682356" y="781812"/>
                </a:moveTo>
                <a:lnTo>
                  <a:pt x="1661198" y="754126"/>
                </a:lnTo>
                <a:lnTo>
                  <a:pt x="1596136" y="669036"/>
                </a:lnTo>
                <a:lnTo>
                  <a:pt x="1612125" y="740460"/>
                </a:lnTo>
                <a:lnTo>
                  <a:pt x="1604518" y="736727"/>
                </a:lnTo>
                <a:lnTo>
                  <a:pt x="1598930" y="748157"/>
                </a:lnTo>
                <a:lnTo>
                  <a:pt x="1606537" y="751890"/>
                </a:lnTo>
                <a:lnTo>
                  <a:pt x="1613903" y="748423"/>
                </a:lnTo>
                <a:lnTo>
                  <a:pt x="1606537" y="751890"/>
                </a:lnTo>
                <a:lnTo>
                  <a:pt x="1540383" y="783082"/>
                </a:lnTo>
                <a:lnTo>
                  <a:pt x="1682356" y="781812"/>
                </a:lnTo>
                <a:close/>
              </a:path>
              <a:path w="2601595" h="2173604">
                <a:moveTo>
                  <a:pt x="1767078" y="425831"/>
                </a:moveTo>
                <a:lnTo>
                  <a:pt x="1718437" y="411099"/>
                </a:lnTo>
                <a:lnTo>
                  <a:pt x="1714881" y="423291"/>
                </a:lnTo>
                <a:lnTo>
                  <a:pt x="1763382" y="437896"/>
                </a:lnTo>
                <a:lnTo>
                  <a:pt x="1767078" y="425831"/>
                </a:lnTo>
                <a:close/>
              </a:path>
              <a:path w="2601595" h="2173604">
                <a:moveTo>
                  <a:pt x="1852295" y="451485"/>
                </a:moveTo>
                <a:lnTo>
                  <a:pt x="1803654" y="436753"/>
                </a:lnTo>
                <a:lnTo>
                  <a:pt x="1799971" y="448945"/>
                </a:lnTo>
                <a:lnTo>
                  <a:pt x="1848612" y="463677"/>
                </a:lnTo>
                <a:lnTo>
                  <a:pt x="1852295" y="451485"/>
                </a:lnTo>
                <a:close/>
              </a:path>
              <a:path w="2601595" h="2173604">
                <a:moveTo>
                  <a:pt x="1937385" y="477139"/>
                </a:moveTo>
                <a:lnTo>
                  <a:pt x="1888744" y="462534"/>
                </a:lnTo>
                <a:lnTo>
                  <a:pt x="1885061" y="474599"/>
                </a:lnTo>
                <a:lnTo>
                  <a:pt x="1933702" y="489331"/>
                </a:lnTo>
                <a:lnTo>
                  <a:pt x="1937385" y="477139"/>
                </a:lnTo>
                <a:close/>
              </a:path>
              <a:path w="2601595" h="2173604">
                <a:moveTo>
                  <a:pt x="2022475" y="502920"/>
                </a:moveTo>
                <a:lnTo>
                  <a:pt x="1973834" y="488188"/>
                </a:lnTo>
                <a:lnTo>
                  <a:pt x="1970151" y="500380"/>
                </a:lnTo>
                <a:lnTo>
                  <a:pt x="2018792" y="514985"/>
                </a:lnTo>
                <a:lnTo>
                  <a:pt x="2022475" y="502920"/>
                </a:lnTo>
                <a:close/>
              </a:path>
              <a:path w="2601595" h="2173604">
                <a:moveTo>
                  <a:pt x="2107565" y="528574"/>
                </a:moveTo>
                <a:lnTo>
                  <a:pt x="2058924" y="513842"/>
                </a:lnTo>
                <a:lnTo>
                  <a:pt x="2055241" y="526034"/>
                </a:lnTo>
                <a:lnTo>
                  <a:pt x="2103882" y="540766"/>
                </a:lnTo>
                <a:lnTo>
                  <a:pt x="2107565" y="528574"/>
                </a:lnTo>
                <a:close/>
              </a:path>
              <a:path w="2601595" h="2173604">
                <a:moveTo>
                  <a:pt x="2192655" y="554228"/>
                </a:moveTo>
                <a:lnTo>
                  <a:pt x="2144014" y="539623"/>
                </a:lnTo>
                <a:lnTo>
                  <a:pt x="2140331" y="551688"/>
                </a:lnTo>
                <a:lnTo>
                  <a:pt x="2188972" y="566420"/>
                </a:lnTo>
                <a:lnTo>
                  <a:pt x="2192655" y="554228"/>
                </a:lnTo>
                <a:close/>
              </a:path>
              <a:path w="2601595" h="2173604">
                <a:moveTo>
                  <a:pt x="2277745" y="580009"/>
                </a:moveTo>
                <a:lnTo>
                  <a:pt x="2229104" y="565277"/>
                </a:lnTo>
                <a:lnTo>
                  <a:pt x="2225421" y="577469"/>
                </a:lnTo>
                <a:lnTo>
                  <a:pt x="2274062" y="592074"/>
                </a:lnTo>
                <a:lnTo>
                  <a:pt x="2277745" y="580009"/>
                </a:lnTo>
                <a:close/>
              </a:path>
              <a:path w="2601595" h="2173604">
                <a:moveTo>
                  <a:pt x="2362835" y="605663"/>
                </a:moveTo>
                <a:lnTo>
                  <a:pt x="2314194" y="590931"/>
                </a:lnTo>
                <a:lnTo>
                  <a:pt x="2310511" y="603123"/>
                </a:lnTo>
                <a:lnTo>
                  <a:pt x="2359152" y="617855"/>
                </a:lnTo>
                <a:lnTo>
                  <a:pt x="2362835" y="605663"/>
                </a:lnTo>
                <a:close/>
              </a:path>
              <a:path w="2601595" h="2173604">
                <a:moveTo>
                  <a:pt x="2447925" y="631317"/>
                </a:moveTo>
                <a:lnTo>
                  <a:pt x="2399284" y="616712"/>
                </a:lnTo>
                <a:lnTo>
                  <a:pt x="2395728" y="628777"/>
                </a:lnTo>
                <a:lnTo>
                  <a:pt x="2444369" y="643509"/>
                </a:lnTo>
                <a:lnTo>
                  <a:pt x="2447925" y="631317"/>
                </a:lnTo>
                <a:close/>
              </a:path>
              <a:path w="2601595" h="2173604">
                <a:moveTo>
                  <a:pt x="2601341" y="684276"/>
                </a:moveTo>
                <a:lnTo>
                  <a:pt x="2584399" y="668274"/>
                </a:lnTo>
                <a:lnTo>
                  <a:pt x="2498090" y="586740"/>
                </a:lnTo>
                <a:lnTo>
                  <a:pt x="2525407" y="654761"/>
                </a:lnTo>
                <a:lnTo>
                  <a:pt x="2484501" y="642366"/>
                </a:lnTo>
                <a:lnTo>
                  <a:pt x="2480818" y="654558"/>
                </a:lnTo>
                <a:lnTo>
                  <a:pt x="2521813" y="666864"/>
                </a:lnTo>
                <a:lnTo>
                  <a:pt x="2461387" y="708406"/>
                </a:lnTo>
                <a:lnTo>
                  <a:pt x="2601341" y="684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837437" y="5256403"/>
            <a:ext cx="6797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Uplink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transmission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signals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satellite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661031" y="2663444"/>
            <a:ext cx="870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Uplink</a:t>
            </a:r>
            <a:endParaRPr sz="2400">
              <a:latin typeface="Arial"/>
              <a:cs typeface="Arial"/>
            </a:endParaRPr>
          </a:p>
        </p:txBody>
      </p:sp>
      <p:sp>
        <p:nvSpPr>
          <p:cNvPr id="71" name="object 71"/>
          <p:cNvSpPr txBox="1">
            <a:spLocks noGrp="1"/>
          </p:cNvSpPr>
          <p:nvPr>
            <p:ph type="title"/>
          </p:nvPr>
        </p:nvSpPr>
        <p:spPr>
          <a:xfrm>
            <a:off x="1762500" y="789902"/>
            <a:ext cx="10571998" cy="627736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625475">
              <a:spcBef>
                <a:spcPts val="95"/>
              </a:spcBef>
            </a:pPr>
            <a:r>
              <a:rPr lang="en-US" sz="6000" spc="-10" baseline="-21021" dirty="0">
                <a:solidFill>
                  <a:schemeClr val="tx1"/>
                </a:solidFill>
                <a:latin typeface="Trebuchet MS"/>
                <a:cs typeface="Trebuchet MS"/>
              </a:rPr>
              <a:t>Communication Links</a:t>
            </a:r>
            <a:endParaRPr sz="6000" baseline="-2102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822BFE-07F7-5370-A63B-6075CAE8A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The key takeaway from this course: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800" dirty="0"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	Submarine cables power the 	unseen Internet infrastructure 	on the seabed. </a:t>
            </a:r>
          </a:p>
          <a:p>
            <a:endParaRPr lang="en-US" sz="2800" dirty="0">
              <a:latin typeface="Arial" panose="020B0604020202020204" pitchFamily="34" charset="0"/>
              <a:ea typeface="Lato Black" panose="020F0502020204030203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	Satellites have the capability to  	provide broadband services 	nearly anywhere on earth.</a:t>
            </a:r>
          </a:p>
          <a:p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F973C29-1F29-C00A-05ED-08EACB6D8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6449" y="2441790"/>
            <a:ext cx="3039801" cy="143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154C4B-674F-4715-48B4-56D1F9334818}"/>
              </a:ext>
            </a:extLst>
          </p:cNvPr>
          <p:cNvSpPr txBox="1"/>
          <p:nvPr/>
        </p:nvSpPr>
        <p:spPr>
          <a:xfrm>
            <a:off x="1671901" y="3840819"/>
            <a:ext cx="25584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Map of the 1858 Atlantic Cable route from</a:t>
            </a:r>
            <a:br>
              <a:rPr lang="en-US" sz="800" dirty="0"/>
            </a:br>
            <a:r>
              <a:rPr lang="en-US" sz="800" b="0" i="1" dirty="0">
                <a:effectLst/>
                <a:latin typeface="Calibri" panose="020F0502020204030204" pitchFamily="34" charset="0"/>
                <a:hlinkClick r:id="rId3"/>
              </a:rPr>
              <a:t>Frank Leslie's Illustrated Newspaper</a:t>
            </a:r>
            <a:r>
              <a:rPr lang="en-US" sz="800" b="0" i="0" dirty="0">
                <a:effectLst/>
                <a:latin typeface="Calibri" panose="020F0502020204030204" pitchFamily="34" charset="0"/>
                <a:hlinkClick r:id="rId3"/>
              </a:rPr>
              <a:t>, August 21, 1858</a:t>
            </a:r>
            <a:endParaRPr lang="en-US" sz="800" dirty="0"/>
          </a:p>
        </p:txBody>
      </p:sp>
      <p:pic>
        <p:nvPicPr>
          <p:cNvPr id="1028" name="Picture 4" descr="Space, ">
            <a:extLst>
              <a:ext uri="{FF2B5EF4-FFF2-40B4-BE49-F238E27FC236}">
                <a16:creationId xmlns:a16="http://schemas.microsoft.com/office/drawing/2014/main" id="{E00A39B3-ED3C-1D02-1376-A744C05F8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6450" y="4563373"/>
            <a:ext cx="2893241" cy="184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B3FE73E9-7BB0-EE06-EC68-9F07958E7674}"/>
              </a:ext>
            </a:extLst>
          </p:cNvPr>
          <p:cNvSpPr/>
          <p:nvPr/>
        </p:nvSpPr>
        <p:spPr>
          <a:xfrm>
            <a:off x="1051444" y="381682"/>
            <a:ext cx="3641325" cy="1930197"/>
          </a:xfrm>
          <a:prstGeom prst="roundRect">
            <a:avLst>
              <a:gd name="adj" fmla="val 210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t"/>
          <a:lstStyle/>
          <a:p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23960370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6532" y="1722120"/>
            <a:ext cx="2702052" cy="65379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01203" y="3228697"/>
            <a:ext cx="1593088" cy="1496012"/>
            <a:chOff x="344424" y="3428999"/>
            <a:chExt cx="1593088" cy="1195831"/>
          </a:xfrm>
        </p:grpSpPr>
        <p:pic>
          <p:nvPicPr>
            <p:cNvPr id="4" name="object 4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248" y="3502151"/>
              <a:ext cx="1266952" cy="10830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892" y="3428999"/>
              <a:ext cx="896620" cy="86969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40892" y="3428999"/>
              <a:ext cx="896619" cy="869950"/>
            </a:xfrm>
            <a:custGeom>
              <a:avLst/>
              <a:gdLst/>
              <a:ahLst/>
              <a:cxnLst/>
              <a:rect l="l" t="t" r="r" b="b"/>
              <a:pathLst>
                <a:path w="896619" h="869950">
                  <a:moveTo>
                    <a:pt x="45237" y="0"/>
                  </a:moveTo>
                  <a:lnTo>
                    <a:pt x="32905" y="17907"/>
                  </a:lnTo>
                  <a:lnTo>
                    <a:pt x="16446" y="21589"/>
                  </a:lnTo>
                  <a:lnTo>
                    <a:pt x="4114" y="43179"/>
                  </a:lnTo>
                  <a:lnTo>
                    <a:pt x="0" y="64642"/>
                  </a:lnTo>
                  <a:lnTo>
                    <a:pt x="0" y="86233"/>
                  </a:lnTo>
                  <a:lnTo>
                    <a:pt x="0" y="111378"/>
                  </a:lnTo>
                  <a:lnTo>
                    <a:pt x="4114" y="140208"/>
                  </a:lnTo>
                  <a:lnTo>
                    <a:pt x="4114" y="172465"/>
                  </a:lnTo>
                  <a:lnTo>
                    <a:pt x="16446" y="204850"/>
                  </a:lnTo>
                  <a:lnTo>
                    <a:pt x="32905" y="240792"/>
                  </a:lnTo>
                  <a:lnTo>
                    <a:pt x="61696" y="280288"/>
                  </a:lnTo>
                  <a:lnTo>
                    <a:pt x="82257" y="319786"/>
                  </a:lnTo>
                  <a:lnTo>
                    <a:pt x="111048" y="362966"/>
                  </a:lnTo>
                  <a:lnTo>
                    <a:pt x="148056" y="402463"/>
                  </a:lnTo>
                  <a:lnTo>
                    <a:pt x="189179" y="449199"/>
                  </a:lnTo>
                  <a:lnTo>
                    <a:pt x="205638" y="481583"/>
                  </a:lnTo>
                  <a:lnTo>
                    <a:pt x="263271" y="531876"/>
                  </a:lnTo>
                  <a:lnTo>
                    <a:pt x="300228" y="571373"/>
                  </a:lnTo>
                  <a:lnTo>
                    <a:pt x="349631" y="610869"/>
                  </a:lnTo>
                  <a:lnTo>
                    <a:pt x="386588" y="650494"/>
                  </a:lnTo>
                  <a:lnTo>
                    <a:pt x="435991" y="689991"/>
                  </a:lnTo>
                  <a:lnTo>
                    <a:pt x="472948" y="718693"/>
                  </a:lnTo>
                  <a:lnTo>
                    <a:pt x="522351" y="751077"/>
                  </a:lnTo>
                  <a:lnTo>
                    <a:pt x="559308" y="772668"/>
                  </a:lnTo>
                  <a:lnTo>
                    <a:pt x="604520" y="797813"/>
                  </a:lnTo>
                  <a:lnTo>
                    <a:pt x="645668" y="819404"/>
                  </a:lnTo>
                  <a:lnTo>
                    <a:pt x="682752" y="837311"/>
                  </a:lnTo>
                  <a:lnTo>
                    <a:pt x="719709" y="848106"/>
                  </a:lnTo>
                  <a:lnTo>
                    <a:pt x="748538" y="858901"/>
                  </a:lnTo>
                  <a:lnTo>
                    <a:pt x="777240" y="869695"/>
                  </a:lnTo>
                  <a:lnTo>
                    <a:pt x="818388" y="869695"/>
                  </a:lnTo>
                  <a:lnTo>
                    <a:pt x="834897" y="858901"/>
                  </a:lnTo>
                  <a:lnTo>
                    <a:pt x="855472" y="848106"/>
                  </a:lnTo>
                  <a:lnTo>
                    <a:pt x="876046" y="844550"/>
                  </a:lnTo>
                  <a:lnTo>
                    <a:pt x="896620" y="830072"/>
                  </a:lnTo>
                  <a:lnTo>
                    <a:pt x="896620" y="801369"/>
                  </a:lnTo>
                  <a:lnTo>
                    <a:pt x="896620" y="783463"/>
                  </a:lnTo>
                  <a:lnTo>
                    <a:pt x="896620" y="754633"/>
                  </a:lnTo>
                  <a:lnTo>
                    <a:pt x="896620" y="729488"/>
                  </a:lnTo>
                  <a:lnTo>
                    <a:pt x="876046" y="693547"/>
                  </a:lnTo>
                  <a:lnTo>
                    <a:pt x="876046" y="661288"/>
                  </a:lnTo>
                  <a:lnTo>
                    <a:pt x="855472" y="625348"/>
                  </a:lnTo>
                  <a:lnTo>
                    <a:pt x="834897" y="589407"/>
                  </a:lnTo>
                  <a:lnTo>
                    <a:pt x="806069" y="546226"/>
                  </a:lnTo>
                  <a:lnTo>
                    <a:pt x="777240" y="506730"/>
                  </a:lnTo>
                  <a:lnTo>
                    <a:pt x="748538" y="463550"/>
                  </a:lnTo>
                  <a:lnTo>
                    <a:pt x="711454" y="413257"/>
                  </a:lnTo>
                  <a:lnTo>
                    <a:pt x="662178" y="366522"/>
                  </a:lnTo>
                  <a:lnTo>
                    <a:pt x="625094" y="334263"/>
                  </a:lnTo>
                  <a:lnTo>
                    <a:pt x="588137" y="291083"/>
                  </a:lnTo>
                  <a:lnTo>
                    <a:pt x="551053" y="255143"/>
                  </a:lnTo>
                  <a:lnTo>
                    <a:pt x="493522" y="211962"/>
                  </a:lnTo>
                  <a:lnTo>
                    <a:pt x="464693" y="183261"/>
                  </a:lnTo>
                  <a:lnTo>
                    <a:pt x="415417" y="147320"/>
                  </a:lnTo>
                  <a:lnTo>
                    <a:pt x="378333" y="122174"/>
                  </a:lnTo>
                  <a:lnTo>
                    <a:pt x="320802" y="86233"/>
                  </a:lnTo>
                  <a:lnTo>
                    <a:pt x="291973" y="71882"/>
                  </a:lnTo>
                  <a:lnTo>
                    <a:pt x="255016" y="46736"/>
                  </a:lnTo>
                  <a:lnTo>
                    <a:pt x="217970" y="32385"/>
                  </a:lnTo>
                  <a:lnTo>
                    <a:pt x="168617" y="17907"/>
                  </a:lnTo>
                  <a:lnTo>
                    <a:pt x="148056" y="7238"/>
                  </a:lnTo>
                  <a:lnTo>
                    <a:pt x="111048" y="0"/>
                  </a:lnTo>
                  <a:lnTo>
                    <a:pt x="82257" y="0"/>
                  </a:lnTo>
                  <a:lnTo>
                    <a:pt x="45237" y="0"/>
                  </a:lnTo>
                </a:path>
                <a:path w="896619" h="869950">
                  <a:moveTo>
                    <a:pt x="45135" y="0"/>
                  </a:moveTo>
                  <a:lnTo>
                    <a:pt x="36931" y="18034"/>
                  </a:lnTo>
                  <a:lnTo>
                    <a:pt x="16408" y="21589"/>
                  </a:lnTo>
                  <a:lnTo>
                    <a:pt x="8204" y="43179"/>
                  </a:lnTo>
                  <a:lnTo>
                    <a:pt x="0" y="61213"/>
                  </a:lnTo>
                  <a:lnTo>
                    <a:pt x="0" y="86487"/>
                  </a:lnTo>
                  <a:lnTo>
                    <a:pt x="0" y="111633"/>
                  </a:lnTo>
                  <a:lnTo>
                    <a:pt x="8204" y="140462"/>
                  </a:lnTo>
                  <a:lnTo>
                    <a:pt x="8204" y="169290"/>
                  </a:lnTo>
                  <a:lnTo>
                    <a:pt x="16408" y="205231"/>
                  </a:lnTo>
                  <a:lnTo>
                    <a:pt x="36931" y="241300"/>
                  </a:lnTo>
                  <a:lnTo>
                    <a:pt x="65646" y="277241"/>
                  </a:lnTo>
                  <a:lnTo>
                    <a:pt x="82067" y="316864"/>
                  </a:lnTo>
                  <a:lnTo>
                    <a:pt x="110782" y="363727"/>
                  </a:lnTo>
                  <a:lnTo>
                    <a:pt x="151815" y="403351"/>
                  </a:lnTo>
                  <a:lnTo>
                    <a:pt x="188747" y="446531"/>
                  </a:lnTo>
                  <a:lnTo>
                    <a:pt x="209257" y="482600"/>
                  </a:lnTo>
                </a:path>
                <a:path w="896619" h="869950">
                  <a:moveTo>
                    <a:pt x="208788" y="481583"/>
                  </a:moveTo>
                  <a:lnTo>
                    <a:pt x="262255" y="528319"/>
                  </a:lnTo>
                  <a:lnTo>
                    <a:pt x="303403" y="567817"/>
                  </a:lnTo>
                  <a:lnTo>
                    <a:pt x="348615" y="610997"/>
                  </a:lnTo>
                  <a:lnTo>
                    <a:pt x="389763" y="650494"/>
                  </a:lnTo>
                  <a:lnTo>
                    <a:pt x="435102" y="689991"/>
                  </a:lnTo>
                  <a:lnTo>
                    <a:pt x="472059" y="718693"/>
                  </a:lnTo>
                  <a:lnTo>
                    <a:pt x="521462" y="747522"/>
                  </a:lnTo>
                  <a:lnTo>
                    <a:pt x="558419" y="772668"/>
                  </a:lnTo>
                  <a:lnTo>
                    <a:pt x="607822" y="797813"/>
                  </a:lnTo>
                  <a:lnTo>
                    <a:pt x="640715" y="819404"/>
                  </a:lnTo>
                  <a:lnTo>
                    <a:pt x="681863" y="837311"/>
                  </a:lnTo>
                  <a:lnTo>
                    <a:pt x="718947" y="848106"/>
                  </a:lnTo>
                  <a:lnTo>
                    <a:pt x="747649" y="858901"/>
                  </a:lnTo>
                  <a:lnTo>
                    <a:pt x="776478" y="869695"/>
                  </a:lnTo>
                  <a:lnTo>
                    <a:pt x="813562" y="869695"/>
                  </a:lnTo>
                  <a:lnTo>
                    <a:pt x="834135" y="858901"/>
                  </a:lnTo>
                </a:path>
                <a:path w="896619" h="869950">
                  <a:moveTo>
                    <a:pt x="834390" y="863600"/>
                  </a:moveTo>
                  <a:lnTo>
                    <a:pt x="850772" y="849122"/>
                  </a:lnTo>
                  <a:lnTo>
                    <a:pt x="871347" y="845566"/>
                  </a:lnTo>
                  <a:lnTo>
                    <a:pt x="892047" y="831088"/>
                  </a:lnTo>
                  <a:lnTo>
                    <a:pt x="892047" y="805942"/>
                  </a:lnTo>
                  <a:lnTo>
                    <a:pt x="892047" y="787907"/>
                  </a:lnTo>
                  <a:lnTo>
                    <a:pt x="892047" y="755395"/>
                  </a:lnTo>
                  <a:lnTo>
                    <a:pt x="892047" y="733806"/>
                  </a:lnTo>
                  <a:lnTo>
                    <a:pt x="871347" y="697738"/>
                  </a:lnTo>
                  <a:lnTo>
                    <a:pt x="871347" y="661669"/>
                  </a:lnTo>
                  <a:lnTo>
                    <a:pt x="850772" y="629285"/>
                  </a:lnTo>
                  <a:lnTo>
                    <a:pt x="834390" y="593217"/>
                  </a:lnTo>
                  <a:lnTo>
                    <a:pt x="805560" y="550037"/>
                  </a:lnTo>
                  <a:lnTo>
                    <a:pt x="776732" y="510286"/>
                  </a:lnTo>
                  <a:lnTo>
                    <a:pt x="747903" y="463423"/>
                  </a:lnTo>
                  <a:lnTo>
                    <a:pt x="706755" y="416687"/>
                  </a:lnTo>
                  <a:lnTo>
                    <a:pt x="661416" y="373380"/>
                  </a:lnTo>
                </a:path>
                <a:path w="896619" h="869950">
                  <a:moveTo>
                    <a:pt x="657352" y="374395"/>
                  </a:moveTo>
                  <a:lnTo>
                    <a:pt x="616204" y="338327"/>
                  </a:lnTo>
                  <a:lnTo>
                    <a:pt x="579120" y="291592"/>
                  </a:lnTo>
                  <a:lnTo>
                    <a:pt x="542036" y="259206"/>
                  </a:lnTo>
                  <a:lnTo>
                    <a:pt x="484505" y="212344"/>
                  </a:lnTo>
                  <a:lnTo>
                    <a:pt x="455676" y="183514"/>
                  </a:lnTo>
                  <a:lnTo>
                    <a:pt x="410464" y="147574"/>
                  </a:lnTo>
                  <a:lnTo>
                    <a:pt x="373380" y="122427"/>
                  </a:lnTo>
                  <a:lnTo>
                    <a:pt x="315722" y="86360"/>
                  </a:lnTo>
                  <a:lnTo>
                    <a:pt x="287020" y="72009"/>
                  </a:lnTo>
                  <a:lnTo>
                    <a:pt x="249936" y="50419"/>
                  </a:lnTo>
                  <a:lnTo>
                    <a:pt x="212902" y="32385"/>
                  </a:lnTo>
                  <a:lnTo>
                    <a:pt x="163525" y="18034"/>
                  </a:lnTo>
                  <a:lnTo>
                    <a:pt x="142951" y="7238"/>
                  </a:lnTo>
                  <a:lnTo>
                    <a:pt x="105918" y="0"/>
                  </a:lnTo>
                  <a:lnTo>
                    <a:pt x="77114" y="0"/>
                  </a:lnTo>
                  <a:lnTo>
                    <a:pt x="4419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2688" y="3428999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80">
                  <a:moveTo>
                    <a:pt x="15697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40892" y="3428999"/>
              <a:ext cx="892175" cy="869950"/>
            </a:xfrm>
            <a:custGeom>
              <a:avLst/>
              <a:gdLst/>
              <a:ahLst/>
              <a:cxnLst/>
              <a:rect l="l" t="t" r="r" b="b"/>
              <a:pathLst>
                <a:path w="892175" h="869950">
                  <a:moveTo>
                    <a:pt x="579628" y="284480"/>
                  </a:moveTo>
                  <a:lnTo>
                    <a:pt x="546608" y="259206"/>
                  </a:lnTo>
                  <a:lnTo>
                    <a:pt x="509651" y="223266"/>
                  </a:lnTo>
                  <a:lnTo>
                    <a:pt x="472567" y="194437"/>
                  </a:lnTo>
                  <a:lnTo>
                    <a:pt x="431419" y="165608"/>
                  </a:lnTo>
                  <a:lnTo>
                    <a:pt x="398526" y="140462"/>
                  </a:lnTo>
                  <a:lnTo>
                    <a:pt x="369697" y="115188"/>
                  </a:lnTo>
                  <a:lnTo>
                    <a:pt x="328549" y="93599"/>
                  </a:lnTo>
                  <a:lnTo>
                    <a:pt x="283337" y="64770"/>
                  </a:lnTo>
                  <a:lnTo>
                    <a:pt x="262763" y="50419"/>
                  </a:lnTo>
                  <a:lnTo>
                    <a:pt x="225704" y="32385"/>
                  </a:lnTo>
                  <a:lnTo>
                    <a:pt x="188671" y="21589"/>
                  </a:lnTo>
                  <a:lnTo>
                    <a:pt x="151638" y="7238"/>
                  </a:lnTo>
                  <a:lnTo>
                    <a:pt x="131064" y="7238"/>
                  </a:lnTo>
                  <a:lnTo>
                    <a:pt x="102260" y="0"/>
                  </a:lnTo>
                  <a:lnTo>
                    <a:pt x="81686" y="0"/>
                  </a:lnTo>
                  <a:lnTo>
                    <a:pt x="48768" y="0"/>
                  </a:lnTo>
                </a:path>
                <a:path w="892175" h="869950">
                  <a:moveTo>
                    <a:pt x="45135" y="0"/>
                  </a:moveTo>
                  <a:lnTo>
                    <a:pt x="36931" y="18034"/>
                  </a:lnTo>
                  <a:lnTo>
                    <a:pt x="16408" y="21589"/>
                  </a:lnTo>
                  <a:lnTo>
                    <a:pt x="8204" y="43179"/>
                  </a:lnTo>
                  <a:lnTo>
                    <a:pt x="0" y="61213"/>
                  </a:lnTo>
                  <a:lnTo>
                    <a:pt x="0" y="86487"/>
                  </a:lnTo>
                  <a:lnTo>
                    <a:pt x="0" y="111633"/>
                  </a:lnTo>
                  <a:lnTo>
                    <a:pt x="8204" y="140462"/>
                  </a:lnTo>
                  <a:lnTo>
                    <a:pt x="8204" y="169290"/>
                  </a:lnTo>
                  <a:lnTo>
                    <a:pt x="16408" y="205231"/>
                  </a:lnTo>
                  <a:lnTo>
                    <a:pt x="36931" y="241300"/>
                  </a:lnTo>
                  <a:lnTo>
                    <a:pt x="65646" y="277241"/>
                  </a:lnTo>
                  <a:lnTo>
                    <a:pt x="82067" y="316864"/>
                  </a:lnTo>
                  <a:lnTo>
                    <a:pt x="110782" y="363727"/>
                  </a:lnTo>
                  <a:lnTo>
                    <a:pt x="151815" y="403351"/>
                  </a:lnTo>
                  <a:lnTo>
                    <a:pt x="188747" y="446531"/>
                  </a:lnTo>
                  <a:lnTo>
                    <a:pt x="209257" y="482600"/>
                  </a:lnTo>
                </a:path>
                <a:path w="892175" h="869950">
                  <a:moveTo>
                    <a:pt x="208788" y="481583"/>
                  </a:moveTo>
                  <a:lnTo>
                    <a:pt x="262255" y="528319"/>
                  </a:lnTo>
                  <a:lnTo>
                    <a:pt x="303403" y="567817"/>
                  </a:lnTo>
                  <a:lnTo>
                    <a:pt x="348615" y="610997"/>
                  </a:lnTo>
                  <a:lnTo>
                    <a:pt x="389763" y="650494"/>
                  </a:lnTo>
                  <a:lnTo>
                    <a:pt x="435102" y="689991"/>
                  </a:lnTo>
                  <a:lnTo>
                    <a:pt x="472059" y="718693"/>
                  </a:lnTo>
                  <a:lnTo>
                    <a:pt x="521462" y="747522"/>
                  </a:lnTo>
                  <a:lnTo>
                    <a:pt x="558419" y="772668"/>
                  </a:lnTo>
                  <a:lnTo>
                    <a:pt x="607822" y="797813"/>
                  </a:lnTo>
                  <a:lnTo>
                    <a:pt x="640715" y="819404"/>
                  </a:lnTo>
                  <a:lnTo>
                    <a:pt x="681863" y="837311"/>
                  </a:lnTo>
                  <a:lnTo>
                    <a:pt x="718947" y="848106"/>
                  </a:lnTo>
                  <a:lnTo>
                    <a:pt x="747649" y="858901"/>
                  </a:lnTo>
                  <a:lnTo>
                    <a:pt x="776478" y="869695"/>
                  </a:lnTo>
                  <a:lnTo>
                    <a:pt x="813562" y="869695"/>
                  </a:lnTo>
                  <a:lnTo>
                    <a:pt x="834135" y="858901"/>
                  </a:lnTo>
                </a:path>
                <a:path w="892175" h="869950">
                  <a:moveTo>
                    <a:pt x="834390" y="863600"/>
                  </a:moveTo>
                  <a:lnTo>
                    <a:pt x="850772" y="849122"/>
                  </a:lnTo>
                  <a:lnTo>
                    <a:pt x="871347" y="845566"/>
                  </a:lnTo>
                  <a:lnTo>
                    <a:pt x="892047" y="831088"/>
                  </a:lnTo>
                  <a:lnTo>
                    <a:pt x="892047" y="805942"/>
                  </a:lnTo>
                  <a:lnTo>
                    <a:pt x="892047" y="787907"/>
                  </a:lnTo>
                  <a:lnTo>
                    <a:pt x="892047" y="755395"/>
                  </a:lnTo>
                  <a:lnTo>
                    <a:pt x="892047" y="733806"/>
                  </a:lnTo>
                  <a:lnTo>
                    <a:pt x="871347" y="697738"/>
                  </a:lnTo>
                  <a:lnTo>
                    <a:pt x="871347" y="661669"/>
                  </a:lnTo>
                  <a:lnTo>
                    <a:pt x="850772" y="629285"/>
                  </a:lnTo>
                  <a:lnTo>
                    <a:pt x="834390" y="593217"/>
                  </a:lnTo>
                  <a:lnTo>
                    <a:pt x="805560" y="550037"/>
                  </a:lnTo>
                  <a:lnTo>
                    <a:pt x="776732" y="510286"/>
                  </a:lnTo>
                  <a:lnTo>
                    <a:pt x="747903" y="463423"/>
                  </a:lnTo>
                  <a:lnTo>
                    <a:pt x="706755" y="416687"/>
                  </a:lnTo>
                  <a:lnTo>
                    <a:pt x="661416" y="373380"/>
                  </a:lnTo>
                </a:path>
                <a:path w="892175" h="869950">
                  <a:moveTo>
                    <a:pt x="654177" y="377444"/>
                  </a:moveTo>
                  <a:lnTo>
                    <a:pt x="654177" y="363093"/>
                  </a:lnTo>
                  <a:lnTo>
                    <a:pt x="617093" y="359537"/>
                  </a:lnTo>
                  <a:lnTo>
                    <a:pt x="617093" y="348869"/>
                  </a:lnTo>
                  <a:lnTo>
                    <a:pt x="584073" y="338074"/>
                  </a:lnTo>
                  <a:lnTo>
                    <a:pt x="584073" y="327406"/>
                  </a:lnTo>
                  <a:lnTo>
                    <a:pt x="550926" y="316611"/>
                  </a:lnTo>
                  <a:lnTo>
                    <a:pt x="534416" y="309499"/>
                  </a:lnTo>
                  <a:lnTo>
                    <a:pt x="534416" y="298704"/>
                  </a:lnTo>
                  <a:lnTo>
                    <a:pt x="501396" y="288036"/>
                  </a:lnTo>
                </a:path>
              </a:pathLst>
            </a:custGeom>
            <a:ln w="12192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2184" y="3712463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144779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66443" y="3730751"/>
              <a:ext cx="523240" cy="231140"/>
            </a:xfrm>
            <a:custGeom>
              <a:avLst/>
              <a:gdLst/>
              <a:ahLst/>
              <a:cxnLst/>
              <a:rect l="l" t="t" r="r" b="b"/>
              <a:pathLst>
                <a:path w="523239" h="231139">
                  <a:moveTo>
                    <a:pt x="432562" y="0"/>
                  </a:moveTo>
                  <a:lnTo>
                    <a:pt x="243078" y="46990"/>
                  </a:lnTo>
                  <a:lnTo>
                    <a:pt x="243078" y="57785"/>
                  </a:lnTo>
                  <a:lnTo>
                    <a:pt x="234822" y="57785"/>
                  </a:lnTo>
                  <a:lnTo>
                    <a:pt x="234822" y="68580"/>
                  </a:lnTo>
                  <a:lnTo>
                    <a:pt x="243078" y="79375"/>
                  </a:lnTo>
                  <a:lnTo>
                    <a:pt x="243078" y="93853"/>
                  </a:lnTo>
                  <a:lnTo>
                    <a:pt x="263652" y="104648"/>
                  </a:lnTo>
                  <a:lnTo>
                    <a:pt x="284225" y="111887"/>
                  </a:lnTo>
                  <a:lnTo>
                    <a:pt x="300736" y="119125"/>
                  </a:lnTo>
                  <a:lnTo>
                    <a:pt x="329565" y="108331"/>
                  </a:lnTo>
                  <a:lnTo>
                    <a:pt x="329565" y="126365"/>
                  </a:lnTo>
                  <a:lnTo>
                    <a:pt x="53593" y="202184"/>
                  </a:lnTo>
                  <a:lnTo>
                    <a:pt x="0" y="187706"/>
                  </a:lnTo>
                  <a:lnTo>
                    <a:pt x="16509" y="198628"/>
                  </a:lnTo>
                  <a:lnTo>
                    <a:pt x="16509" y="202184"/>
                  </a:lnTo>
                  <a:lnTo>
                    <a:pt x="32893" y="216662"/>
                  </a:lnTo>
                  <a:lnTo>
                    <a:pt x="32893" y="231140"/>
                  </a:lnTo>
                  <a:lnTo>
                    <a:pt x="395478" y="133604"/>
                  </a:lnTo>
                  <a:lnTo>
                    <a:pt x="416051" y="86614"/>
                  </a:lnTo>
                  <a:lnTo>
                    <a:pt x="510794" y="61341"/>
                  </a:lnTo>
                  <a:lnTo>
                    <a:pt x="523239" y="61341"/>
                  </a:lnTo>
                  <a:lnTo>
                    <a:pt x="523239" y="50546"/>
                  </a:lnTo>
                  <a:lnTo>
                    <a:pt x="510794" y="46990"/>
                  </a:lnTo>
                  <a:lnTo>
                    <a:pt x="510794" y="36068"/>
                  </a:lnTo>
                  <a:lnTo>
                    <a:pt x="490219" y="28829"/>
                  </a:lnTo>
                  <a:lnTo>
                    <a:pt x="490219" y="14478"/>
                  </a:lnTo>
                  <a:lnTo>
                    <a:pt x="473710" y="3556"/>
                  </a:lnTo>
                  <a:lnTo>
                    <a:pt x="453136" y="3556"/>
                  </a:lnTo>
                  <a:lnTo>
                    <a:pt x="432562" y="0"/>
                  </a:lnTo>
                  <a:close/>
                </a:path>
              </a:pathLst>
            </a:custGeom>
            <a:solidFill>
              <a:srgbClr val="0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66443" y="3730751"/>
              <a:ext cx="523240" cy="231140"/>
            </a:xfrm>
            <a:custGeom>
              <a:avLst/>
              <a:gdLst/>
              <a:ahLst/>
              <a:cxnLst/>
              <a:rect l="l" t="t" r="r" b="b"/>
              <a:pathLst>
                <a:path w="523239" h="231139">
                  <a:moveTo>
                    <a:pt x="0" y="187706"/>
                  </a:moveTo>
                  <a:lnTo>
                    <a:pt x="53593" y="202184"/>
                  </a:lnTo>
                  <a:lnTo>
                    <a:pt x="329565" y="126365"/>
                  </a:lnTo>
                  <a:lnTo>
                    <a:pt x="329565" y="108331"/>
                  </a:lnTo>
                  <a:lnTo>
                    <a:pt x="300736" y="119125"/>
                  </a:lnTo>
                  <a:lnTo>
                    <a:pt x="284225" y="111887"/>
                  </a:lnTo>
                  <a:lnTo>
                    <a:pt x="263652" y="104648"/>
                  </a:lnTo>
                  <a:lnTo>
                    <a:pt x="243078" y="93853"/>
                  </a:lnTo>
                  <a:lnTo>
                    <a:pt x="243078" y="83058"/>
                  </a:lnTo>
                  <a:lnTo>
                    <a:pt x="243078" y="79375"/>
                  </a:lnTo>
                  <a:lnTo>
                    <a:pt x="234822" y="68580"/>
                  </a:lnTo>
                  <a:lnTo>
                    <a:pt x="234822" y="57785"/>
                  </a:lnTo>
                  <a:lnTo>
                    <a:pt x="243078" y="57785"/>
                  </a:lnTo>
                  <a:lnTo>
                    <a:pt x="243078" y="46990"/>
                  </a:lnTo>
                  <a:lnTo>
                    <a:pt x="432562" y="0"/>
                  </a:lnTo>
                  <a:lnTo>
                    <a:pt x="453136" y="3556"/>
                  </a:lnTo>
                  <a:lnTo>
                    <a:pt x="473710" y="3556"/>
                  </a:lnTo>
                  <a:lnTo>
                    <a:pt x="490219" y="14478"/>
                  </a:lnTo>
                  <a:lnTo>
                    <a:pt x="490219" y="18034"/>
                  </a:lnTo>
                  <a:lnTo>
                    <a:pt x="490219" y="28829"/>
                  </a:lnTo>
                  <a:lnTo>
                    <a:pt x="510794" y="36068"/>
                  </a:lnTo>
                  <a:lnTo>
                    <a:pt x="510794" y="46990"/>
                  </a:lnTo>
                  <a:lnTo>
                    <a:pt x="523239" y="50546"/>
                  </a:lnTo>
                  <a:lnTo>
                    <a:pt x="523239" y="61341"/>
                  </a:lnTo>
                  <a:lnTo>
                    <a:pt x="510794" y="61341"/>
                  </a:lnTo>
                  <a:lnTo>
                    <a:pt x="416051" y="86614"/>
                  </a:lnTo>
                  <a:lnTo>
                    <a:pt x="395478" y="133604"/>
                  </a:lnTo>
                  <a:lnTo>
                    <a:pt x="32893" y="231140"/>
                  </a:lnTo>
                  <a:lnTo>
                    <a:pt x="32893" y="223900"/>
                  </a:lnTo>
                  <a:lnTo>
                    <a:pt x="32893" y="216662"/>
                  </a:lnTo>
                  <a:lnTo>
                    <a:pt x="24765" y="209423"/>
                  </a:lnTo>
                  <a:lnTo>
                    <a:pt x="16509" y="202184"/>
                  </a:lnTo>
                  <a:lnTo>
                    <a:pt x="16509" y="198628"/>
                  </a:lnTo>
                  <a:lnTo>
                    <a:pt x="0" y="18770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07591" y="3860291"/>
              <a:ext cx="358775" cy="97155"/>
            </a:xfrm>
            <a:custGeom>
              <a:avLst/>
              <a:gdLst/>
              <a:ahLst/>
              <a:cxnLst/>
              <a:rect l="l" t="t" r="r" b="b"/>
              <a:pathLst>
                <a:path w="358775" h="97154">
                  <a:moveTo>
                    <a:pt x="358647" y="0"/>
                  </a:moveTo>
                  <a:lnTo>
                    <a:pt x="0" y="89788"/>
                  </a:lnTo>
                  <a:lnTo>
                    <a:pt x="0" y="97027"/>
                  </a:lnTo>
                  <a:lnTo>
                    <a:pt x="358647" y="3555"/>
                  </a:lnTo>
                  <a:lnTo>
                    <a:pt x="358647" y="0"/>
                  </a:lnTo>
                  <a:close/>
                </a:path>
              </a:pathLst>
            </a:custGeom>
            <a:solidFill>
              <a:srgbClr val="0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5712" y="3730751"/>
              <a:ext cx="213868" cy="9702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513332" y="3781043"/>
              <a:ext cx="259715" cy="93980"/>
            </a:xfrm>
            <a:custGeom>
              <a:avLst/>
              <a:gdLst/>
              <a:ahLst/>
              <a:cxnLst/>
              <a:rect l="l" t="t" r="r" b="b"/>
              <a:pathLst>
                <a:path w="259714" h="93979">
                  <a:moveTo>
                    <a:pt x="218312" y="0"/>
                  </a:moveTo>
                  <a:lnTo>
                    <a:pt x="0" y="68579"/>
                  </a:lnTo>
                  <a:lnTo>
                    <a:pt x="8255" y="72262"/>
                  </a:lnTo>
                  <a:lnTo>
                    <a:pt x="20574" y="79501"/>
                  </a:lnTo>
                  <a:lnTo>
                    <a:pt x="37084" y="93979"/>
                  </a:lnTo>
                  <a:lnTo>
                    <a:pt x="49403" y="93979"/>
                  </a:lnTo>
                  <a:lnTo>
                    <a:pt x="259587" y="21716"/>
                  </a:lnTo>
                  <a:lnTo>
                    <a:pt x="218312" y="0"/>
                  </a:lnTo>
                  <a:close/>
                </a:path>
              </a:pathLst>
            </a:custGeom>
            <a:solidFill>
              <a:srgbClr val="0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3520" y="3735323"/>
              <a:ext cx="287019" cy="16865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54964" y="3515867"/>
              <a:ext cx="153035" cy="396240"/>
            </a:xfrm>
            <a:custGeom>
              <a:avLst/>
              <a:gdLst/>
              <a:ahLst/>
              <a:cxnLst/>
              <a:rect l="l" t="t" r="r" b="b"/>
              <a:pathLst>
                <a:path w="153034" h="396239">
                  <a:moveTo>
                    <a:pt x="152844" y="0"/>
                  </a:moveTo>
                  <a:lnTo>
                    <a:pt x="128054" y="18034"/>
                  </a:lnTo>
                  <a:lnTo>
                    <a:pt x="0" y="381254"/>
                  </a:lnTo>
                  <a:lnTo>
                    <a:pt x="66090" y="381254"/>
                  </a:lnTo>
                  <a:lnTo>
                    <a:pt x="86753" y="395732"/>
                  </a:lnTo>
                  <a:lnTo>
                    <a:pt x="152844" y="104267"/>
                  </a:lnTo>
                  <a:lnTo>
                    <a:pt x="152844" y="0"/>
                  </a:lnTo>
                  <a:close/>
                </a:path>
              </a:pathLst>
            </a:custGeom>
            <a:solidFill>
              <a:srgbClr val="0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54964" y="3515867"/>
              <a:ext cx="153035" cy="396240"/>
            </a:xfrm>
            <a:custGeom>
              <a:avLst/>
              <a:gdLst/>
              <a:ahLst/>
              <a:cxnLst/>
              <a:rect l="l" t="t" r="r" b="b"/>
              <a:pathLst>
                <a:path w="153034" h="396239">
                  <a:moveTo>
                    <a:pt x="152844" y="0"/>
                  </a:moveTo>
                  <a:lnTo>
                    <a:pt x="128054" y="18034"/>
                  </a:lnTo>
                  <a:lnTo>
                    <a:pt x="0" y="381254"/>
                  </a:lnTo>
                  <a:lnTo>
                    <a:pt x="66090" y="381254"/>
                  </a:lnTo>
                  <a:lnTo>
                    <a:pt x="86753" y="395732"/>
                  </a:lnTo>
                  <a:lnTo>
                    <a:pt x="152844" y="104267"/>
                  </a:lnTo>
                  <a:lnTo>
                    <a:pt x="152844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66215" y="3892295"/>
              <a:ext cx="279400" cy="93980"/>
            </a:xfrm>
            <a:custGeom>
              <a:avLst/>
              <a:gdLst/>
              <a:ahLst/>
              <a:cxnLst/>
              <a:rect l="l" t="t" r="r" b="b"/>
              <a:pathLst>
                <a:path w="279400" h="93979">
                  <a:moveTo>
                    <a:pt x="267030" y="0"/>
                  </a:moveTo>
                  <a:lnTo>
                    <a:pt x="0" y="72262"/>
                  </a:lnTo>
                  <a:lnTo>
                    <a:pt x="8216" y="93979"/>
                  </a:lnTo>
                  <a:lnTo>
                    <a:pt x="279361" y="14477"/>
                  </a:lnTo>
                  <a:lnTo>
                    <a:pt x="267030" y="0"/>
                  </a:lnTo>
                  <a:close/>
                </a:path>
              </a:pathLst>
            </a:custGeom>
            <a:solidFill>
              <a:srgbClr val="0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6215" y="3892295"/>
              <a:ext cx="279400" cy="93980"/>
            </a:xfrm>
            <a:custGeom>
              <a:avLst/>
              <a:gdLst/>
              <a:ahLst/>
              <a:cxnLst/>
              <a:rect l="l" t="t" r="r" b="b"/>
              <a:pathLst>
                <a:path w="279400" h="93979">
                  <a:moveTo>
                    <a:pt x="279361" y="14477"/>
                  </a:moveTo>
                  <a:lnTo>
                    <a:pt x="8216" y="93979"/>
                  </a:lnTo>
                  <a:lnTo>
                    <a:pt x="0" y="72262"/>
                  </a:lnTo>
                  <a:lnTo>
                    <a:pt x="267030" y="0"/>
                  </a:lnTo>
                  <a:lnTo>
                    <a:pt x="279361" y="14477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60704" y="3989831"/>
              <a:ext cx="605790" cy="252729"/>
            </a:xfrm>
            <a:custGeom>
              <a:avLst/>
              <a:gdLst/>
              <a:ahLst/>
              <a:cxnLst/>
              <a:rect l="l" t="t" r="r" b="b"/>
              <a:pathLst>
                <a:path w="605789" h="252729">
                  <a:moveTo>
                    <a:pt x="0" y="0"/>
                  </a:moveTo>
                  <a:lnTo>
                    <a:pt x="16471" y="14478"/>
                  </a:lnTo>
                  <a:lnTo>
                    <a:pt x="0" y="18034"/>
                  </a:lnTo>
                  <a:lnTo>
                    <a:pt x="568452" y="245237"/>
                  </a:lnTo>
                  <a:lnTo>
                    <a:pt x="605535" y="252476"/>
                  </a:lnTo>
                  <a:lnTo>
                    <a:pt x="453136" y="176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60704" y="3989831"/>
              <a:ext cx="605790" cy="252729"/>
            </a:xfrm>
            <a:custGeom>
              <a:avLst/>
              <a:gdLst/>
              <a:ahLst/>
              <a:cxnLst/>
              <a:rect l="l" t="t" r="r" b="b"/>
              <a:pathLst>
                <a:path w="605789" h="252729">
                  <a:moveTo>
                    <a:pt x="605535" y="252476"/>
                  </a:moveTo>
                  <a:lnTo>
                    <a:pt x="568452" y="245237"/>
                  </a:lnTo>
                  <a:lnTo>
                    <a:pt x="0" y="18034"/>
                  </a:lnTo>
                  <a:lnTo>
                    <a:pt x="16471" y="14478"/>
                  </a:lnTo>
                  <a:lnTo>
                    <a:pt x="0" y="0"/>
                  </a:lnTo>
                  <a:lnTo>
                    <a:pt x="453136" y="176657"/>
                  </a:lnTo>
                  <a:lnTo>
                    <a:pt x="605535" y="25247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4004" y="3931919"/>
              <a:ext cx="147320" cy="104775"/>
            </a:xfrm>
            <a:custGeom>
              <a:avLst/>
              <a:gdLst/>
              <a:ahLst/>
              <a:cxnLst/>
              <a:rect l="l" t="t" r="r" b="b"/>
              <a:pathLst>
                <a:path w="147319" h="104775">
                  <a:moveTo>
                    <a:pt x="12230" y="0"/>
                  </a:moveTo>
                  <a:lnTo>
                    <a:pt x="0" y="14477"/>
                  </a:lnTo>
                  <a:lnTo>
                    <a:pt x="12230" y="25272"/>
                  </a:lnTo>
                  <a:lnTo>
                    <a:pt x="12230" y="32511"/>
                  </a:lnTo>
                  <a:lnTo>
                    <a:pt x="28549" y="46862"/>
                  </a:lnTo>
                  <a:lnTo>
                    <a:pt x="28549" y="54101"/>
                  </a:lnTo>
                  <a:lnTo>
                    <a:pt x="57086" y="68579"/>
                  </a:lnTo>
                  <a:lnTo>
                    <a:pt x="57086" y="75691"/>
                  </a:lnTo>
                  <a:lnTo>
                    <a:pt x="114173" y="97408"/>
                  </a:lnTo>
                  <a:lnTo>
                    <a:pt x="146799" y="104647"/>
                  </a:lnTo>
                  <a:lnTo>
                    <a:pt x="130492" y="93725"/>
                  </a:lnTo>
                  <a:lnTo>
                    <a:pt x="101942" y="86613"/>
                  </a:lnTo>
                  <a:lnTo>
                    <a:pt x="73393" y="75691"/>
                  </a:lnTo>
                  <a:lnTo>
                    <a:pt x="73393" y="68579"/>
                  </a:lnTo>
                  <a:lnTo>
                    <a:pt x="40779" y="54101"/>
                  </a:lnTo>
                  <a:lnTo>
                    <a:pt x="40779" y="32511"/>
                  </a:lnTo>
                  <a:lnTo>
                    <a:pt x="28549" y="25272"/>
                  </a:lnTo>
                  <a:lnTo>
                    <a:pt x="28549" y="7238"/>
                  </a:lnTo>
                  <a:lnTo>
                    <a:pt x="12230" y="0"/>
                  </a:lnTo>
                  <a:close/>
                </a:path>
              </a:pathLst>
            </a:custGeom>
            <a:solidFill>
              <a:srgbClr val="0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0288" y="4073651"/>
              <a:ext cx="245808" cy="10617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61238" y="3979925"/>
              <a:ext cx="106680" cy="32384"/>
            </a:xfrm>
            <a:custGeom>
              <a:avLst/>
              <a:gdLst/>
              <a:ahLst/>
              <a:cxnLst/>
              <a:rect l="l" t="t" r="r" b="b"/>
              <a:pathLst>
                <a:path w="106680" h="32385">
                  <a:moveTo>
                    <a:pt x="0" y="32004"/>
                  </a:moveTo>
                  <a:lnTo>
                    <a:pt x="106680" y="0"/>
                  </a:lnTo>
                </a:path>
              </a:pathLst>
            </a:custGeom>
            <a:ln w="25908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5810" y="4443221"/>
              <a:ext cx="502284" cy="90805"/>
            </a:xfrm>
            <a:custGeom>
              <a:avLst/>
              <a:gdLst/>
              <a:ahLst/>
              <a:cxnLst/>
              <a:rect l="l" t="t" r="r" b="b"/>
              <a:pathLst>
                <a:path w="502284" h="90804">
                  <a:moveTo>
                    <a:pt x="501853" y="0"/>
                  </a:moveTo>
                  <a:lnTo>
                    <a:pt x="263271" y="90804"/>
                  </a:lnTo>
                  <a:lnTo>
                    <a:pt x="0" y="14477"/>
                  </a:lnTo>
                </a:path>
              </a:pathLst>
            </a:custGeom>
            <a:ln w="25908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43000" y="4460747"/>
              <a:ext cx="453390" cy="93980"/>
            </a:xfrm>
            <a:custGeom>
              <a:avLst/>
              <a:gdLst/>
              <a:ahLst/>
              <a:cxnLst/>
              <a:rect l="l" t="t" r="r" b="b"/>
              <a:pathLst>
                <a:path w="453390" h="93979">
                  <a:moveTo>
                    <a:pt x="16471" y="0"/>
                  </a:moveTo>
                  <a:lnTo>
                    <a:pt x="16471" y="3556"/>
                  </a:lnTo>
                  <a:lnTo>
                    <a:pt x="8242" y="3556"/>
                  </a:lnTo>
                  <a:lnTo>
                    <a:pt x="8242" y="18033"/>
                  </a:lnTo>
                  <a:lnTo>
                    <a:pt x="0" y="18033"/>
                  </a:lnTo>
                  <a:lnTo>
                    <a:pt x="0" y="25272"/>
                  </a:lnTo>
                  <a:lnTo>
                    <a:pt x="8242" y="28956"/>
                  </a:lnTo>
                  <a:lnTo>
                    <a:pt x="453136" y="93979"/>
                  </a:lnTo>
                  <a:lnTo>
                    <a:pt x="453136" y="61468"/>
                  </a:lnTo>
                  <a:lnTo>
                    <a:pt x="16471" y="0"/>
                  </a:lnTo>
                  <a:close/>
                </a:path>
              </a:pathLst>
            </a:custGeom>
            <a:solidFill>
              <a:srgbClr val="0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43000" y="4460747"/>
              <a:ext cx="453390" cy="93980"/>
            </a:xfrm>
            <a:custGeom>
              <a:avLst/>
              <a:gdLst/>
              <a:ahLst/>
              <a:cxnLst/>
              <a:rect l="l" t="t" r="r" b="b"/>
              <a:pathLst>
                <a:path w="453390" h="93979">
                  <a:moveTo>
                    <a:pt x="16471" y="0"/>
                  </a:moveTo>
                  <a:lnTo>
                    <a:pt x="453136" y="61468"/>
                  </a:lnTo>
                  <a:lnTo>
                    <a:pt x="453136" y="93979"/>
                  </a:lnTo>
                  <a:lnTo>
                    <a:pt x="8242" y="28956"/>
                  </a:lnTo>
                  <a:lnTo>
                    <a:pt x="0" y="25272"/>
                  </a:lnTo>
                  <a:lnTo>
                    <a:pt x="0" y="18033"/>
                  </a:lnTo>
                  <a:lnTo>
                    <a:pt x="8242" y="18033"/>
                  </a:lnTo>
                  <a:lnTo>
                    <a:pt x="8242" y="3556"/>
                  </a:lnTo>
                  <a:lnTo>
                    <a:pt x="16471" y="3556"/>
                  </a:lnTo>
                  <a:lnTo>
                    <a:pt x="16471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43000" y="4457699"/>
              <a:ext cx="453390" cy="93980"/>
            </a:xfrm>
            <a:custGeom>
              <a:avLst/>
              <a:gdLst/>
              <a:ahLst/>
              <a:cxnLst/>
              <a:rect l="l" t="t" r="r" b="b"/>
              <a:pathLst>
                <a:path w="453390" h="93979">
                  <a:moveTo>
                    <a:pt x="16471" y="0"/>
                  </a:moveTo>
                  <a:lnTo>
                    <a:pt x="16471" y="14477"/>
                  </a:lnTo>
                  <a:lnTo>
                    <a:pt x="0" y="14477"/>
                  </a:lnTo>
                  <a:lnTo>
                    <a:pt x="8242" y="25273"/>
                  </a:lnTo>
                  <a:lnTo>
                    <a:pt x="453136" y="93980"/>
                  </a:lnTo>
                  <a:lnTo>
                    <a:pt x="453136" y="65024"/>
                  </a:lnTo>
                  <a:lnTo>
                    <a:pt x="16471" y="0"/>
                  </a:lnTo>
                  <a:close/>
                </a:path>
              </a:pathLst>
            </a:custGeom>
            <a:solidFill>
              <a:srgbClr val="0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43000" y="4468367"/>
              <a:ext cx="453390" cy="89535"/>
            </a:xfrm>
            <a:custGeom>
              <a:avLst/>
              <a:gdLst/>
              <a:ahLst/>
              <a:cxnLst/>
              <a:rect l="l" t="t" r="r" b="b"/>
              <a:pathLst>
                <a:path w="453390" h="89535">
                  <a:moveTo>
                    <a:pt x="453136" y="64389"/>
                  </a:moveTo>
                  <a:lnTo>
                    <a:pt x="16471" y="0"/>
                  </a:lnTo>
                  <a:lnTo>
                    <a:pt x="16471" y="7112"/>
                  </a:lnTo>
                  <a:lnTo>
                    <a:pt x="0" y="7112"/>
                  </a:lnTo>
                  <a:lnTo>
                    <a:pt x="0" y="14351"/>
                  </a:lnTo>
                  <a:lnTo>
                    <a:pt x="453136" y="89408"/>
                  </a:lnTo>
                  <a:lnTo>
                    <a:pt x="453136" y="64389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43000" y="4468367"/>
              <a:ext cx="453390" cy="89535"/>
            </a:xfrm>
            <a:custGeom>
              <a:avLst/>
              <a:gdLst/>
              <a:ahLst/>
              <a:cxnLst/>
              <a:rect l="l" t="t" r="r" b="b"/>
              <a:pathLst>
                <a:path w="453390" h="89535">
                  <a:moveTo>
                    <a:pt x="8242" y="0"/>
                  </a:moveTo>
                  <a:lnTo>
                    <a:pt x="8242" y="7111"/>
                  </a:lnTo>
                  <a:lnTo>
                    <a:pt x="0" y="7111"/>
                  </a:lnTo>
                  <a:lnTo>
                    <a:pt x="0" y="14350"/>
                  </a:lnTo>
                  <a:lnTo>
                    <a:pt x="453136" y="89407"/>
                  </a:lnTo>
                  <a:lnTo>
                    <a:pt x="453136" y="64388"/>
                  </a:lnTo>
                  <a:lnTo>
                    <a:pt x="8242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43000" y="4468367"/>
              <a:ext cx="453390" cy="89535"/>
            </a:xfrm>
            <a:custGeom>
              <a:avLst/>
              <a:gdLst/>
              <a:ahLst/>
              <a:cxnLst/>
              <a:rect l="l" t="t" r="r" b="b"/>
              <a:pathLst>
                <a:path w="453390" h="89535">
                  <a:moveTo>
                    <a:pt x="8242" y="0"/>
                  </a:moveTo>
                  <a:lnTo>
                    <a:pt x="8242" y="7111"/>
                  </a:lnTo>
                  <a:lnTo>
                    <a:pt x="0" y="7111"/>
                  </a:lnTo>
                  <a:lnTo>
                    <a:pt x="0" y="14350"/>
                  </a:lnTo>
                  <a:lnTo>
                    <a:pt x="453136" y="89407"/>
                  </a:lnTo>
                  <a:lnTo>
                    <a:pt x="453136" y="64388"/>
                  </a:lnTo>
                  <a:lnTo>
                    <a:pt x="8242" y="0"/>
                  </a:lnTo>
                  <a:close/>
                </a:path>
              </a:pathLst>
            </a:custGeom>
            <a:solidFill>
              <a:srgbClr val="717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1104" y="4468367"/>
              <a:ext cx="453390" cy="89535"/>
            </a:xfrm>
            <a:custGeom>
              <a:avLst/>
              <a:gdLst/>
              <a:ahLst/>
              <a:cxnLst/>
              <a:rect l="l" t="t" r="r" b="b"/>
              <a:pathLst>
                <a:path w="453390" h="89535">
                  <a:moveTo>
                    <a:pt x="432485" y="0"/>
                  </a:moveTo>
                  <a:lnTo>
                    <a:pt x="0" y="57149"/>
                  </a:lnTo>
                  <a:lnTo>
                    <a:pt x="8242" y="89407"/>
                  </a:lnTo>
                  <a:lnTo>
                    <a:pt x="444842" y="28574"/>
                  </a:lnTo>
                  <a:lnTo>
                    <a:pt x="453085" y="28574"/>
                  </a:lnTo>
                  <a:lnTo>
                    <a:pt x="453085" y="3555"/>
                  </a:lnTo>
                  <a:lnTo>
                    <a:pt x="432485" y="0"/>
                  </a:lnTo>
                  <a:close/>
                </a:path>
              </a:pathLst>
            </a:custGeom>
            <a:solidFill>
              <a:srgbClr val="0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51104" y="4468367"/>
              <a:ext cx="453390" cy="89535"/>
            </a:xfrm>
            <a:custGeom>
              <a:avLst/>
              <a:gdLst/>
              <a:ahLst/>
              <a:cxnLst/>
              <a:rect l="l" t="t" r="r" b="b"/>
              <a:pathLst>
                <a:path w="453390" h="89535">
                  <a:moveTo>
                    <a:pt x="432485" y="0"/>
                  </a:moveTo>
                  <a:lnTo>
                    <a:pt x="0" y="57149"/>
                  </a:lnTo>
                  <a:lnTo>
                    <a:pt x="8242" y="89407"/>
                  </a:lnTo>
                  <a:lnTo>
                    <a:pt x="444842" y="28574"/>
                  </a:lnTo>
                  <a:lnTo>
                    <a:pt x="453085" y="28574"/>
                  </a:lnTo>
                  <a:lnTo>
                    <a:pt x="453085" y="17906"/>
                  </a:lnTo>
                  <a:lnTo>
                    <a:pt x="453085" y="10667"/>
                  </a:lnTo>
                  <a:lnTo>
                    <a:pt x="453085" y="3555"/>
                  </a:lnTo>
                  <a:lnTo>
                    <a:pt x="432485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51104" y="4468367"/>
              <a:ext cx="453390" cy="93980"/>
            </a:xfrm>
            <a:custGeom>
              <a:avLst/>
              <a:gdLst/>
              <a:ahLst/>
              <a:cxnLst/>
              <a:rect l="l" t="t" r="r" b="b"/>
              <a:pathLst>
                <a:path w="453390" h="93979">
                  <a:moveTo>
                    <a:pt x="432485" y="0"/>
                  </a:moveTo>
                  <a:lnTo>
                    <a:pt x="0" y="65023"/>
                  </a:lnTo>
                  <a:lnTo>
                    <a:pt x="8242" y="93979"/>
                  </a:lnTo>
                  <a:lnTo>
                    <a:pt x="444842" y="21716"/>
                  </a:lnTo>
                  <a:lnTo>
                    <a:pt x="453085" y="21716"/>
                  </a:lnTo>
                  <a:lnTo>
                    <a:pt x="453085" y="3555"/>
                  </a:lnTo>
                  <a:lnTo>
                    <a:pt x="432485" y="0"/>
                  </a:lnTo>
                  <a:close/>
                </a:path>
              </a:pathLst>
            </a:custGeom>
            <a:solidFill>
              <a:srgbClr val="0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51104" y="4468367"/>
              <a:ext cx="453390" cy="93980"/>
            </a:xfrm>
            <a:custGeom>
              <a:avLst/>
              <a:gdLst/>
              <a:ahLst/>
              <a:cxnLst/>
              <a:rect l="l" t="t" r="r" b="b"/>
              <a:pathLst>
                <a:path w="453390" h="93979">
                  <a:moveTo>
                    <a:pt x="453085" y="3556"/>
                  </a:moveTo>
                  <a:lnTo>
                    <a:pt x="441731" y="1600"/>
                  </a:lnTo>
                  <a:lnTo>
                    <a:pt x="436206" y="0"/>
                  </a:lnTo>
                  <a:lnTo>
                    <a:pt x="437781" y="927"/>
                  </a:lnTo>
                  <a:lnTo>
                    <a:pt x="434314" y="317"/>
                  </a:lnTo>
                  <a:lnTo>
                    <a:pt x="432485" y="0"/>
                  </a:lnTo>
                  <a:lnTo>
                    <a:pt x="13804" y="62953"/>
                  </a:lnTo>
                  <a:lnTo>
                    <a:pt x="13804" y="89319"/>
                  </a:lnTo>
                  <a:lnTo>
                    <a:pt x="13246" y="89408"/>
                  </a:lnTo>
                  <a:lnTo>
                    <a:pt x="12814" y="87566"/>
                  </a:lnTo>
                  <a:lnTo>
                    <a:pt x="13804" y="89319"/>
                  </a:lnTo>
                  <a:lnTo>
                    <a:pt x="13804" y="62953"/>
                  </a:lnTo>
                  <a:lnTo>
                    <a:pt x="0" y="65024"/>
                  </a:lnTo>
                  <a:lnTo>
                    <a:pt x="11950" y="86055"/>
                  </a:lnTo>
                  <a:lnTo>
                    <a:pt x="13246" y="93980"/>
                  </a:lnTo>
                  <a:lnTo>
                    <a:pt x="16192" y="93497"/>
                  </a:lnTo>
                  <a:lnTo>
                    <a:pt x="16471" y="93980"/>
                  </a:lnTo>
                  <a:lnTo>
                    <a:pt x="453085" y="21717"/>
                  </a:lnTo>
                  <a:lnTo>
                    <a:pt x="453085" y="3556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0248" y="4468367"/>
              <a:ext cx="439420" cy="89535"/>
            </a:xfrm>
            <a:custGeom>
              <a:avLst/>
              <a:gdLst/>
              <a:ahLst/>
              <a:cxnLst/>
              <a:rect l="l" t="t" r="r" b="b"/>
              <a:pathLst>
                <a:path w="439419" h="89535">
                  <a:moveTo>
                    <a:pt x="427062" y="0"/>
                  </a:moveTo>
                  <a:lnTo>
                    <a:pt x="0" y="71500"/>
                  </a:lnTo>
                  <a:lnTo>
                    <a:pt x="4102" y="89407"/>
                  </a:lnTo>
                  <a:lnTo>
                    <a:pt x="439381" y="14350"/>
                  </a:lnTo>
                  <a:lnTo>
                    <a:pt x="439381" y="7111"/>
                  </a:lnTo>
                  <a:lnTo>
                    <a:pt x="427062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2440" y="4468367"/>
              <a:ext cx="431800" cy="89535"/>
            </a:xfrm>
            <a:custGeom>
              <a:avLst/>
              <a:gdLst/>
              <a:ahLst/>
              <a:cxnLst/>
              <a:rect l="l" t="t" r="r" b="b"/>
              <a:pathLst>
                <a:path w="431800" h="89535">
                  <a:moveTo>
                    <a:pt x="431749" y="0"/>
                  </a:moveTo>
                  <a:lnTo>
                    <a:pt x="0" y="71500"/>
                  </a:lnTo>
                  <a:lnTo>
                    <a:pt x="0" y="89407"/>
                  </a:lnTo>
                  <a:lnTo>
                    <a:pt x="431749" y="14350"/>
                  </a:lnTo>
                  <a:lnTo>
                    <a:pt x="431749" y="0"/>
                  </a:lnTo>
                  <a:close/>
                </a:path>
              </a:pathLst>
            </a:custGeom>
            <a:solidFill>
              <a:srgbClr val="717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25524" y="4518659"/>
              <a:ext cx="165100" cy="89535"/>
            </a:xfrm>
            <a:custGeom>
              <a:avLst/>
              <a:gdLst/>
              <a:ahLst/>
              <a:cxnLst/>
              <a:rect l="l" t="t" r="r" b="b"/>
              <a:pathLst>
                <a:path w="165100" h="89535">
                  <a:moveTo>
                    <a:pt x="165100" y="0"/>
                  </a:moveTo>
                  <a:lnTo>
                    <a:pt x="0" y="0"/>
                  </a:lnTo>
                  <a:lnTo>
                    <a:pt x="0" y="60832"/>
                  </a:lnTo>
                  <a:lnTo>
                    <a:pt x="86613" y="89407"/>
                  </a:lnTo>
                  <a:lnTo>
                    <a:pt x="165100" y="60832"/>
                  </a:lnTo>
                  <a:lnTo>
                    <a:pt x="165100" y="0"/>
                  </a:lnTo>
                  <a:close/>
                </a:path>
              </a:pathLst>
            </a:custGeom>
            <a:solidFill>
              <a:srgbClr val="A1A1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25524" y="4518659"/>
              <a:ext cx="165100" cy="89535"/>
            </a:xfrm>
            <a:custGeom>
              <a:avLst/>
              <a:gdLst/>
              <a:ahLst/>
              <a:cxnLst/>
              <a:rect l="l" t="t" r="r" b="b"/>
              <a:pathLst>
                <a:path w="165100" h="89535">
                  <a:moveTo>
                    <a:pt x="0" y="60832"/>
                  </a:moveTo>
                  <a:lnTo>
                    <a:pt x="0" y="0"/>
                  </a:lnTo>
                  <a:lnTo>
                    <a:pt x="165100" y="0"/>
                  </a:lnTo>
                  <a:lnTo>
                    <a:pt x="165100" y="60832"/>
                  </a:lnTo>
                  <a:lnTo>
                    <a:pt x="86613" y="89407"/>
                  </a:lnTo>
                  <a:lnTo>
                    <a:pt x="0" y="6083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42288" y="4518659"/>
              <a:ext cx="153035" cy="89535"/>
            </a:xfrm>
            <a:custGeom>
              <a:avLst/>
              <a:gdLst/>
              <a:ahLst/>
              <a:cxnLst/>
              <a:rect l="l" t="t" r="r" b="b"/>
              <a:pathLst>
                <a:path w="153035" h="89535">
                  <a:moveTo>
                    <a:pt x="152781" y="0"/>
                  </a:moveTo>
                  <a:lnTo>
                    <a:pt x="0" y="35813"/>
                  </a:lnTo>
                  <a:lnTo>
                    <a:pt x="0" y="89407"/>
                  </a:lnTo>
                  <a:lnTo>
                    <a:pt x="152781" y="60832"/>
                  </a:lnTo>
                  <a:lnTo>
                    <a:pt x="152781" y="0"/>
                  </a:lnTo>
                  <a:close/>
                </a:path>
              </a:pathLst>
            </a:custGeom>
            <a:solidFill>
              <a:srgbClr val="8F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25524" y="4507991"/>
              <a:ext cx="165100" cy="89535"/>
            </a:xfrm>
            <a:custGeom>
              <a:avLst/>
              <a:gdLst/>
              <a:ahLst/>
              <a:cxnLst/>
              <a:rect l="l" t="t" r="r" b="b"/>
              <a:pathLst>
                <a:path w="165100" h="89535">
                  <a:moveTo>
                    <a:pt x="78359" y="0"/>
                  </a:moveTo>
                  <a:lnTo>
                    <a:pt x="0" y="21462"/>
                  </a:lnTo>
                  <a:lnTo>
                    <a:pt x="86613" y="89407"/>
                  </a:lnTo>
                  <a:lnTo>
                    <a:pt x="165100" y="21462"/>
                  </a:lnTo>
                  <a:lnTo>
                    <a:pt x="107314" y="21462"/>
                  </a:lnTo>
                  <a:lnTo>
                    <a:pt x="78359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25524" y="4507991"/>
              <a:ext cx="165100" cy="89535"/>
            </a:xfrm>
            <a:custGeom>
              <a:avLst/>
              <a:gdLst/>
              <a:ahLst/>
              <a:cxnLst/>
              <a:rect l="l" t="t" r="r" b="b"/>
              <a:pathLst>
                <a:path w="165100" h="89535">
                  <a:moveTo>
                    <a:pt x="0" y="21462"/>
                  </a:moveTo>
                  <a:lnTo>
                    <a:pt x="78359" y="0"/>
                  </a:lnTo>
                  <a:lnTo>
                    <a:pt x="107314" y="21462"/>
                  </a:lnTo>
                  <a:lnTo>
                    <a:pt x="165100" y="21462"/>
                  </a:lnTo>
                  <a:lnTo>
                    <a:pt x="86613" y="89407"/>
                  </a:lnTo>
                  <a:lnTo>
                    <a:pt x="0" y="2146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424" y="4506467"/>
              <a:ext cx="190957" cy="118363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448562" y="4450841"/>
              <a:ext cx="243204" cy="168910"/>
            </a:xfrm>
            <a:custGeom>
              <a:avLst/>
              <a:gdLst/>
              <a:ahLst/>
              <a:cxnLst/>
              <a:rect l="l" t="t" r="r" b="b"/>
              <a:pathLst>
                <a:path w="243205" h="168910">
                  <a:moveTo>
                    <a:pt x="151384" y="0"/>
                  </a:moveTo>
                  <a:lnTo>
                    <a:pt x="73659" y="89407"/>
                  </a:lnTo>
                  <a:lnTo>
                    <a:pt x="0" y="0"/>
                  </a:lnTo>
                </a:path>
                <a:path w="243205" h="168910">
                  <a:moveTo>
                    <a:pt x="242824" y="76199"/>
                  </a:moveTo>
                  <a:lnTo>
                    <a:pt x="164337" y="168655"/>
                  </a:lnTo>
                  <a:lnTo>
                    <a:pt x="77724" y="104647"/>
                  </a:lnTo>
                </a:path>
              </a:pathLst>
            </a:custGeom>
            <a:ln w="25908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572" y="4450079"/>
              <a:ext cx="180327" cy="17475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4796" y="4443983"/>
              <a:ext cx="163550" cy="163956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6763511" y="3351276"/>
            <a:ext cx="684530" cy="571500"/>
            <a:chOff x="5811011" y="3351276"/>
            <a:chExt cx="684530" cy="571500"/>
          </a:xfrm>
        </p:grpSpPr>
        <p:pic>
          <p:nvPicPr>
            <p:cNvPr id="48" name="object 48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3975" y="3387852"/>
              <a:ext cx="542416" cy="49225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7107" y="3357372"/>
              <a:ext cx="376300" cy="40678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1011" y="3351276"/>
              <a:ext cx="684149" cy="571373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7565136" y="3137916"/>
            <a:ext cx="559435" cy="449580"/>
            <a:chOff x="6612635" y="3137916"/>
            <a:chExt cx="559435" cy="449580"/>
          </a:xfrm>
        </p:grpSpPr>
        <p:pic>
          <p:nvPicPr>
            <p:cNvPr id="52" name="object 52"/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7311" y="3165348"/>
              <a:ext cx="444881" cy="38696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8731" y="3144012"/>
              <a:ext cx="306197" cy="31699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2635" y="3137916"/>
              <a:ext cx="559181" cy="449452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8543543" y="3633215"/>
            <a:ext cx="684530" cy="570230"/>
            <a:chOff x="7591043" y="3633215"/>
            <a:chExt cx="684530" cy="570230"/>
          </a:xfrm>
        </p:grpSpPr>
        <p:pic>
          <p:nvPicPr>
            <p:cNvPr id="56" name="object 56"/>
            <p:cNvPicPr/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4007" y="3668267"/>
              <a:ext cx="542417" cy="49225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7139" y="3639311"/>
              <a:ext cx="377825" cy="405383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1043" y="3633215"/>
              <a:ext cx="684149" cy="569976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6537960" y="4143755"/>
            <a:ext cx="923925" cy="792480"/>
            <a:chOff x="5585459" y="4143755"/>
            <a:chExt cx="923925" cy="792480"/>
          </a:xfrm>
        </p:grpSpPr>
        <p:pic>
          <p:nvPicPr>
            <p:cNvPr id="60" name="object 60"/>
            <p:cNvPicPr/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0427" y="4194047"/>
              <a:ext cx="732916" cy="687196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1555" y="4149851"/>
              <a:ext cx="511937" cy="571373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5459" y="4143755"/>
              <a:ext cx="923417" cy="792480"/>
            </a:xfrm>
            <a:prstGeom prst="rect">
              <a:avLst/>
            </a:prstGeom>
          </p:spPr>
        </p:pic>
      </p:grpSp>
      <p:grpSp>
        <p:nvGrpSpPr>
          <p:cNvPr id="63" name="object 63"/>
          <p:cNvGrpSpPr/>
          <p:nvPr/>
        </p:nvGrpSpPr>
        <p:grpSpPr>
          <a:xfrm>
            <a:off x="8353044" y="2951988"/>
            <a:ext cx="448309" cy="341630"/>
            <a:chOff x="7400543" y="2951988"/>
            <a:chExt cx="448309" cy="341630"/>
          </a:xfrm>
        </p:grpSpPr>
        <p:pic>
          <p:nvPicPr>
            <p:cNvPr id="64" name="object 64"/>
            <p:cNvPicPr/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61503" y="2973324"/>
              <a:ext cx="358013" cy="292481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6639" y="2958084"/>
              <a:ext cx="243712" cy="237743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0543" y="2951988"/>
              <a:ext cx="447928" cy="341249"/>
            </a:xfrm>
            <a:prstGeom prst="rect">
              <a:avLst/>
            </a:prstGeom>
          </p:spPr>
        </p:pic>
      </p:grpSp>
      <p:sp>
        <p:nvSpPr>
          <p:cNvPr id="67" name="object 67"/>
          <p:cNvSpPr/>
          <p:nvPr/>
        </p:nvSpPr>
        <p:spPr>
          <a:xfrm>
            <a:off x="2949423" y="2221698"/>
            <a:ext cx="2475230" cy="1296670"/>
          </a:xfrm>
          <a:custGeom>
            <a:avLst/>
            <a:gdLst/>
            <a:ahLst/>
            <a:cxnLst/>
            <a:rect l="l" t="t" r="r" b="b"/>
            <a:pathLst>
              <a:path w="2475229" h="1296670">
                <a:moveTo>
                  <a:pt x="2455849" y="26415"/>
                </a:moveTo>
                <a:lnTo>
                  <a:pt x="2402840" y="26415"/>
                </a:lnTo>
                <a:lnTo>
                  <a:pt x="2411984" y="43941"/>
                </a:lnTo>
                <a:lnTo>
                  <a:pt x="2404960" y="47612"/>
                </a:lnTo>
                <a:lnTo>
                  <a:pt x="2391664" y="115062"/>
                </a:lnTo>
                <a:lnTo>
                  <a:pt x="2455849" y="26415"/>
                </a:lnTo>
                <a:close/>
              </a:path>
              <a:path w="2475229" h="1296670">
                <a:moveTo>
                  <a:pt x="2395829" y="30079"/>
                </a:moveTo>
                <a:lnTo>
                  <a:pt x="2332609" y="63118"/>
                </a:lnTo>
                <a:lnTo>
                  <a:pt x="2341753" y="80644"/>
                </a:lnTo>
                <a:lnTo>
                  <a:pt x="2404960" y="47612"/>
                </a:lnTo>
                <a:lnTo>
                  <a:pt x="2407412" y="35178"/>
                </a:lnTo>
                <a:lnTo>
                  <a:pt x="2395829" y="30079"/>
                </a:lnTo>
                <a:close/>
              </a:path>
              <a:path w="2475229" h="1296670">
                <a:moveTo>
                  <a:pt x="2407412" y="35178"/>
                </a:moveTo>
                <a:lnTo>
                  <a:pt x="2404960" y="47612"/>
                </a:lnTo>
                <a:lnTo>
                  <a:pt x="2411984" y="43941"/>
                </a:lnTo>
                <a:lnTo>
                  <a:pt x="2407412" y="35178"/>
                </a:lnTo>
                <a:close/>
              </a:path>
              <a:path w="2475229" h="1296670">
                <a:moveTo>
                  <a:pt x="2402840" y="26415"/>
                </a:moveTo>
                <a:lnTo>
                  <a:pt x="2395829" y="30079"/>
                </a:lnTo>
                <a:lnTo>
                  <a:pt x="2407412" y="35178"/>
                </a:lnTo>
                <a:lnTo>
                  <a:pt x="2402840" y="26415"/>
                </a:lnTo>
                <a:close/>
              </a:path>
              <a:path w="2475229" h="1296670">
                <a:moveTo>
                  <a:pt x="2474976" y="0"/>
                </a:moveTo>
                <a:lnTo>
                  <a:pt x="2332990" y="2412"/>
                </a:lnTo>
                <a:lnTo>
                  <a:pt x="2395829" y="30079"/>
                </a:lnTo>
                <a:lnTo>
                  <a:pt x="2402840" y="26415"/>
                </a:lnTo>
                <a:lnTo>
                  <a:pt x="2455849" y="26415"/>
                </a:lnTo>
                <a:lnTo>
                  <a:pt x="2474976" y="0"/>
                </a:lnTo>
                <a:close/>
              </a:path>
              <a:path w="2475229" h="1296670">
                <a:moveTo>
                  <a:pt x="2279904" y="90550"/>
                </a:moveTo>
                <a:lnTo>
                  <a:pt x="2209546" y="127126"/>
                </a:lnTo>
                <a:lnTo>
                  <a:pt x="2218690" y="144779"/>
                </a:lnTo>
                <a:lnTo>
                  <a:pt x="2289048" y="108076"/>
                </a:lnTo>
                <a:lnTo>
                  <a:pt x="2279904" y="90550"/>
                </a:lnTo>
                <a:close/>
              </a:path>
              <a:path w="2475229" h="1296670">
                <a:moveTo>
                  <a:pt x="2156841" y="154686"/>
                </a:moveTo>
                <a:lnTo>
                  <a:pt x="2086610" y="191262"/>
                </a:lnTo>
                <a:lnTo>
                  <a:pt x="2095753" y="208787"/>
                </a:lnTo>
                <a:lnTo>
                  <a:pt x="2165985" y="172212"/>
                </a:lnTo>
                <a:lnTo>
                  <a:pt x="2156841" y="154686"/>
                </a:lnTo>
                <a:close/>
              </a:path>
              <a:path w="2475229" h="1296670">
                <a:moveTo>
                  <a:pt x="2033904" y="218693"/>
                </a:moveTo>
                <a:lnTo>
                  <a:pt x="1963674" y="255397"/>
                </a:lnTo>
                <a:lnTo>
                  <a:pt x="1972818" y="272923"/>
                </a:lnTo>
                <a:lnTo>
                  <a:pt x="2043049" y="236347"/>
                </a:lnTo>
                <a:lnTo>
                  <a:pt x="2033904" y="218693"/>
                </a:lnTo>
                <a:close/>
              </a:path>
              <a:path w="2475229" h="1296670">
                <a:moveTo>
                  <a:pt x="1910969" y="282828"/>
                </a:moveTo>
                <a:lnTo>
                  <a:pt x="1840611" y="319531"/>
                </a:lnTo>
                <a:lnTo>
                  <a:pt x="1849754" y="337057"/>
                </a:lnTo>
                <a:lnTo>
                  <a:pt x="1920113" y="300481"/>
                </a:lnTo>
                <a:lnTo>
                  <a:pt x="1910969" y="282828"/>
                </a:lnTo>
                <a:close/>
              </a:path>
              <a:path w="2475229" h="1296670">
                <a:moveTo>
                  <a:pt x="1787906" y="346963"/>
                </a:moveTo>
                <a:lnTo>
                  <a:pt x="1717675" y="383539"/>
                </a:lnTo>
                <a:lnTo>
                  <a:pt x="1726819" y="401192"/>
                </a:lnTo>
                <a:lnTo>
                  <a:pt x="1797050" y="364489"/>
                </a:lnTo>
                <a:lnTo>
                  <a:pt x="1787906" y="346963"/>
                </a:lnTo>
                <a:close/>
              </a:path>
              <a:path w="2475229" h="1296670">
                <a:moveTo>
                  <a:pt x="1664970" y="411099"/>
                </a:moveTo>
                <a:lnTo>
                  <a:pt x="1594739" y="447675"/>
                </a:lnTo>
                <a:lnTo>
                  <a:pt x="1603883" y="465327"/>
                </a:lnTo>
                <a:lnTo>
                  <a:pt x="1674114" y="428625"/>
                </a:lnTo>
                <a:lnTo>
                  <a:pt x="1664970" y="411099"/>
                </a:lnTo>
                <a:close/>
              </a:path>
              <a:path w="2475229" h="1296670">
                <a:moveTo>
                  <a:pt x="1542034" y="475234"/>
                </a:moveTo>
                <a:lnTo>
                  <a:pt x="1471676" y="511810"/>
                </a:lnTo>
                <a:lnTo>
                  <a:pt x="1480820" y="529336"/>
                </a:lnTo>
                <a:lnTo>
                  <a:pt x="1551177" y="492760"/>
                </a:lnTo>
                <a:lnTo>
                  <a:pt x="1542034" y="475234"/>
                </a:lnTo>
                <a:close/>
              </a:path>
              <a:path w="2475229" h="1296670">
                <a:moveTo>
                  <a:pt x="1418971" y="539241"/>
                </a:moveTo>
                <a:lnTo>
                  <a:pt x="1348740" y="575944"/>
                </a:lnTo>
                <a:lnTo>
                  <a:pt x="1357884" y="593471"/>
                </a:lnTo>
                <a:lnTo>
                  <a:pt x="1428114" y="556894"/>
                </a:lnTo>
                <a:lnTo>
                  <a:pt x="1418971" y="539241"/>
                </a:lnTo>
                <a:close/>
              </a:path>
              <a:path w="2475229" h="1296670">
                <a:moveTo>
                  <a:pt x="1296035" y="603376"/>
                </a:moveTo>
                <a:lnTo>
                  <a:pt x="1225804" y="640079"/>
                </a:lnTo>
                <a:lnTo>
                  <a:pt x="1234948" y="657605"/>
                </a:lnTo>
                <a:lnTo>
                  <a:pt x="1305179" y="620902"/>
                </a:lnTo>
                <a:lnTo>
                  <a:pt x="1296035" y="603376"/>
                </a:lnTo>
                <a:close/>
              </a:path>
              <a:path w="2475229" h="1296670">
                <a:moveTo>
                  <a:pt x="1173099" y="667512"/>
                </a:moveTo>
                <a:lnTo>
                  <a:pt x="1102741" y="704088"/>
                </a:lnTo>
                <a:lnTo>
                  <a:pt x="1111885" y="721740"/>
                </a:lnTo>
                <a:lnTo>
                  <a:pt x="1182243" y="685038"/>
                </a:lnTo>
                <a:lnTo>
                  <a:pt x="1173099" y="667512"/>
                </a:lnTo>
                <a:close/>
              </a:path>
              <a:path w="2475229" h="1296670">
                <a:moveTo>
                  <a:pt x="1050036" y="731647"/>
                </a:moveTo>
                <a:lnTo>
                  <a:pt x="979805" y="768223"/>
                </a:lnTo>
                <a:lnTo>
                  <a:pt x="988949" y="785749"/>
                </a:lnTo>
                <a:lnTo>
                  <a:pt x="1059180" y="749173"/>
                </a:lnTo>
                <a:lnTo>
                  <a:pt x="1050036" y="731647"/>
                </a:lnTo>
                <a:close/>
              </a:path>
              <a:path w="2475229" h="1296670">
                <a:moveTo>
                  <a:pt x="927100" y="795654"/>
                </a:moveTo>
                <a:lnTo>
                  <a:pt x="856869" y="832357"/>
                </a:lnTo>
                <a:lnTo>
                  <a:pt x="866013" y="849884"/>
                </a:lnTo>
                <a:lnTo>
                  <a:pt x="936244" y="813307"/>
                </a:lnTo>
                <a:lnTo>
                  <a:pt x="927100" y="795654"/>
                </a:lnTo>
                <a:close/>
              </a:path>
              <a:path w="2475229" h="1296670">
                <a:moveTo>
                  <a:pt x="804163" y="859789"/>
                </a:moveTo>
                <a:lnTo>
                  <a:pt x="733806" y="896492"/>
                </a:lnTo>
                <a:lnTo>
                  <a:pt x="742950" y="914018"/>
                </a:lnTo>
                <a:lnTo>
                  <a:pt x="813307" y="877442"/>
                </a:lnTo>
                <a:lnTo>
                  <a:pt x="804163" y="859789"/>
                </a:lnTo>
                <a:close/>
              </a:path>
              <a:path w="2475229" h="1296670">
                <a:moveTo>
                  <a:pt x="681101" y="923925"/>
                </a:moveTo>
                <a:lnTo>
                  <a:pt x="610869" y="960501"/>
                </a:lnTo>
                <a:lnTo>
                  <a:pt x="620013" y="978153"/>
                </a:lnTo>
                <a:lnTo>
                  <a:pt x="690244" y="941451"/>
                </a:lnTo>
                <a:lnTo>
                  <a:pt x="681101" y="923925"/>
                </a:lnTo>
                <a:close/>
              </a:path>
              <a:path w="2475229" h="1296670">
                <a:moveTo>
                  <a:pt x="558165" y="988060"/>
                </a:moveTo>
                <a:lnTo>
                  <a:pt x="487934" y="1024636"/>
                </a:lnTo>
                <a:lnTo>
                  <a:pt x="497078" y="1042288"/>
                </a:lnTo>
                <a:lnTo>
                  <a:pt x="567309" y="1005586"/>
                </a:lnTo>
                <a:lnTo>
                  <a:pt x="558165" y="988060"/>
                </a:lnTo>
                <a:close/>
              </a:path>
              <a:path w="2475229" h="1296670">
                <a:moveTo>
                  <a:pt x="435229" y="1052194"/>
                </a:moveTo>
                <a:lnTo>
                  <a:pt x="364871" y="1088771"/>
                </a:lnTo>
                <a:lnTo>
                  <a:pt x="374015" y="1106297"/>
                </a:lnTo>
                <a:lnTo>
                  <a:pt x="444373" y="1069721"/>
                </a:lnTo>
                <a:lnTo>
                  <a:pt x="435229" y="1052194"/>
                </a:lnTo>
                <a:close/>
              </a:path>
              <a:path w="2475229" h="1296670">
                <a:moveTo>
                  <a:pt x="312166" y="1116202"/>
                </a:moveTo>
                <a:lnTo>
                  <a:pt x="241935" y="1152905"/>
                </a:lnTo>
                <a:lnTo>
                  <a:pt x="251079" y="1170431"/>
                </a:lnTo>
                <a:lnTo>
                  <a:pt x="321310" y="1133855"/>
                </a:lnTo>
                <a:lnTo>
                  <a:pt x="312166" y="1116202"/>
                </a:lnTo>
                <a:close/>
              </a:path>
              <a:path w="2475229" h="1296670">
                <a:moveTo>
                  <a:pt x="189230" y="1180338"/>
                </a:moveTo>
                <a:lnTo>
                  <a:pt x="118999" y="1217040"/>
                </a:lnTo>
                <a:lnTo>
                  <a:pt x="128143" y="1234566"/>
                </a:lnTo>
                <a:lnTo>
                  <a:pt x="198374" y="1197864"/>
                </a:lnTo>
                <a:lnTo>
                  <a:pt x="189230" y="1180338"/>
                </a:lnTo>
                <a:close/>
              </a:path>
              <a:path w="2475229" h="1296670">
                <a:moveTo>
                  <a:pt x="66293" y="1244472"/>
                </a:moveTo>
                <a:lnTo>
                  <a:pt x="0" y="1279016"/>
                </a:lnTo>
                <a:lnTo>
                  <a:pt x="9143" y="1296543"/>
                </a:lnTo>
                <a:lnTo>
                  <a:pt x="75437" y="1261999"/>
                </a:lnTo>
                <a:lnTo>
                  <a:pt x="66293" y="1244472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798820" y="2299081"/>
            <a:ext cx="2616200" cy="2188845"/>
          </a:xfrm>
          <a:custGeom>
            <a:avLst/>
            <a:gdLst/>
            <a:ahLst/>
            <a:cxnLst/>
            <a:rect l="l" t="t" r="r" b="b"/>
            <a:pathLst>
              <a:path w="2616200" h="2188845">
                <a:moveTo>
                  <a:pt x="106172" y="348107"/>
                </a:moveTo>
                <a:lnTo>
                  <a:pt x="41148" y="183769"/>
                </a:lnTo>
                <a:lnTo>
                  <a:pt x="0" y="200025"/>
                </a:lnTo>
                <a:lnTo>
                  <a:pt x="65024" y="364363"/>
                </a:lnTo>
                <a:lnTo>
                  <a:pt x="106172" y="348107"/>
                </a:lnTo>
                <a:close/>
              </a:path>
              <a:path w="2616200" h="2188845">
                <a:moveTo>
                  <a:pt x="219837" y="635889"/>
                </a:moveTo>
                <a:lnTo>
                  <a:pt x="154940" y="471424"/>
                </a:lnTo>
                <a:lnTo>
                  <a:pt x="113792" y="487680"/>
                </a:lnTo>
                <a:lnTo>
                  <a:pt x="178816" y="652145"/>
                </a:lnTo>
                <a:lnTo>
                  <a:pt x="219837" y="635889"/>
                </a:lnTo>
                <a:close/>
              </a:path>
              <a:path w="2616200" h="2188845">
                <a:moveTo>
                  <a:pt x="266192" y="272288"/>
                </a:moveTo>
                <a:lnTo>
                  <a:pt x="148336" y="140589"/>
                </a:lnTo>
                <a:lnTo>
                  <a:pt x="115316" y="170053"/>
                </a:lnTo>
                <a:lnTo>
                  <a:pt x="233299" y="301752"/>
                </a:lnTo>
                <a:lnTo>
                  <a:pt x="266192" y="272288"/>
                </a:lnTo>
                <a:close/>
              </a:path>
              <a:path w="2616200" h="2188845">
                <a:moveTo>
                  <a:pt x="333629" y="923544"/>
                </a:moveTo>
                <a:lnTo>
                  <a:pt x="268605" y="759206"/>
                </a:lnTo>
                <a:lnTo>
                  <a:pt x="227584" y="775462"/>
                </a:lnTo>
                <a:lnTo>
                  <a:pt x="292608" y="939800"/>
                </a:lnTo>
                <a:lnTo>
                  <a:pt x="333629" y="923544"/>
                </a:lnTo>
                <a:close/>
              </a:path>
              <a:path w="2616200" h="2188845">
                <a:moveTo>
                  <a:pt x="426847" y="152019"/>
                </a:moveTo>
                <a:lnTo>
                  <a:pt x="267970" y="74549"/>
                </a:lnTo>
                <a:lnTo>
                  <a:pt x="248666" y="114173"/>
                </a:lnTo>
                <a:lnTo>
                  <a:pt x="407416" y="191770"/>
                </a:lnTo>
                <a:lnTo>
                  <a:pt x="426847" y="152019"/>
                </a:lnTo>
                <a:close/>
              </a:path>
              <a:path w="2616200" h="2188845">
                <a:moveTo>
                  <a:pt x="447421" y="1211199"/>
                </a:moveTo>
                <a:lnTo>
                  <a:pt x="382397" y="1046861"/>
                </a:lnTo>
                <a:lnTo>
                  <a:pt x="341249" y="1063117"/>
                </a:lnTo>
                <a:lnTo>
                  <a:pt x="406273" y="1227455"/>
                </a:lnTo>
                <a:lnTo>
                  <a:pt x="447421" y="1211199"/>
                </a:lnTo>
                <a:close/>
              </a:path>
              <a:path w="2616200" h="2188845">
                <a:moveTo>
                  <a:pt x="472694" y="502666"/>
                </a:moveTo>
                <a:lnTo>
                  <a:pt x="354711" y="370967"/>
                </a:lnTo>
                <a:lnTo>
                  <a:pt x="321818" y="400558"/>
                </a:lnTo>
                <a:lnTo>
                  <a:pt x="439674" y="532257"/>
                </a:lnTo>
                <a:lnTo>
                  <a:pt x="472694" y="502666"/>
                </a:lnTo>
                <a:close/>
              </a:path>
              <a:path w="2616200" h="2188845">
                <a:moveTo>
                  <a:pt x="545211" y="51181"/>
                </a:moveTo>
                <a:lnTo>
                  <a:pt x="375920" y="0"/>
                </a:lnTo>
                <a:lnTo>
                  <a:pt x="363220" y="42418"/>
                </a:lnTo>
                <a:lnTo>
                  <a:pt x="532384" y="93472"/>
                </a:lnTo>
                <a:lnTo>
                  <a:pt x="545211" y="51181"/>
                </a:lnTo>
                <a:close/>
              </a:path>
              <a:path w="2616200" h="2188845">
                <a:moveTo>
                  <a:pt x="561213" y="1498981"/>
                </a:moveTo>
                <a:lnTo>
                  <a:pt x="496189" y="1334516"/>
                </a:lnTo>
                <a:lnTo>
                  <a:pt x="455041" y="1350772"/>
                </a:lnTo>
                <a:lnTo>
                  <a:pt x="520065" y="1515237"/>
                </a:lnTo>
                <a:lnTo>
                  <a:pt x="561213" y="1498981"/>
                </a:lnTo>
                <a:close/>
              </a:path>
              <a:path w="2616200" h="2188845">
                <a:moveTo>
                  <a:pt x="674878" y="1786636"/>
                </a:moveTo>
                <a:lnTo>
                  <a:pt x="609981" y="1622298"/>
                </a:lnTo>
                <a:lnTo>
                  <a:pt x="568833" y="1638554"/>
                </a:lnTo>
                <a:lnTo>
                  <a:pt x="633857" y="1802892"/>
                </a:lnTo>
                <a:lnTo>
                  <a:pt x="674878" y="1786636"/>
                </a:lnTo>
                <a:close/>
              </a:path>
              <a:path w="2616200" h="2188845">
                <a:moveTo>
                  <a:pt x="679069" y="733171"/>
                </a:moveTo>
                <a:lnTo>
                  <a:pt x="561086" y="601472"/>
                </a:lnTo>
                <a:lnTo>
                  <a:pt x="528193" y="630936"/>
                </a:lnTo>
                <a:lnTo>
                  <a:pt x="646176" y="762635"/>
                </a:lnTo>
                <a:lnTo>
                  <a:pt x="679069" y="733171"/>
                </a:lnTo>
                <a:close/>
              </a:path>
              <a:path w="2616200" h="2188845">
                <a:moveTo>
                  <a:pt x="704850" y="287782"/>
                </a:moveTo>
                <a:lnTo>
                  <a:pt x="545973" y="210312"/>
                </a:lnTo>
                <a:lnTo>
                  <a:pt x="526669" y="249936"/>
                </a:lnTo>
                <a:lnTo>
                  <a:pt x="685419" y="327533"/>
                </a:lnTo>
                <a:lnTo>
                  <a:pt x="704850" y="287782"/>
                </a:lnTo>
                <a:close/>
              </a:path>
              <a:path w="2616200" h="2188845">
                <a:moveTo>
                  <a:pt x="831469" y="1942211"/>
                </a:moveTo>
                <a:lnTo>
                  <a:pt x="775296" y="2040445"/>
                </a:lnTo>
                <a:lnTo>
                  <a:pt x="723646" y="1909953"/>
                </a:lnTo>
                <a:lnTo>
                  <a:pt x="682625" y="1926209"/>
                </a:lnTo>
                <a:lnTo>
                  <a:pt x="734161" y="2056714"/>
                </a:lnTo>
                <a:lnTo>
                  <a:pt x="625983" y="2023491"/>
                </a:lnTo>
                <a:lnTo>
                  <a:pt x="810006" y="2188337"/>
                </a:lnTo>
                <a:lnTo>
                  <a:pt x="820039" y="2073148"/>
                </a:lnTo>
                <a:lnTo>
                  <a:pt x="831469" y="1942211"/>
                </a:lnTo>
                <a:close/>
              </a:path>
              <a:path w="2616200" h="2188845">
                <a:moveTo>
                  <a:pt x="841375" y="140589"/>
                </a:moveTo>
                <a:lnTo>
                  <a:pt x="672084" y="89408"/>
                </a:lnTo>
                <a:lnTo>
                  <a:pt x="659384" y="131826"/>
                </a:lnTo>
                <a:lnTo>
                  <a:pt x="828548" y="182880"/>
                </a:lnTo>
                <a:lnTo>
                  <a:pt x="841375" y="140589"/>
                </a:lnTo>
                <a:close/>
              </a:path>
              <a:path w="2616200" h="2188845">
                <a:moveTo>
                  <a:pt x="885444" y="963549"/>
                </a:moveTo>
                <a:lnTo>
                  <a:pt x="767461" y="831977"/>
                </a:lnTo>
                <a:lnTo>
                  <a:pt x="734568" y="861441"/>
                </a:lnTo>
                <a:lnTo>
                  <a:pt x="852551" y="993140"/>
                </a:lnTo>
                <a:lnTo>
                  <a:pt x="885444" y="963549"/>
                </a:lnTo>
                <a:close/>
              </a:path>
              <a:path w="2616200" h="2188845">
                <a:moveTo>
                  <a:pt x="982853" y="423545"/>
                </a:moveTo>
                <a:lnTo>
                  <a:pt x="823976" y="346075"/>
                </a:lnTo>
                <a:lnTo>
                  <a:pt x="804545" y="385699"/>
                </a:lnTo>
                <a:lnTo>
                  <a:pt x="963422" y="463296"/>
                </a:lnTo>
                <a:lnTo>
                  <a:pt x="982853" y="423545"/>
                </a:lnTo>
                <a:close/>
              </a:path>
              <a:path w="2616200" h="2188845">
                <a:moveTo>
                  <a:pt x="1047750" y="1177925"/>
                </a:moveTo>
                <a:lnTo>
                  <a:pt x="1024763" y="1093851"/>
                </a:lnTo>
                <a:lnTo>
                  <a:pt x="1016152" y="1062355"/>
                </a:lnTo>
                <a:lnTo>
                  <a:pt x="982599" y="939546"/>
                </a:lnTo>
                <a:lnTo>
                  <a:pt x="959942" y="1074877"/>
                </a:lnTo>
                <a:lnTo>
                  <a:pt x="954900" y="1079360"/>
                </a:lnTo>
                <a:lnTo>
                  <a:pt x="818007" y="1086993"/>
                </a:lnTo>
                <a:lnTo>
                  <a:pt x="1047750" y="1177925"/>
                </a:lnTo>
                <a:close/>
              </a:path>
              <a:path w="2616200" h="2188845">
                <a:moveTo>
                  <a:pt x="1137539" y="229997"/>
                </a:moveTo>
                <a:lnTo>
                  <a:pt x="968248" y="178943"/>
                </a:lnTo>
                <a:lnTo>
                  <a:pt x="955548" y="221234"/>
                </a:lnTo>
                <a:lnTo>
                  <a:pt x="1124712" y="272288"/>
                </a:lnTo>
                <a:lnTo>
                  <a:pt x="1137539" y="229997"/>
                </a:lnTo>
                <a:close/>
              </a:path>
              <a:path w="2616200" h="2188845">
                <a:moveTo>
                  <a:pt x="1260856" y="559308"/>
                </a:moveTo>
                <a:lnTo>
                  <a:pt x="1101979" y="481838"/>
                </a:lnTo>
                <a:lnTo>
                  <a:pt x="1082548" y="521462"/>
                </a:lnTo>
                <a:lnTo>
                  <a:pt x="1241425" y="599059"/>
                </a:lnTo>
                <a:lnTo>
                  <a:pt x="1260856" y="559308"/>
                </a:lnTo>
                <a:close/>
              </a:path>
              <a:path w="2616200" h="2188845">
                <a:moveTo>
                  <a:pt x="1433703" y="319405"/>
                </a:moveTo>
                <a:lnTo>
                  <a:pt x="1264412" y="268351"/>
                </a:lnTo>
                <a:lnTo>
                  <a:pt x="1251712" y="310642"/>
                </a:lnTo>
                <a:lnTo>
                  <a:pt x="1420876" y="361696"/>
                </a:lnTo>
                <a:lnTo>
                  <a:pt x="1433703" y="319405"/>
                </a:lnTo>
                <a:close/>
              </a:path>
              <a:path w="2616200" h="2188845">
                <a:moveTo>
                  <a:pt x="1538859" y="695071"/>
                </a:moveTo>
                <a:lnTo>
                  <a:pt x="1379982" y="617474"/>
                </a:lnTo>
                <a:lnTo>
                  <a:pt x="1360551" y="657225"/>
                </a:lnTo>
                <a:lnTo>
                  <a:pt x="1519428" y="734822"/>
                </a:lnTo>
                <a:lnTo>
                  <a:pt x="1538859" y="695071"/>
                </a:lnTo>
                <a:close/>
              </a:path>
              <a:path w="2616200" h="2188845">
                <a:moveTo>
                  <a:pt x="1696974" y="796925"/>
                </a:moveTo>
                <a:lnTo>
                  <a:pt x="1546860" y="600710"/>
                </a:lnTo>
                <a:lnTo>
                  <a:pt x="1577848" y="738759"/>
                </a:lnTo>
                <a:lnTo>
                  <a:pt x="1449959" y="799211"/>
                </a:lnTo>
                <a:lnTo>
                  <a:pt x="1696974" y="796925"/>
                </a:lnTo>
                <a:close/>
              </a:path>
              <a:path w="2616200" h="2188845">
                <a:moveTo>
                  <a:pt x="1729854" y="408813"/>
                </a:moveTo>
                <a:lnTo>
                  <a:pt x="1560576" y="357759"/>
                </a:lnTo>
                <a:lnTo>
                  <a:pt x="1547876" y="400050"/>
                </a:lnTo>
                <a:lnTo>
                  <a:pt x="1717027" y="451104"/>
                </a:lnTo>
                <a:lnTo>
                  <a:pt x="1729854" y="408813"/>
                </a:lnTo>
                <a:close/>
              </a:path>
              <a:path w="2616200" h="2188845">
                <a:moveTo>
                  <a:pt x="2026031" y="498221"/>
                </a:moveTo>
                <a:lnTo>
                  <a:pt x="1856740" y="447167"/>
                </a:lnTo>
                <a:lnTo>
                  <a:pt x="1844040" y="489458"/>
                </a:lnTo>
                <a:lnTo>
                  <a:pt x="2013331" y="540512"/>
                </a:lnTo>
                <a:lnTo>
                  <a:pt x="2026031" y="498221"/>
                </a:lnTo>
                <a:close/>
              </a:path>
              <a:path w="2616200" h="2188845">
                <a:moveTo>
                  <a:pt x="2322195" y="587629"/>
                </a:moveTo>
                <a:lnTo>
                  <a:pt x="2153031" y="536575"/>
                </a:lnTo>
                <a:lnTo>
                  <a:pt x="2140204" y="578866"/>
                </a:lnTo>
                <a:lnTo>
                  <a:pt x="2309495" y="629920"/>
                </a:lnTo>
                <a:lnTo>
                  <a:pt x="2322195" y="587629"/>
                </a:lnTo>
                <a:close/>
              </a:path>
              <a:path w="2616200" h="2188845">
                <a:moveTo>
                  <a:pt x="2615946" y="699389"/>
                </a:moveTo>
                <a:lnTo>
                  <a:pt x="2597797" y="682244"/>
                </a:lnTo>
                <a:lnTo>
                  <a:pt x="2436368" y="529717"/>
                </a:lnTo>
                <a:lnTo>
                  <a:pt x="2478557" y="634860"/>
                </a:lnTo>
                <a:lnTo>
                  <a:pt x="2449195" y="625983"/>
                </a:lnTo>
                <a:lnTo>
                  <a:pt x="2436368" y="668274"/>
                </a:lnTo>
                <a:lnTo>
                  <a:pt x="2465679" y="677138"/>
                </a:lnTo>
                <a:lnTo>
                  <a:pt x="2372487" y="741299"/>
                </a:lnTo>
                <a:lnTo>
                  <a:pt x="2615946" y="69938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3684144" y="5256404"/>
            <a:ext cx="81876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Downlink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transmission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information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satellite. </a:t>
            </a:r>
            <a:r>
              <a:rPr sz="2400" dirty="0">
                <a:latin typeface="Arial"/>
                <a:cs typeface="Arial"/>
              </a:rPr>
              <a:t>Many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Earth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Stations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covered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satellite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beam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footprint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942834" y="2086433"/>
            <a:ext cx="15030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Downlink</a:t>
            </a:r>
            <a:r>
              <a:rPr sz="2400" spc="-50" dirty="0"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>
            <a:spLocks noGrp="1"/>
          </p:cNvSpPr>
          <p:nvPr>
            <p:ph type="title"/>
          </p:nvPr>
        </p:nvSpPr>
        <p:spPr>
          <a:xfrm>
            <a:off x="1762500" y="789902"/>
            <a:ext cx="10571998" cy="627736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625475">
              <a:spcBef>
                <a:spcPts val="95"/>
              </a:spcBef>
            </a:pPr>
            <a:r>
              <a:rPr lang="en-US" sz="6000" baseline="-21021" dirty="0">
                <a:solidFill>
                  <a:schemeClr val="tx1"/>
                </a:solidFill>
                <a:latin typeface="Trebuchet MS"/>
                <a:cs typeface="Trebuchet MS"/>
              </a:rPr>
              <a:t>Communications Links</a:t>
            </a:r>
            <a:endParaRPr sz="6000" baseline="-2102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4000" y="541836"/>
            <a:ext cx="10571998" cy="875803"/>
          </a:xfrm>
          <a:prstGeom prst="rect">
            <a:avLst/>
          </a:prstGeom>
        </p:spPr>
        <p:txBody>
          <a:bodyPr vert="horz" wrap="square" lIns="0" tIns="257733" rIns="0" bIns="0" rtlCol="0" anchor="b">
            <a:spAutoFit/>
          </a:bodyPr>
          <a:lstStyle/>
          <a:p>
            <a:pPr marL="71120">
              <a:spcBef>
                <a:spcPts val="105"/>
              </a:spcBef>
            </a:pPr>
            <a:r>
              <a:rPr spc="-295" dirty="0">
                <a:solidFill>
                  <a:schemeClr val="tx1"/>
                </a:solidFill>
              </a:rPr>
              <a:t>Basics:</a:t>
            </a:r>
            <a:r>
              <a:rPr spc="-150" dirty="0">
                <a:solidFill>
                  <a:schemeClr val="tx1"/>
                </a:solidFill>
              </a:rPr>
              <a:t> </a:t>
            </a:r>
            <a:r>
              <a:rPr spc="-360" dirty="0">
                <a:solidFill>
                  <a:schemeClr val="tx1"/>
                </a:solidFill>
              </a:rPr>
              <a:t>Key</a:t>
            </a:r>
            <a:r>
              <a:rPr spc="-165" dirty="0">
                <a:solidFill>
                  <a:schemeClr val="tx1"/>
                </a:solidFill>
              </a:rPr>
              <a:t> </a:t>
            </a:r>
            <a:r>
              <a:rPr spc="-250" dirty="0">
                <a:solidFill>
                  <a:schemeClr val="tx1"/>
                </a:solidFill>
              </a:rPr>
              <a:t>Satellite</a:t>
            </a:r>
            <a:r>
              <a:rPr spc="-180" dirty="0">
                <a:solidFill>
                  <a:schemeClr val="tx1"/>
                </a:solidFill>
              </a:rPr>
              <a:t> </a:t>
            </a:r>
            <a:r>
              <a:rPr spc="-330" dirty="0">
                <a:solidFill>
                  <a:schemeClr val="tx1"/>
                </a:solidFill>
              </a:rPr>
              <a:t>Network</a:t>
            </a:r>
            <a:r>
              <a:rPr spc="-150" dirty="0">
                <a:solidFill>
                  <a:schemeClr val="tx1"/>
                </a:solidFill>
              </a:rPr>
              <a:t> </a:t>
            </a:r>
            <a:r>
              <a:rPr spc="-335" dirty="0">
                <a:solidFill>
                  <a:schemeClr val="tx1"/>
                </a:solidFill>
              </a:rPr>
              <a:t>Elements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2782" y="2625292"/>
            <a:ext cx="5308725" cy="30591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spcBef>
                <a:spcPts val="95"/>
              </a:spcBef>
              <a:buChar char="•"/>
              <a:tabLst>
                <a:tab pos="354965" algn="l"/>
              </a:tabLst>
            </a:pPr>
            <a:r>
              <a:rPr spc="-170" dirty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35" dirty="0">
                <a:latin typeface="Arial" panose="020B0604020202020204" pitchFamily="34" charset="0"/>
                <a:cs typeface="Arial" panose="020B0604020202020204" pitchFamily="34" charset="0"/>
              </a:rPr>
              <a:t>Segment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165" marR="5080" indent="-342900">
              <a:lnSpc>
                <a:spcPts val="1730"/>
              </a:lnSpc>
              <a:spcBef>
                <a:spcPts val="219"/>
              </a:spcBef>
              <a:tabLst>
                <a:tab pos="812165" algn="l"/>
              </a:tabLst>
            </a:pP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─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pc="-130" dirty="0">
                <a:latin typeface="Arial" panose="020B0604020202020204" pitchFamily="34" charset="0"/>
                <a:cs typeface="Arial" panose="020B0604020202020204" pitchFamily="34" charset="0"/>
              </a:rPr>
              <a:t>Satellites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14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45" dirty="0">
                <a:latin typeface="Arial" panose="020B0604020202020204" pitchFamily="34" charset="0"/>
                <a:cs typeface="Arial" panose="020B0604020202020204" pitchFamily="34" charset="0"/>
              </a:rPr>
              <a:t>geostationary</a:t>
            </a:r>
            <a:r>
              <a:rPr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20" dirty="0">
                <a:latin typeface="Arial" panose="020B0604020202020204" pitchFamily="34" charset="0"/>
                <a:cs typeface="Arial" panose="020B0604020202020204" pitchFamily="34" charset="0"/>
              </a:rPr>
              <a:t>orbit</a:t>
            </a:r>
            <a:r>
              <a:rPr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45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50" dirty="0">
                <a:latin typeface="Arial" panose="020B0604020202020204" pitchFamily="34" charset="0"/>
                <a:cs typeface="Arial" panose="020B0604020202020204" pitchFamily="34" charset="0"/>
              </a:rPr>
              <a:t>non-geostationary</a:t>
            </a:r>
            <a:r>
              <a:rPr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25" dirty="0">
                <a:latin typeface="Arial" panose="020B0604020202020204" pitchFamily="34" charset="0"/>
                <a:cs typeface="Arial" panose="020B0604020202020204" pitchFamily="34" charset="0"/>
              </a:rPr>
              <a:t>orbit</a:t>
            </a:r>
            <a:r>
              <a:rPr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75" dirty="0">
                <a:latin typeface="Arial" panose="020B0604020202020204" pitchFamily="34" charset="0"/>
                <a:cs typeface="Arial" panose="020B0604020202020204" pitchFamily="34" charset="0"/>
              </a:rPr>
              <a:t>(medium</a:t>
            </a:r>
            <a:r>
              <a:rPr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40" dirty="0">
                <a:latin typeface="Arial" panose="020B0604020202020204" pitchFamily="34" charset="0"/>
                <a:cs typeface="Arial" panose="020B0604020202020204" pitchFamily="34" charset="0"/>
              </a:rPr>
              <a:t>earth</a:t>
            </a:r>
            <a:r>
              <a:rPr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orbit, </a:t>
            </a:r>
            <a:r>
              <a:rPr spc="-145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55" dirty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50" dirty="0">
                <a:latin typeface="Arial" panose="020B0604020202020204" pitchFamily="34" charset="0"/>
                <a:cs typeface="Arial" panose="020B0604020202020204" pitchFamily="34" charset="0"/>
              </a:rPr>
              <a:t>earth</a:t>
            </a:r>
            <a:r>
              <a:rPr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orbit)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965" indent="-342265">
              <a:lnSpc>
                <a:spcPts val="1889"/>
              </a:lnSpc>
              <a:buChar char="•"/>
              <a:tabLst>
                <a:tab pos="354965" algn="l"/>
              </a:tabLst>
            </a:pPr>
            <a:r>
              <a:rPr spc="-175" dirty="0"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35" dirty="0">
                <a:latin typeface="Arial" panose="020B0604020202020204" pitchFamily="34" charset="0"/>
                <a:cs typeface="Arial" panose="020B0604020202020204" pitchFamily="34" charset="0"/>
              </a:rPr>
              <a:t>Segment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>
              <a:tabLst>
                <a:tab pos="812165" algn="l"/>
              </a:tabLst>
            </a:pP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─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pc="-175" dirty="0">
                <a:latin typeface="Arial" panose="020B0604020202020204" pitchFamily="34" charset="0"/>
                <a:cs typeface="Arial" panose="020B0604020202020204" pitchFamily="34" charset="0"/>
              </a:rPr>
              <a:t>Telemetry,</a:t>
            </a:r>
            <a:r>
              <a:rPr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50" dirty="0">
                <a:latin typeface="Arial" panose="020B0604020202020204" pitchFamily="34" charset="0"/>
                <a:cs typeface="Arial" panose="020B0604020202020204" pitchFamily="34" charset="0"/>
              </a:rPr>
              <a:t>Tracking,</a:t>
            </a:r>
            <a:r>
              <a:rPr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65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45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55" dirty="0">
                <a:latin typeface="Arial" panose="020B0604020202020204" pitchFamily="34" charset="0"/>
                <a:cs typeface="Arial" panose="020B0604020202020204" pitchFamily="34" charset="0"/>
              </a:rPr>
              <a:t>(TT&amp;C):</a:t>
            </a:r>
            <a:r>
              <a:rPr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65" dirty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3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10" dirty="0">
                <a:latin typeface="Arial" panose="020B0604020202020204" pitchFamily="34" charset="0"/>
                <a:cs typeface="Arial" panose="020B0604020202020204" pitchFamily="34" charset="0"/>
              </a:rPr>
              <a:t>“fly”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5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satellite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>
              <a:tabLst>
                <a:tab pos="812165" algn="l"/>
              </a:tabLst>
            </a:pP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─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pc="-170" dirty="0">
                <a:latin typeface="Arial" panose="020B0604020202020204" pitchFamily="34" charset="0"/>
                <a:cs typeface="Arial" panose="020B0604020202020204" pitchFamily="34" charset="0"/>
              </a:rPr>
              <a:t>Gateway/Hub:</a:t>
            </a:r>
            <a:r>
              <a:rPr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65" dirty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3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85" dirty="0">
                <a:latin typeface="Arial" panose="020B0604020202020204" pitchFamily="34" charset="0"/>
                <a:cs typeface="Arial" panose="020B0604020202020204" pitchFamily="34" charset="0"/>
              </a:rPr>
              <a:t>manage</a:t>
            </a:r>
            <a:r>
              <a:rPr spc="-85" dirty="0">
                <a:latin typeface="Arial" panose="020B0604020202020204" pitchFamily="34" charset="0"/>
                <a:cs typeface="Arial" panose="020B0604020202020204" pitchFamily="34" charset="0"/>
              </a:rPr>
              <a:t> communications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>
              <a:tabLst>
                <a:tab pos="812165" algn="l"/>
              </a:tabLst>
            </a:pP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─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pc="-160" dirty="0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65" dirty="0">
                <a:latin typeface="Arial" panose="020B0604020202020204" pitchFamily="34" charset="0"/>
                <a:cs typeface="Arial" panose="020B0604020202020204" pitchFamily="34" charset="0"/>
              </a:rPr>
              <a:t>Terminals:</a:t>
            </a:r>
            <a:r>
              <a:rPr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45" dirty="0"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60" dirty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3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55" dirty="0">
                <a:latin typeface="Arial" panose="020B0604020202020204" pitchFamily="34" charset="0"/>
                <a:cs typeface="Arial" panose="020B0604020202020204" pitchFamily="34" charset="0"/>
              </a:rPr>
              <a:t>connect</a:t>
            </a:r>
            <a:r>
              <a:rPr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4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65" dirty="0"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  <a:r>
              <a:rPr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3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4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20" dirty="0">
                <a:latin typeface="Arial" panose="020B0604020202020204" pitchFamily="34" charset="0"/>
                <a:cs typeface="Arial" panose="020B0604020202020204" pitchFamily="34" charset="0"/>
              </a:rPr>
              <a:t>satellite</a:t>
            </a:r>
            <a:r>
              <a:rPr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00" marR="201930" lvl="1" indent="-343535">
              <a:lnSpc>
                <a:spcPts val="1730"/>
              </a:lnSpc>
              <a:spcBef>
                <a:spcPts val="215"/>
              </a:spcBef>
              <a:buFont typeface="Wingdings"/>
              <a:buChar char=""/>
              <a:tabLst>
                <a:tab pos="1270000" algn="l"/>
              </a:tabLst>
            </a:pPr>
            <a:r>
              <a:rPr spc="-180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70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40" dirty="0">
                <a:latin typeface="Arial" panose="020B0604020202020204" pitchFamily="34" charset="0"/>
                <a:cs typeface="Arial" panose="020B0604020202020204" pitchFamily="34" charset="0"/>
              </a:rPr>
              <a:t>receive-</a:t>
            </a:r>
            <a:r>
              <a:rPr spc="-135" dirty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45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40" dirty="0">
                <a:latin typeface="Arial" panose="020B0604020202020204" pitchFamily="34" charset="0"/>
                <a:cs typeface="Arial" panose="020B0604020202020204" pitchFamily="34" charset="0"/>
              </a:rPr>
              <a:t>transmit;</a:t>
            </a:r>
            <a:r>
              <a:rPr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55" dirty="0">
                <a:latin typeface="Arial" panose="020B0604020202020204" pitchFamily="34" charset="0"/>
                <a:cs typeface="Arial" panose="020B0604020202020204" pitchFamily="34" charset="0"/>
              </a:rPr>
              <a:t>mobile</a:t>
            </a:r>
            <a:r>
              <a:rPr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45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25" dirty="0">
                <a:latin typeface="Arial" panose="020B0604020202020204" pitchFamily="34" charset="0"/>
                <a:cs typeface="Arial" panose="020B0604020202020204" pitchFamily="34" charset="0"/>
              </a:rPr>
              <a:t>fixed;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6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35" dirty="0">
                <a:latin typeface="Arial" panose="020B0604020202020204" pitchFamily="34" charset="0"/>
                <a:cs typeface="Arial" panose="020B0604020202020204" pitchFamily="34" charset="0"/>
              </a:rPr>
              <a:t>dish,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6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35" dirty="0">
                <a:latin typeface="Arial" panose="020B0604020202020204" pitchFamily="34" charset="0"/>
                <a:cs typeface="Arial" panose="020B0604020202020204" pitchFamily="34" charset="0"/>
              </a:rPr>
              <a:t>laptop,</a:t>
            </a:r>
            <a:r>
              <a:rPr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45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pc="-150" dirty="0">
                <a:latin typeface="Arial" panose="020B0604020202020204" pitchFamily="34" charset="0"/>
                <a:cs typeface="Arial" panose="020B0604020202020204" pitchFamily="34" charset="0"/>
              </a:rPr>
              <a:t>handheld,</a:t>
            </a:r>
            <a:r>
              <a:rPr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60" dirty="0">
                <a:latin typeface="Arial" panose="020B0604020202020204" pitchFamily="34" charset="0"/>
                <a:cs typeface="Arial" panose="020B0604020202020204" pitchFamily="34" charset="0"/>
              </a:rPr>
              <a:t>depending</a:t>
            </a:r>
            <a:r>
              <a:rPr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7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4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35" dirty="0">
                <a:latin typeface="Arial" panose="020B0604020202020204" pitchFamily="34" charset="0"/>
                <a:cs typeface="Arial" panose="020B0604020202020204" pitchFamily="34" charset="0"/>
              </a:rPr>
              <a:t>application,</a:t>
            </a:r>
            <a:r>
              <a:rPr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14" dirty="0">
                <a:latin typeface="Arial" panose="020B0604020202020204" pitchFamily="34" charset="0"/>
                <a:cs typeface="Arial" panose="020B0604020202020204" pitchFamily="34" charset="0"/>
              </a:rPr>
              <a:t>site,</a:t>
            </a:r>
            <a:r>
              <a:rPr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737" y="2196186"/>
            <a:ext cx="725424" cy="7254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6252" y="2046732"/>
            <a:ext cx="574548" cy="7269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690" y="2558898"/>
            <a:ext cx="477836" cy="75274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028935" y="6427114"/>
            <a:ext cx="1028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630" y="3593208"/>
            <a:ext cx="5541263" cy="3176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F65482D-51E1-43B2-8D14-651ACF178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0138" y="1990089"/>
            <a:ext cx="5384893" cy="39848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8A1DB8-7CA9-42FA-8D6D-2E1B8EF2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Satellite Orbits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86B67-BE73-41DE-8FF0-9027C4B5E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4766" y="2021713"/>
            <a:ext cx="3912782" cy="49876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Commonly Used Orbits</a:t>
            </a:r>
          </a:p>
          <a:p>
            <a:pPr lvl="1"/>
            <a:r>
              <a:rPr lang="en-US" sz="3200" dirty="0"/>
              <a:t>Geostationary Orbit (GSO)</a:t>
            </a:r>
          </a:p>
          <a:p>
            <a:pPr lvl="1"/>
            <a:r>
              <a:rPr lang="en-US" sz="3200" dirty="0"/>
              <a:t>Non-Geostationary Orbit (NGSO)</a:t>
            </a:r>
          </a:p>
          <a:p>
            <a:pPr lvl="2"/>
            <a:r>
              <a:rPr lang="en-US" sz="3200" dirty="0"/>
              <a:t>Low-Earth Orbit (LEO)</a:t>
            </a:r>
          </a:p>
          <a:p>
            <a:pPr lvl="2"/>
            <a:r>
              <a:rPr lang="en-US" sz="3200" dirty="0"/>
              <a:t>Medium-Earth Orbit (MEO)</a:t>
            </a:r>
          </a:p>
          <a:p>
            <a:pPr lvl="2"/>
            <a:r>
              <a:rPr lang="en-US" sz="3200" dirty="0"/>
              <a:t>Highly-Elliptical Orbit (HEO)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15487-B139-4BC1-8E39-696C2C15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686096"/>
            <a:ext cx="20574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B8D629-9698-448A-948B-2AF99A51CE1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8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lon Musk's Starlink and Satellite Broadband - Dgtl Infra">
            <a:extLst>
              <a:ext uri="{FF2B5EF4-FFF2-40B4-BE49-F238E27FC236}">
                <a16:creationId xmlns:a16="http://schemas.microsoft.com/office/drawing/2014/main" id="{04E20875-2BE5-743B-8B7E-C0E0B31D5E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62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4363" y="3235278"/>
            <a:ext cx="3286363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dirty="0">
                <a:solidFill>
                  <a:srgbClr val="284B6A"/>
                </a:solidFill>
                <a:latin typeface="Trebuchet MS"/>
                <a:cs typeface="Trebuchet MS"/>
              </a:rPr>
              <a:t>A</a:t>
            </a:r>
            <a:r>
              <a:rPr sz="2800" spc="-9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284B6A"/>
                </a:solidFill>
                <a:latin typeface="Trebuchet MS"/>
                <a:cs typeface="Trebuchet MS"/>
              </a:rPr>
              <a:t>satellite</a:t>
            </a:r>
            <a:r>
              <a:rPr sz="2800" spc="-4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284B6A"/>
                </a:solidFill>
                <a:latin typeface="Trebuchet MS"/>
                <a:cs typeface="Trebuchet MS"/>
              </a:rPr>
              <a:t>beam</a:t>
            </a:r>
            <a:r>
              <a:rPr sz="2800" spc="-8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284B6A"/>
                </a:solidFill>
                <a:latin typeface="Trebuchet MS"/>
                <a:cs typeface="Trebuchet MS"/>
              </a:rPr>
              <a:t>“footprint”</a:t>
            </a:r>
            <a:endParaRPr sz="2800" dirty="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3673" y="2243935"/>
            <a:ext cx="5154167" cy="458114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47545" y="608989"/>
            <a:ext cx="6812370" cy="627736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25400">
              <a:spcBef>
                <a:spcPts val="95"/>
              </a:spcBef>
            </a:pPr>
            <a:r>
              <a:rPr lang="en-US" sz="6000" baseline="-21021" dirty="0">
                <a:solidFill>
                  <a:schemeClr val="tx1"/>
                </a:solidFill>
                <a:latin typeface="Trebuchet MS"/>
                <a:cs typeface="Trebuchet MS"/>
              </a:rPr>
              <a:t>Communications Links</a:t>
            </a:r>
            <a:endParaRPr sz="6000" baseline="-2102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4114" y="704494"/>
            <a:ext cx="8699191" cy="627736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25400">
              <a:spcBef>
                <a:spcPts val="95"/>
              </a:spcBef>
            </a:pPr>
            <a:r>
              <a:rPr lang="en-US" sz="6000" baseline="-21021" dirty="0">
                <a:solidFill>
                  <a:schemeClr val="tx1"/>
                </a:solidFill>
                <a:latin typeface="Trebuchet MS"/>
                <a:cs typeface="Trebuchet MS"/>
              </a:rPr>
              <a:t>Satellite Communications</a:t>
            </a:r>
            <a:endParaRPr sz="6000" baseline="-2102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9779" y="2503203"/>
            <a:ext cx="8448675" cy="2679065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spcBef>
                <a:spcPts val="1185"/>
              </a:spcBef>
            </a:pP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Communications</a:t>
            </a:r>
            <a:r>
              <a:rPr sz="2000" spc="-6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satellites</a:t>
            </a:r>
            <a:r>
              <a:rPr sz="2000" spc="-6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may</a:t>
            </a:r>
            <a:r>
              <a:rPr sz="2000" spc="-2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be</a:t>
            </a:r>
            <a:r>
              <a:rPr sz="2000" spc="-4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used</a:t>
            </a:r>
            <a:r>
              <a:rPr sz="2000" spc="-4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for</a:t>
            </a:r>
            <a:r>
              <a:rPr sz="2000" spc="-4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many</a:t>
            </a:r>
            <a:r>
              <a:rPr sz="2000" spc="-4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284B6A"/>
                </a:solidFill>
                <a:latin typeface="Trebuchet MS"/>
                <a:cs typeface="Trebuchet MS"/>
              </a:rPr>
              <a:t>applications:</a:t>
            </a:r>
            <a:endParaRPr sz="2000" dirty="0">
              <a:latin typeface="Trebuchet MS"/>
              <a:cs typeface="Trebuchet MS"/>
            </a:endParaRPr>
          </a:p>
          <a:p>
            <a:pPr marL="469900" indent="-457200">
              <a:spcBef>
                <a:spcPts val="1080"/>
              </a:spcBef>
              <a:buClr>
                <a:srgbClr val="808080"/>
              </a:buClr>
              <a:buChar char="•"/>
              <a:tabLst>
                <a:tab pos="469900" algn="l"/>
              </a:tabLst>
            </a:pP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relaying</a:t>
            </a:r>
            <a:r>
              <a:rPr sz="2000" spc="-5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telephone</a:t>
            </a:r>
            <a:r>
              <a:rPr sz="2000" spc="-6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284B6A"/>
                </a:solidFill>
                <a:latin typeface="Trebuchet MS"/>
                <a:cs typeface="Trebuchet MS"/>
              </a:rPr>
              <a:t>calls</a:t>
            </a:r>
            <a:endParaRPr sz="2000" dirty="0">
              <a:latin typeface="Trebuchet MS"/>
              <a:cs typeface="Trebuchet MS"/>
            </a:endParaRPr>
          </a:p>
          <a:p>
            <a:pPr marL="469900" indent="-457200">
              <a:spcBef>
                <a:spcPts val="1080"/>
              </a:spcBef>
              <a:buClr>
                <a:srgbClr val="808080"/>
              </a:buClr>
              <a:buChar char="•"/>
              <a:tabLst>
                <a:tab pos="469900" algn="l"/>
              </a:tabLst>
            </a:pP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providing</a:t>
            </a:r>
            <a:r>
              <a:rPr sz="2000" spc="-6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communications</a:t>
            </a:r>
            <a:r>
              <a:rPr sz="2000" spc="-5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to</a:t>
            </a:r>
            <a:r>
              <a:rPr sz="2000" spc="-3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remote</a:t>
            </a:r>
            <a:r>
              <a:rPr sz="2000" spc="-4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areas</a:t>
            </a:r>
            <a:r>
              <a:rPr sz="2000" spc="-4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of</a:t>
            </a:r>
            <a:r>
              <a:rPr sz="2000" spc="-3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the</a:t>
            </a:r>
            <a:r>
              <a:rPr sz="2000" spc="-4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284B6A"/>
                </a:solidFill>
                <a:latin typeface="Trebuchet MS"/>
                <a:cs typeface="Trebuchet MS"/>
              </a:rPr>
              <a:t>Earth,</a:t>
            </a:r>
            <a:endParaRPr sz="2000" dirty="0">
              <a:latin typeface="Trebuchet MS"/>
              <a:cs typeface="Trebuchet MS"/>
            </a:endParaRPr>
          </a:p>
          <a:p>
            <a:pPr marL="469900" indent="-457200">
              <a:spcBef>
                <a:spcPts val="1085"/>
              </a:spcBef>
              <a:buClr>
                <a:srgbClr val="808080"/>
              </a:buClr>
              <a:buChar char="•"/>
              <a:tabLst>
                <a:tab pos="469900" algn="l"/>
              </a:tabLst>
            </a:pP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TV</a:t>
            </a:r>
            <a:r>
              <a:rPr sz="2000" spc="1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284B6A"/>
                </a:solidFill>
                <a:latin typeface="Trebuchet MS"/>
                <a:cs typeface="Trebuchet MS"/>
              </a:rPr>
              <a:t>direct-to-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user</a:t>
            </a:r>
            <a:r>
              <a:rPr sz="2000" spc="-2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284B6A"/>
                </a:solidFill>
                <a:latin typeface="Trebuchet MS"/>
                <a:cs typeface="Trebuchet MS"/>
              </a:rPr>
              <a:t>broadcasting</a:t>
            </a:r>
            <a:endParaRPr sz="2000" dirty="0">
              <a:latin typeface="Trebuchet MS"/>
              <a:cs typeface="Trebuchet MS"/>
            </a:endParaRPr>
          </a:p>
          <a:p>
            <a:pPr marL="469900" indent="-457200">
              <a:spcBef>
                <a:spcPts val="1080"/>
              </a:spcBef>
              <a:buClr>
                <a:srgbClr val="808080"/>
              </a:buClr>
              <a:buChar char="•"/>
              <a:tabLst>
                <a:tab pos="469900" algn="l"/>
              </a:tabLst>
            </a:pP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providing</a:t>
            </a:r>
            <a:r>
              <a:rPr sz="2000" spc="-6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communications</a:t>
            </a:r>
            <a:r>
              <a:rPr sz="2000" spc="-5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to</a:t>
            </a:r>
            <a:r>
              <a:rPr sz="2000" spc="-3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ships,</a:t>
            </a:r>
            <a:r>
              <a:rPr sz="2000" spc="-3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aircraft</a:t>
            </a:r>
            <a:r>
              <a:rPr sz="2000" spc="-6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and</a:t>
            </a:r>
            <a:r>
              <a:rPr sz="2000" spc="-4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other</a:t>
            </a:r>
            <a:r>
              <a:rPr sz="2000" spc="-4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mobile</a:t>
            </a:r>
            <a:r>
              <a:rPr sz="2000" spc="-5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284B6A"/>
                </a:solidFill>
                <a:latin typeface="Trebuchet MS"/>
                <a:cs typeface="Trebuchet MS"/>
              </a:rPr>
              <a:t>vehicles</a:t>
            </a:r>
            <a:endParaRPr sz="2000" dirty="0">
              <a:latin typeface="Trebuchet MS"/>
              <a:cs typeface="Trebuchet MS"/>
            </a:endParaRPr>
          </a:p>
          <a:p>
            <a:pPr marL="469900" indent="-457200">
              <a:spcBef>
                <a:spcPts val="1080"/>
              </a:spcBef>
              <a:buClr>
                <a:srgbClr val="808080"/>
              </a:buClr>
              <a:buChar char="•"/>
              <a:tabLst>
                <a:tab pos="469900" algn="l"/>
              </a:tabLst>
            </a:pPr>
            <a:r>
              <a:rPr sz="2000" dirty="0">
                <a:solidFill>
                  <a:srgbClr val="284B6A"/>
                </a:solidFill>
                <a:latin typeface="Trebuchet MS"/>
                <a:cs typeface="Trebuchet MS"/>
              </a:rPr>
              <a:t>etc</a:t>
            </a:r>
            <a:r>
              <a:rPr sz="2000" spc="-2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284B6A"/>
                </a:solidFill>
                <a:latin typeface="Trebuchet MS"/>
                <a:cs typeface="Trebuchet MS"/>
              </a:rPr>
              <a:t>.</a:t>
            </a: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7309" y="2293296"/>
            <a:ext cx="3272028" cy="2063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01768" y="1877784"/>
            <a:ext cx="6307455" cy="478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362075" algn="l"/>
              </a:tabLst>
            </a:pPr>
            <a:r>
              <a:rPr sz="2400" b="1" spc="-10" dirty="0">
                <a:solidFill>
                  <a:srgbClr val="284B6A"/>
                </a:solidFill>
                <a:latin typeface="Trebuchet MS"/>
                <a:cs typeface="Trebuchet MS"/>
              </a:rPr>
              <a:t>Benefits</a:t>
            </a:r>
            <a:r>
              <a:rPr sz="2400" b="1" dirty="0">
                <a:solidFill>
                  <a:srgbClr val="284B6A"/>
                </a:solidFill>
                <a:latin typeface="Trebuchet MS"/>
                <a:cs typeface="Trebuchet MS"/>
              </a:rPr>
              <a:t>	of</a:t>
            </a:r>
            <a:r>
              <a:rPr sz="2400" b="1" spc="-2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284B6A"/>
                </a:solidFill>
                <a:latin typeface="Trebuchet MS"/>
                <a:cs typeface="Trebuchet MS"/>
              </a:rPr>
              <a:t>Satellites</a:t>
            </a:r>
            <a:endParaRPr sz="2400" b="1" dirty="0">
              <a:latin typeface="Trebuchet MS"/>
              <a:cs typeface="Trebuchet MS"/>
            </a:endParaRPr>
          </a:p>
          <a:p>
            <a:pPr marL="441325" indent="-342900">
              <a:spcBef>
                <a:spcPts val="2440"/>
              </a:spcBef>
              <a:buClr>
                <a:srgbClr val="808080"/>
              </a:buClr>
              <a:buChar char="•"/>
              <a:tabLst>
                <a:tab pos="441325" algn="l"/>
              </a:tabLst>
            </a:pP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Adaptable</a:t>
            </a:r>
            <a:r>
              <a:rPr sz="2400" spc="-4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to</a:t>
            </a:r>
            <a:r>
              <a:rPr sz="2400" spc="-7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customer</a:t>
            </a:r>
            <a:r>
              <a:rPr sz="2400" spc="-7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284B6A"/>
                </a:solidFill>
                <a:latin typeface="Trebuchet MS"/>
                <a:cs typeface="Trebuchet MS"/>
              </a:rPr>
              <a:t>requirements</a:t>
            </a:r>
            <a:endParaRPr sz="2400" dirty="0">
              <a:latin typeface="Trebuchet MS"/>
              <a:cs typeface="Trebuchet MS"/>
            </a:endParaRPr>
          </a:p>
          <a:p>
            <a:pPr marL="441325" indent="-342900">
              <a:spcBef>
                <a:spcPts val="1295"/>
              </a:spcBef>
              <a:buClr>
                <a:srgbClr val="808080"/>
              </a:buClr>
              <a:buChar char="•"/>
              <a:tabLst>
                <a:tab pos="441325" algn="l"/>
              </a:tabLst>
            </a:pPr>
            <a:r>
              <a:rPr sz="2400" spc="-10" dirty="0">
                <a:solidFill>
                  <a:srgbClr val="284B6A"/>
                </a:solidFill>
                <a:latin typeface="Trebuchet MS"/>
                <a:cs typeface="Trebuchet MS"/>
              </a:rPr>
              <a:t>Mobility</a:t>
            </a:r>
            <a:endParaRPr sz="2400" dirty="0">
              <a:latin typeface="Trebuchet MS"/>
              <a:cs typeface="Trebuchet MS"/>
            </a:endParaRPr>
          </a:p>
          <a:p>
            <a:pPr marL="441325" indent="-342900">
              <a:spcBef>
                <a:spcPts val="1300"/>
              </a:spcBef>
              <a:buClr>
                <a:srgbClr val="808080"/>
              </a:buClr>
              <a:buChar char="•"/>
              <a:tabLst>
                <a:tab pos="441325" algn="l"/>
              </a:tabLst>
            </a:pP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Cost</a:t>
            </a:r>
            <a:r>
              <a:rPr sz="2400" spc="-6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284B6A"/>
                </a:solidFill>
                <a:latin typeface="Trebuchet MS"/>
                <a:cs typeface="Trebuchet MS"/>
              </a:rPr>
              <a:t>advantage</a:t>
            </a:r>
            <a:endParaRPr sz="2400" dirty="0">
              <a:latin typeface="Trebuchet MS"/>
              <a:cs typeface="Trebuchet MS"/>
            </a:endParaRPr>
          </a:p>
          <a:p>
            <a:pPr marL="441325" indent="-342900">
              <a:spcBef>
                <a:spcPts val="1295"/>
              </a:spcBef>
              <a:buClr>
                <a:srgbClr val="808080"/>
              </a:buClr>
              <a:buChar char="•"/>
              <a:tabLst>
                <a:tab pos="441325" algn="l"/>
              </a:tabLst>
            </a:pP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Not</a:t>
            </a:r>
            <a:r>
              <a:rPr sz="2400" spc="-9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affected</a:t>
            </a:r>
            <a:r>
              <a:rPr sz="2400" spc="-7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by</a:t>
            </a:r>
            <a:r>
              <a:rPr sz="2400" spc="-8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geographical</a:t>
            </a:r>
            <a:r>
              <a:rPr sz="2400" spc="-6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284B6A"/>
                </a:solidFill>
                <a:latin typeface="Trebuchet MS"/>
                <a:cs typeface="Trebuchet MS"/>
              </a:rPr>
              <a:t>obstructions</a:t>
            </a:r>
            <a:endParaRPr sz="2400" dirty="0">
              <a:latin typeface="Trebuchet MS"/>
              <a:cs typeface="Trebuchet MS"/>
            </a:endParaRPr>
          </a:p>
          <a:p>
            <a:pPr marL="441325" indent="-342900">
              <a:spcBef>
                <a:spcPts val="1300"/>
              </a:spcBef>
              <a:buClr>
                <a:srgbClr val="808080"/>
              </a:buClr>
              <a:buChar char="•"/>
              <a:tabLst>
                <a:tab pos="441325" algn="l"/>
              </a:tabLst>
            </a:pP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Quick</a:t>
            </a:r>
            <a:r>
              <a:rPr sz="2400" spc="-8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284B6A"/>
                </a:solidFill>
                <a:latin typeface="Trebuchet MS"/>
                <a:cs typeface="Trebuchet MS"/>
              </a:rPr>
              <a:t>implementation</a:t>
            </a:r>
            <a:endParaRPr sz="2400" dirty="0">
              <a:latin typeface="Trebuchet MS"/>
              <a:cs typeface="Trebuchet MS"/>
            </a:endParaRPr>
          </a:p>
          <a:p>
            <a:pPr marL="441325" indent="-342900">
              <a:spcBef>
                <a:spcPts val="1295"/>
              </a:spcBef>
              <a:buClr>
                <a:srgbClr val="808080"/>
              </a:buClr>
              <a:buChar char="•"/>
              <a:tabLst>
                <a:tab pos="441325" algn="l"/>
              </a:tabLst>
            </a:pP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Alternate</a:t>
            </a:r>
            <a:r>
              <a:rPr sz="2400" spc="-7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routing</a:t>
            </a:r>
            <a:r>
              <a:rPr sz="2400" spc="-7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or</a:t>
            </a:r>
            <a:r>
              <a:rPr sz="2400" spc="-7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284B6A"/>
                </a:solidFill>
                <a:latin typeface="Trebuchet MS"/>
                <a:cs typeface="Trebuchet MS"/>
              </a:rPr>
              <a:t>redundancy</a:t>
            </a:r>
            <a:endParaRPr sz="2400" dirty="0">
              <a:latin typeface="Trebuchet MS"/>
              <a:cs typeface="Trebuchet MS"/>
            </a:endParaRPr>
          </a:p>
          <a:p>
            <a:pPr marL="441325" indent="-342900">
              <a:spcBef>
                <a:spcPts val="1295"/>
              </a:spcBef>
              <a:buClr>
                <a:srgbClr val="808080"/>
              </a:buClr>
              <a:buChar char="•"/>
              <a:tabLst>
                <a:tab pos="441325" algn="l"/>
              </a:tabLst>
            </a:pP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Cost</a:t>
            </a:r>
            <a:r>
              <a:rPr sz="2400" spc="-5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is</a:t>
            </a:r>
            <a:r>
              <a:rPr sz="2400" spc="-4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independent</a:t>
            </a:r>
            <a:r>
              <a:rPr sz="2400" spc="-2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of</a:t>
            </a:r>
            <a:r>
              <a:rPr sz="2400" spc="-5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284B6A"/>
                </a:solidFill>
                <a:latin typeface="Trebuchet MS"/>
                <a:cs typeface="Trebuchet MS"/>
              </a:rPr>
              <a:t>distance</a:t>
            </a:r>
            <a:endParaRPr sz="2400" dirty="0">
              <a:latin typeface="Trebuchet MS"/>
              <a:cs typeface="Trebuchet MS"/>
            </a:endParaRPr>
          </a:p>
          <a:p>
            <a:pPr marL="441325" indent="-342900">
              <a:spcBef>
                <a:spcPts val="1300"/>
              </a:spcBef>
              <a:buClr>
                <a:srgbClr val="808080"/>
              </a:buClr>
              <a:buChar char="•"/>
              <a:tabLst>
                <a:tab pos="441325" algn="l"/>
              </a:tabLst>
            </a:pP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Cost</a:t>
            </a:r>
            <a:r>
              <a:rPr sz="2400" spc="-7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effective</a:t>
            </a:r>
            <a:r>
              <a:rPr sz="2400" spc="-6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for</a:t>
            </a:r>
            <a:r>
              <a:rPr sz="2400" spc="-7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short</a:t>
            </a:r>
            <a:r>
              <a:rPr sz="2400" spc="-7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term</a:t>
            </a:r>
            <a:r>
              <a:rPr sz="2400" spc="-7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284B6A"/>
                </a:solidFill>
                <a:latin typeface="Trebuchet MS"/>
                <a:cs typeface="Trebuchet MS"/>
              </a:rPr>
              <a:t>requirements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5465" y="388410"/>
            <a:ext cx="9242639" cy="627736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25400">
              <a:spcBef>
                <a:spcPts val="95"/>
              </a:spcBef>
            </a:pPr>
            <a:r>
              <a:rPr lang="en-US" sz="6000" baseline="-21021" dirty="0">
                <a:solidFill>
                  <a:schemeClr val="tx1"/>
                </a:solidFill>
                <a:latin typeface="Trebuchet MS"/>
                <a:cs typeface="Trebuchet MS"/>
              </a:rPr>
              <a:t>Satellite Communications Benefits</a:t>
            </a:r>
            <a:endParaRPr sz="6000" baseline="-2102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753" y="195951"/>
            <a:ext cx="4264944" cy="62837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schemeClr val="tx1"/>
                </a:solidFill>
                <a:latin typeface="Trebuchet MS"/>
                <a:cs typeface="Trebuchet MS"/>
              </a:rPr>
              <a:t>Satelite</a:t>
            </a:r>
            <a:r>
              <a:rPr spc="-2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chemeClr val="tx1"/>
                </a:solidFill>
                <a:latin typeface="Trebuchet MS"/>
                <a:cs typeface="Trebuchet MS"/>
              </a:rPr>
              <a:t>Services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12234" y="842675"/>
            <a:ext cx="4073525" cy="5281574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spcBef>
                <a:spcPts val="855"/>
              </a:spcBef>
            </a:pPr>
            <a:r>
              <a:rPr sz="1400" b="1" u="sng" dirty="0">
                <a:solidFill>
                  <a:srgbClr val="284B6A"/>
                </a:solidFill>
                <a:uFill>
                  <a:solidFill>
                    <a:srgbClr val="284B6A"/>
                  </a:solidFill>
                </a:uFill>
                <a:latin typeface="Trebuchet MS"/>
                <a:cs typeface="Trebuchet MS"/>
              </a:rPr>
              <a:t>Voice/Video/Data</a:t>
            </a:r>
            <a:r>
              <a:rPr sz="1400" b="1" u="sng" spc="-85" dirty="0">
                <a:solidFill>
                  <a:srgbClr val="284B6A"/>
                </a:solidFill>
                <a:uFill>
                  <a:solidFill>
                    <a:srgbClr val="284B6A"/>
                  </a:solidFill>
                </a:uFill>
                <a:latin typeface="Trebuchet MS"/>
                <a:cs typeface="Trebuchet MS"/>
              </a:rPr>
              <a:t> </a:t>
            </a:r>
            <a:r>
              <a:rPr sz="1400" b="1" u="sng" spc="-10" dirty="0">
                <a:solidFill>
                  <a:srgbClr val="284B6A"/>
                </a:solidFill>
                <a:uFill>
                  <a:solidFill>
                    <a:srgbClr val="284B6A"/>
                  </a:solidFill>
                </a:uFill>
                <a:latin typeface="Trebuchet MS"/>
                <a:cs typeface="Trebuchet MS"/>
              </a:rPr>
              <a:t>Communications</a:t>
            </a:r>
            <a:endParaRPr sz="1400" dirty="0">
              <a:latin typeface="Trebuchet MS"/>
              <a:cs typeface="Trebuchet MS"/>
            </a:endParaRPr>
          </a:p>
          <a:p>
            <a:pPr marL="137160" indent="-124460">
              <a:spcBef>
                <a:spcPts val="695"/>
              </a:spcBef>
              <a:buFont typeface="Trebuchet MS"/>
              <a:buChar char="•"/>
              <a:tabLst>
                <a:tab pos="137160" algn="l"/>
              </a:tabLst>
            </a:pPr>
            <a:r>
              <a:rPr sz="1200" b="1" dirty="0">
                <a:solidFill>
                  <a:srgbClr val="284B6A"/>
                </a:solidFill>
                <a:latin typeface="Trebuchet MS"/>
                <a:cs typeface="Trebuchet MS"/>
              </a:rPr>
              <a:t>Rural</a:t>
            </a:r>
            <a:r>
              <a:rPr sz="1200" b="1" spc="-3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284B6A"/>
                </a:solidFill>
                <a:latin typeface="Trebuchet MS"/>
                <a:cs typeface="Trebuchet MS"/>
              </a:rPr>
              <a:t>Telephony</a:t>
            </a:r>
            <a:endParaRPr sz="1200" dirty="0">
              <a:latin typeface="Trebuchet MS"/>
              <a:cs typeface="Trebuchet MS"/>
            </a:endParaRPr>
          </a:p>
          <a:p>
            <a:pPr marL="137160" indent="-124460">
              <a:spcBef>
                <a:spcPts val="645"/>
              </a:spcBef>
              <a:buFont typeface="Trebuchet MS"/>
              <a:buChar char="•"/>
              <a:tabLst>
                <a:tab pos="137160" algn="l"/>
              </a:tabLst>
            </a:pPr>
            <a:r>
              <a:rPr sz="1200" b="1" dirty="0">
                <a:solidFill>
                  <a:srgbClr val="284B6A"/>
                </a:solidFill>
                <a:latin typeface="Trebuchet MS"/>
                <a:cs typeface="Trebuchet MS"/>
              </a:rPr>
              <a:t>News</a:t>
            </a:r>
            <a:r>
              <a:rPr sz="1200" b="1" spc="-1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284B6A"/>
                </a:solidFill>
                <a:latin typeface="Trebuchet MS"/>
                <a:cs typeface="Trebuchet MS"/>
              </a:rPr>
              <a:t>Gathering/Distribution</a:t>
            </a:r>
            <a:endParaRPr sz="1200" dirty="0">
              <a:latin typeface="Trebuchet MS"/>
              <a:cs typeface="Trebuchet MS"/>
            </a:endParaRPr>
          </a:p>
          <a:p>
            <a:pPr marL="137160" indent="-124460">
              <a:spcBef>
                <a:spcPts val="650"/>
              </a:spcBef>
              <a:buFont typeface="Trebuchet MS"/>
              <a:buChar char="•"/>
              <a:tabLst>
                <a:tab pos="137160" algn="l"/>
              </a:tabLst>
            </a:pPr>
            <a:r>
              <a:rPr sz="1200" b="1" dirty="0">
                <a:solidFill>
                  <a:srgbClr val="284B6A"/>
                </a:solidFill>
                <a:latin typeface="Trebuchet MS"/>
                <a:cs typeface="Trebuchet MS"/>
              </a:rPr>
              <a:t>Internet</a:t>
            </a:r>
            <a:r>
              <a:rPr sz="1200" b="1" spc="-4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284B6A"/>
                </a:solidFill>
                <a:latin typeface="Trebuchet MS"/>
                <a:cs typeface="Trebuchet MS"/>
              </a:rPr>
              <a:t>Trunking</a:t>
            </a:r>
            <a:endParaRPr sz="1200" dirty="0">
              <a:latin typeface="Trebuchet MS"/>
              <a:cs typeface="Trebuchet MS"/>
            </a:endParaRPr>
          </a:p>
          <a:p>
            <a:pPr marL="137160" indent="-124460">
              <a:spcBef>
                <a:spcPts val="645"/>
              </a:spcBef>
              <a:buFont typeface="Trebuchet MS"/>
              <a:buChar char="•"/>
              <a:tabLst>
                <a:tab pos="137160" algn="l"/>
              </a:tabLst>
            </a:pPr>
            <a:r>
              <a:rPr sz="1200" b="1" dirty="0">
                <a:solidFill>
                  <a:srgbClr val="284B6A"/>
                </a:solidFill>
                <a:latin typeface="Trebuchet MS"/>
                <a:cs typeface="Trebuchet MS"/>
              </a:rPr>
              <a:t>Corporate</a:t>
            </a:r>
            <a:r>
              <a:rPr sz="1200" b="1" spc="-5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284B6A"/>
                </a:solidFill>
                <a:latin typeface="Trebuchet MS"/>
                <a:cs typeface="Trebuchet MS"/>
              </a:rPr>
              <a:t>VSAT</a:t>
            </a:r>
            <a:r>
              <a:rPr sz="1200" b="1" spc="-3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284B6A"/>
                </a:solidFill>
                <a:latin typeface="Trebuchet MS"/>
                <a:cs typeface="Trebuchet MS"/>
              </a:rPr>
              <a:t>Networks</a:t>
            </a:r>
            <a:endParaRPr sz="1200" dirty="0">
              <a:latin typeface="Trebuchet MS"/>
              <a:cs typeface="Trebuchet MS"/>
            </a:endParaRPr>
          </a:p>
          <a:p>
            <a:pPr marL="137160" indent="-124460">
              <a:spcBef>
                <a:spcPts val="650"/>
              </a:spcBef>
              <a:buFont typeface="Trebuchet MS"/>
              <a:buChar char="•"/>
              <a:tabLst>
                <a:tab pos="137160" algn="l"/>
              </a:tabLst>
            </a:pPr>
            <a:r>
              <a:rPr sz="1200" b="1" spc="-10" dirty="0">
                <a:solidFill>
                  <a:srgbClr val="284B6A"/>
                </a:solidFill>
                <a:latin typeface="Trebuchet MS"/>
                <a:cs typeface="Trebuchet MS"/>
              </a:rPr>
              <a:t>Tele-Medicine</a:t>
            </a:r>
            <a:endParaRPr sz="1200" dirty="0">
              <a:latin typeface="Trebuchet MS"/>
              <a:cs typeface="Trebuchet MS"/>
            </a:endParaRPr>
          </a:p>
          <a:p>
            <a:pPr marL="137160" indent="-124460">
              <a:spcBef>
                <a:spcPts val="650"/>
              </a:spcBef>
              <a:buFont typeface="Trebuchet MS"/>
              <a:buChar char="•"/>
              <a:tabLst>
                <a:tab pos="137160" algn="l"/>
              </a:tabLst>
            </a:pPr>
            <a:r>
              <a:rPr sz="1200" b="1" spc="-10" dirty="0">
                <a:solidFill>
                  <a:srgbClr val="284B6A"/>
                </a:solidFill>
                <a:latin typeface="Trebuchet MS"/>
                <a:cs typeface="Trebuchet MS"/>
              </a:rPr>
              <a:t>Distance-Learning</a:t>
            </a:r>
            <a:endParaRPr sz="1200" dirty="0">
              <a:latin typeface="Trebuchet MS"/>
              <a:cs typeface="Trebuchet MS"/>
            </a:endParaRPr>
          </a:p>
          <a:p>
            <a:pPr marL="137160" indent="-124460">
              <a:spcBef>
                <a:spcPts val="650"/>
              </a:spcBef>
              <a:buFont typeface="Trebuchet MS"/>
              <a:buChar char="•"/>
              <a:tabLst>
                <a:tab pos="137160" algn="l"/>
              </a:tabLst>
            </a:pPr>
            <a:r>
              <a:rPr sz="1200" b="1" dirty="0">
                <a:solidFill>
                  <a:srgbClr val="284B6A"/>
                </a:solidFill>
                <a:latin typeface="Trebuchet MS"/>
                <a:cs typeface="Trebuchet MS"/>
              </a:rPr>
              <a:t>Mobile</a:t>
            </a:r>
            <a:r>
              <a:rPr sz="1200" b="1" spc="-3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284B6A"/>
                </a:solidFill>
                <a:latin typeface="Trebuchet MS"/>
                <a:cs typeface="Trebuchet MS"/>
              </a:rPr>
              <a:t>Telephony</a:t>
            </a:r>
            <a:endParaRPr sz="1200" dirty="0">
              <a:latin typeface="Trebuchet MS"/>
              <a:cs typeface="Trebuchet MS"/>
            </a:endParaRPr>
          </a:p>
          <a:p>
            <a:pPr marL="137160" indent="-124460">
              <a:spcBef>
                <a:spcPts val="645"/>
              </a:spcBef>
              <a:buFont typeface="Trebuchet MS"/>
              <a:buChar char="•"/>
              <a:tabLst>
                <a:tab pos="137160" algn="l"/>
              </a:tabLst>
            </a:pPr>
            <a:r>
              <a:rPr sz="1200" b="1" spc="-10" dirty="0">
                <a:solidFill>
                  <a:srgbClr val="284B6A"/>
                </a:solidFill>
                <a:latin typeface="Trebuchet MS"/>
                <a:cs typeface="Trebuchet MS"/>
              </a:rPr>
              <a:t>Videoconferencing</a:t>
            </a:r>
            <a:endParaRPr sz="1200" dirty="0">
              <a:latin typeface="Trebuchet MS"/>
              <a:cs typeface="Trebuchet MS"/>
            </a:endParaRPr>
          </a:p>
          <a:p>
            <a:pPr marL="137160" indent="-124460">
              <a:spcBef>
                <a:spcPts val="650"/>
              </a:spcBef>
              <a:buFont typeface="Trebuchet MS"/>
              <a:buChar char="•"/>
              <a:tabLst>
                <a:tab pos="137160" algn="l"/>
              </a:tabLst>
            </a:pPr>
            <a:r>
              <a:rPr sz="1200" b="1" dirty="0">
                <a:solidFill>
                  <a:srgbClr val="284B6A"/>
                </a:solidFill>
                <a:latin typeface="Trebuchet MS"/>
                <a:cs typeface="Trebuchet MS"/>
              </a:rPr>
              <a:t>Business</a:t>
            </a:r>
            <a:r>
              <a:rPr sz="1200" b="1" spc="-4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284B6A"/>
                </a:solidFill>
                <a:latin typeface="Trebuchet MS"/>
                <a:cs typeface="Trebuchet MS"/>
              </a:rPr>
              <a:t>Television</a:t>
            </a:r>
            <a:endParaRPr sz="1200" dirty="0">
              <a:latin typeface="Trebuchet MS"/>
              <a:cs typeface="Trebuchet MS"/>
            </a:endParaRPr>
          </a:p>
          <a:p>
            <a:pPr marL="137160" indent="-124460">
              <a:spcBef>
                <a:spcPts val="650"/>
              </a:spcBef>
              <a:buFont typeface="Trebuchet MS"/>
              <a:buChar char="•"/>
              <a:tabLst>
                <a:tab pos="137160" algn="l"/>
              </a:tabLst>
            </a:pPr>
            <a:r>
              <a:rPr sz="1200" b="1" dirty="0">
                <a:solidFill>
                  <a:srgbClr val="284B6A"/>
                </a:solidFill>
                <a:latin typeface="Trebuchet MS"/>
                <a:cs typeface="Trebuchet MS"/>
              </a:rPr>
              <a:t>Broadcast</a:t>
            </a:r>
            <a:r>
              <a:rPr sz="1200" b="1" spc="-3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284B6A"/>
                </a:solidFill>
                <a:latin typeface="Trebuchet MS"/>
                <a:cs typeface="Trebuchet MS"/>
              </a:rPr>
              <a:t>and</a:t>
            </a:r>
            <a:r>
              <a:rPr sz="1200" b="1" spc="-2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284B6A"/>
                </a:solidFill>
                <a:latin typeface="Trebuchet MS"/>
                <a:cs typeface="Trebuchet MS"/>
              </a:rPr>
              <a:t>Cable</a:t>
            </a:r>
            <a:r>
              <a:rPr sz="1200" b="1" spc="-2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1200" b="1" spc="-20" dirty="0">
                <a:solidFill>
                  <a:srgbClr val="284B6A"/>
                </a:solidFill>
                <a:latin typeface="Trebuchet MS"/>
                <a:cs typeface="Trebuchet MS"/>
              </a:rPr>
              <a:t>Relay</a:t>
            </a:r>
            <a:endParaRPr sz="1200" dirty="0">
              <a:latin typeface="Trebuchet MS"/>
              <a:cs typeface="Trebuchet MS"/>
            </a:endParaRPr>
          </a:p>
          <a:p>
            <a:pPr marL="137160" indent="-124460">
              <a:spcBef>
                <a:spcPts val="645"/>
              </a:spcBef>
              <a:buFont typeface="Trebuchet MS"/>
              <a:buChar char="•"/>
              <a:tabLst>
                <a:tab pos="137160" algn="l"/>
              </a:tabLst>
            </a:pPr>
            <a:r>
              <a:rPr sz="1200" b="1" dirty="0">
                <a:solidFill>
                  <a:srgbClr val="284B6A"/>
                </a:solidFill>
                <a:latin typeface="Trebuchet MS"/>
                <a:cs typeface="Trebuchet MS"/>
              </a:rPr>
              <a:t>VOIP</a:t>
            </a:r>
            <a:r>
              <a:rPr sz="1200" b="1" spc="-1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284B6A"/>
                </a:solidFill>
                <a:latin typeface="Trebuchet MS"/>
                <a:cs typeface="Trebuchet MS"/>
              </a:rPr>
              <a:t>&amp;</a:t>
            </a:r>
            <a:r>
              <a:rPr sz="1200" b="1" spc="-1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284B6A"/>
                </a:solidFill>
                <a:latin typeface="Trebuchet MS"/>
                <a:cs typeface="Trebuchet MS"/>
              </a:rPr>
              <a:t>Multi-</a:t>
            </a:r>
            <a:r>
              <a:rPr sz="1200" b="1" dirty="0">
                <a:solidFill>
                  <a:srgbClr val="284B6A"/>
                </a:solidFill>
                <a:latin typeface="Trebuchet MS"/>
                <a:cs typeface="Trebuchet MS"/>
              </a:rPr>
              <a:t>media</a:t>
            </a:r>
            <a:r>
              <a:rPr sz="1200" b="1" spc="-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284B6A"/>
                </a:solidFill>
                <a:latin typeface="Trebuchet MS"/>
                <a:cs typeface="Trebuchet MS"/>
              </a:rPr>
              <a:t>over</a:t>
            </a:r>
            <a:r>
              <a:rPr sz="1200" b="1" spc="-3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1200" b="1" spc="-25" dirty="0">
                <a:solidFill>
                  <a:srgbClr val="284B6A"/>
                </a:solidFill>
                <a:latin typeface="Trebuchet MS"/>
                <a:cs typeface="Trebuchet MS"/>
              </a:rPr>
              <a:t>IP</a:t>
            </a:r>
            <a:endParaRPr sz="1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284B6A"/>
              </a:buClr>
              <a:buFont typeface="Trebuchet MS"/>
              <a:buChar char="•"/>
            </a:pPr>
            <a:endParaRPr sz="1200" dirty="0">
              <a:latin typeface="Trebuchet MS"/>
              <a:cs typeface="Trebuchet MS"/>
            </a:endParaRPr>
          </a:p>
          <a:p>
            <a:pPr>
              <a:spcBef>
                <a:spcPts val="15"/>
              </a:spcBef>
              <a:buClr>
                <a:srgbClr val="284B6A"/>
              </a:buClr>
              <a:buFont typeface="Trebuchet MS"/>
              <a:buChar char="•"/>
            </a:pPr>
            <a:endParaRPr sz="1200" dirty="0">
              <a:latin typeface="Trebuchet MS"/>
              <a:cs typeface="Trebuchet MS"/>
            </a:endParaRPr>
          </a:p>
          <a:p>
            <a:pPr marL="12700"/>
            <a:r>
              <a:rPr sz="1400" b="1" u="sng" spc="-10" dirty="0">
                <a:solidFill>
                  <a:srgbClr val="284B6A"/>
                </a:solidFill>
                <a:uFill>
                  <a:solidFill>
                    <a:srgbClr val="284B6A"/>
                  </a:solidFill>
                </a:uFill>
                <a:latin typeface="Trebuchet MS"/>
                <a:cs typeface="Trebuchet MS"/>
              </a:rPr>
              <a:t>Direct-To-Consumer</a:t>
            </a:r>
            <a:endParaRPr sz="1400" dirty="0">
              <a:latin typeface="Trebuchet MS"/>
              <a:cs typeface="Trebuchet MS"/>
            </a:endParaRPr>
          </a:p>
          <a:p>
            <a:pPr marL="137160" indent="-124460">
              <a:spcBef>
                <a:spcPts val="695"/>
              </a:spcBef>
              <a:buFont typeface="Trebuchet MS"/>
              <a:buChar char="•"/>
              <a:tabLst>
                <a:tab pos="137160" algn="l"/>
              </a:tabLst>
            </a:pPr>
            <a:r>
              <a:rPr sz="1200" b="1" dirty="0">
                <a:solidFill>
                  <a:srgbClr val="284B6A"/>
                </a:solidFill>
                <a:latin typeface="Trebuchet MS"/>
                <a:cs typeface="Trebuchet MS"/>
              </a:rPr>
              <a:t>Broadband</a:t>
            </a:r>
            <a:r>
              <a:rPr sz="1200" b="1" spc="-5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1200" b="1" spc="-25" dirty="0">
                <a:solidFill>
                  <a:srgbClr val="284B6A"/>
                </a:solidFill>
                <a:latin typeface="Trebuchet MS"/>
                <a:cs typeface="Trebuchet MS"/>
              </a:rPr>
              <a:t>IP</a:t>
            </a:r>
            <a:endParaRPr sz="1200" dirty="0">
              <a:latin typeface="Trebuchet MS"/>
              <a:cs typeface="Trebuchet MS"/>
            </a:endParaRPr>
          </a:p>
          <a:p>
            <a:pPr marL="137160" indent="-124460">
              <a:spcBef>
                <a:spcPts val="650"/>
              </a:spcBef>
              <a:buFont typeface="Trebuchet MS"/>
              <a:buChar char="•"/>
              <a:tabLst>
                <a:tab pos="137160" algn="l"/>
              </a:tabLst>
            </a:pPr>
            <a:r>
              <a:rPr sz="1200" b="1" dirty="0">
                <a:solidFill>
                  <a:srgbClr val="284B6A"/>
                </a:solidFill>
                <a:latin typeface="Trebuchet MS"/>
                <a:cs typeface="Trebuchet MS"/>
              </a:rPr>
              <a:t>DTH/DBS</a:t>
            </a:r>
            <a:r>
              <a:rPr sz="1200" b="1" spc="-2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284B6A"/>
                </a:solidFill>
                <a:latin typeface="Trebuchet MS"/>
                <a:cs typeface="Trebuchet MS"/>
              </a:rPr>
              <a:t>Television</a:t>
            </a:r>
            <a:endParaRPr sz="1200" dirty="0">
              <a:latin typeface="Trebuchet MS"/>
              <a:cs typeface="Trebuchet MS"/>
            </a:endParaRPr>
          </a:p>
          <a:p>
            <a:pPr marL="137160" indent="-124460">
              <a:spcBef>
                <a:spcPts val="645"/>
              </a:spcBef>
              <a:buFont typeface="Trebuchet MS"/>
              <a:buChar char="•"/>
              <a:tabLst>
                <a:tab pos="137160" algn="l"/>
              </a:tabLst>
            </a:pPr>
            <a:r>
              <a:rPr sz="1200" b="1" dirty="0">
                <a:solidFill>
                  <a:srgbClr val="284B6A"/>
                </a:solidFill>
                <a:latin typeface="Trebuchet MS"/>
                <a:cs typeface="Trebuchet MS"/>
              </a:rPr>
              <a:t>Digital</a:t>
            </a:r>
            <a:r>
              <a:rPr sz="1200" b="1" spc="-4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284B6A"/>
                </a:solidFill>
                <a:latin typeface="Trebuchet MS"/>
                <a:cs typeface="Trebuchet MS"/>
              </a:rPr>
              <a:t>Audio</a:t>
            </a:r>
            <a:r>
              <a:rPr sz="1200" b="1" spc="-3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1200" b="1" spc="-20" dirty="0">
                <a:solidFill>
                  <a:srgbClr val="284B6A"/>
                </a:solidFill>
                <a:latin typeface="Trebuchet MS"/>
                <a:cs typeface="Trebuchet MS"/>
              </a:rPr>
              <a:t>Radio</a:t>
            </a:r>
            <a:endParaRPr sz="1200" dirty="0">
              <a:latin typeface="Trebuchet MS"/>
              <a:cs typeface="Trebuchet MS"/>
            </a:endParaRPr>
          </a:p>
          <a:p>
            <a:pPr marL="137160" indent="-124460">
              <a:spcBef>
                <a:spcPts val="650"/>
              </a:spcBef>
              <a:buFont typeface="Trebuchet MS"/>
              <a:buChar char="•"/>
              <a:tabLst>
                <a:tab pos="137160" algn="l"/>
              </a:tabLst>
            </a:pPr>
            <a:r>
              <a:rPr sz="1200" b="1" dirty="0">
                <a:solidFill>
                  <a:srgbClr val="284B6A"/>
                </a:solidFill>
                <a:latin typeface="Trebuchet MS"/>
                <a:cs typeface="Trebuchet MS"/>
              </a:rPr>
              <a:t>Interactive</a:t>
            </a:r>
            <a:r>
              <a:rPr sz="1200" b="1" spc="-2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284B6A"/>
                </a:solidFill>
                <a:latin typeface="Trebuchet MS"/>
                <a:cs typeface="Trebuchet MS"/>
              </a:rPr>
              <a:t>Entertainment</a:t>
            </a:r>
            <a:r>
              <a:rPr sz="1200" b="1" spc="-1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284B6A"/>
                </a:solidFill>
                <a:latin typeface="Trebuchet MS"/>
                <a:cs typeface="Trebuchet MS"/>
              </a:rPr>
              <a:t>&amp;</a:t>
            </a:r>
            <a:r>
              <a:rPr sz="1200" b="1" spc="-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1200" b="1" spc="-20" dirty="0">
                <a:solidFill>
                  <a:srgbClr val="284B6A"/>
                </a:solidFill>
                <a:latin typeface="Trebuchet MS"/>
                <a:cs typeface="Trebuchet MS"/>
              </a:rPr>
              <a:t>Games</a:t>
            </a:r>
            <a:endParaRPr sz="1200" dirty="0">
              <a:latin typeface="Trebuchet MS"/>
              <a:cs typeface="Trebuchet MS"/>
            </a:endParaRPr>
          </a:p>
          <a:p>
            <a:pPr marL="137160" indent="-124460">
              <a:spcBef>
                <a:spcPts val="645"/>
              </a:spcBef>
              <a:buFont typeface="Trebuchet MS"/>
              <a:buChar char="•"/>
              <a:tabLst>
                <a:tab pos="137160" algn="l"/>
              </a:tabLst>
            </a:pPr>
            <a:r>
              <a:rPr sz="1200" b="1" dirty="0">
                <a:solidFill>
                  <a:srgbClr val="284B6A"/>
                </a:solidFill>
                <a:latin typeface="Trebuchet MS"/>
                <a:cs typeface="Trebuchet MS"/>
              </a:rPr>
              <a:t>Video</a:t>
            </a:r>
            <a:r>
              <a:rPr sz="1200" b="1" spc="-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284B6A"/>
                </a:solidFill>
                <a:latin typeface="Trebuchet MS"/>
                <a:cs typeface="Trebuchet MS"/>
              </a:rPr>
              <a:t>&amp;</a:t>
            </a:r>
            <a:r>
              <a:rPr sz="1200" b="1" spc="-1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284B6A"/>
                </a:solidFill>
                <a:latin typeface="Trebuchet MS"/>
                <a:cs typeface="Trebuchet MS"/>
              </a:rPr>
              <a:t>Data</a:t>
            </a:r>
            <a:r>
              <a:rPr sz="1200" b="1" spc="-1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284B6A"/>
                </a:solidFill>
                <a:latin typeface="Trebuchet MS"/>
                <a:cs typeface="Trebuchet MS"/>
              </a:rPr>
              <a:t>to</a:t>
            </a:r>
            <a:r>
              <a:rPr sz="1200" b="1" spc="-2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284B6A"/>
                </a:solidFill>
                <a:latin typeface="Trebuchet MS"/>
                <a:cs typeface="Trebuchet MS"/>
              </a:rPr>
              <a:t>handhelds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xfrm>
            <a:off x="7400321" y="350341"/>
            <a:ext cx="3963096" cy="6270306"/>
          </a:xfrm>
          <a:prstGeom prst="rect">
            <a:avLst/>
          </a:prstGeom>
        </p:spPr>
        <p:txBody>
          <a:bodyPr vert="horz" wrap="square" lIns="0" tIns="116205" rIns="0" bIns="0" rtlCol="0" anchor="ctr">
            <a:spAutoFit/>
          </a:bodyPr>
          <a:lstStyle/>
          <a:p>
            <a:pPr marL="12700">
              <a:spcBef>
                <a:spcPts val="915"/>
              </a:spcBef>
            </a:pPr>
            <a:r>
              <a:rPr spc="-10" dirty="0"/>
              <a:t>GPS/Navigation</a:t>
            </a:r>
          </a:p>
          <a:p>
            <a:pPr marL="137160" indent="-124460">
              <a:spcBef>
                <a:spcPts val="695"/>
              </a:spcBef>
              <a:buFont typeface="Trebuchet MS"/>
              <a:buChar char="•"/>
              <a:tabLst>
                <a:tab pos="137160" algn="l"/>
              </a:tabLst>
            </a:pPr>
            <a:r>
              <a:rPr sz="1200" spc="-10" dirty="0"/>
              <a:t>Position</a:t>
            </a:r>
            <a:r>
              <a:rPr sz="1200" spc="-20" dirty="0"/>
              <a:t> </a:t>
            </a:r>
            <a:r>
              <a:rPr sz="1200" spc="-10" dirty="0"/>
              <a:t>Location</a:t>
            </a:r>
            <a:endParaRPr sz="1200" dirty="0"/>
          </a:p>
          <a:p>
            <a:pPr marL="137160" indent="-124460">
              <a:spcBef>
                <a:spcPts val="650"/>
              </a:spcBef>
              <a:buFont typeface="Trebuchet MS"/>
              <a:buChar char="•"/>
              <a:tabLst>
                <a:tab pos="137160" algn="l"/>
              </a:tabLst>
            </a:pPr>
            <a:r>
              <a:rPr sz="1200" spc="-10" dirty="0"/>
              <a:t>Timing</a:t>
            </a:r>
            <a:endParaRPr sz="1200" dirty="0"/>
          </a:p>
          <a:p>
            <a:pPr marL="137160" indent="-124460">
              <a:spcBef>
                <a:spcPts val="645"/>
              </a:spcBef>
              <a:buFont typeface="Trebuchet MS"/>
              <a:buChar char="•"/>
              <a:tabLst>
                <a:tab pos="137160" algn="l"/>
              </a:tabLst>
            </a:pPr>
            <a:r>
              <a:rPr sz="1200" dirty="0"/>
              <a:t>Search</a:t>
            </a:r>
            <a:r>
              <a:rPr sz="1200" spc="-15" dirty="0"/>
              <a:t> </a:t>
            </a:r>
            <a:r>
              <a:rPr sz="1200" dirty="0"/>
              <a:t>and</a:t>
            </a:r>
            <a:r>
              <a:rPr sz="1200" spc="-5" dirty="0"/>
              <a:t> </a:t>
            </a:r>
            <a:r>
              <a:rPr sz="1200" spc="-10" dirty="0"/>
              <a:t>Rescue</a:t>
            </a:r>
            <a:endParaRPr sz="1200" dirty="0"/>
          </a:p>
          <a:p>
            <a:pPr marL="137160" indent="-124460">
              <a:spcBef>
                <a:spcPts val="650"/>
              </a:spcBef>
              <a:buFont typeface="Trebuchet MS"/>
              <a:buChar char="•"/>
              <a:tabLst>
                <a:tab pos="137160" algn="l"/>
              </a:tabLst>
            </a:pPr>
            <a:r>
              <a:rPr sz="1200" spc="-10" dirty="0"/>
              <a:t>Mapping</a:t>
            </a:r>
            <a:endParaRPr sz="1200" dirty="0"/>
          </a:p>
          <a:p>
            <a:pPr marL="137160" indent="-124460">
              <a:spcBef>
                <a:spcPts val="645"/>
              </a:spcBef>
              <a:buFont typeface="Trebuchet MS"/>
              <a:buChar char="•"/>
              <a:tabLst>
                <a:tab pos="137160" algn="l"/>
              </a:tabLst>
            </a:pPr>
            <a:r>
              <a:rPr sz="1200" dirty="0"/>
              <a:t>Fleet</a:t>
            </a:r>
            <a:r>
              <a:rPr sz="1200" spc="-25" dirty="0"/>
              <a:t> </a:t>
            </a:r>
            <a:r>
              <a:rPr sz="1200" spc="-10" dirty="0"/>
              <a:t>Management</a:t>
            </a:r>
            <a:endParaRPr sz="1200" dirty="0"/>
          </a:p>
          <a:p>
            <a:pPr marL="137160" indent="-124460">
              <a:spcBef>
                <a:spcPts val="650"/>
              </a:spcBef>
              <a:buFont typeface="Trebuchet MS"/>
              <a:buChar char="•"/>
              <a:tabLst>
                <a:tab pos="137160" algn="l"/>
              </a:tabLst>
            </a:pPr>
            <a:r>
              <a:rPr sz="1200" dirty="0"/>
              <a:t>Security</a:t>
            </a:r>
            <a:r>
              <a:rPr sz="1200" spc="-10" dirty="0"/>
              <a:t> </a:t>
            </a:r>
            <a:r>
              <a:rPr sz="1200" dirty="0"/>
              <a:t>&amp;</a:t>
            </a:r>
            <a:r>
              <a:rPr sz="1200" spc="-5" dirty="0"/>
              <a:t> </a:t>
            </a:r>
            <a:r>
              <a:rPr sz="1200" spc="-10" dirty="0"/>
              <a:t>Database</a:t>
            </a:r>
            <a:r>
              <a:rPr sz="1200" spc="-60" dirty="0"/>
              <a:t> </a:t>
            </a:r>
            <a:r>
              <a:rPr sz="1200" spc="-10" dirty="0"/>
              <a:t>Access</a:t>
            </a:r>
            <a:endParaRPr sz="1200" dirty="0"/>
          </a:p>
          <a:p>
            <a:pPr marL="137160" indent="-124460">
              <a:spcBef>
                <a:spcPts val="650"/>
              </a:spcBef>
              <a:buFont typeface="Trebuchet MS"/>
              <a:buChar char="•"/>
              <a:tabLst>
                <a:tab pos="137160" algn="l"/>
              </a:tabLst>
            </a:pPr>
            <a:r>
              <a:rPr sz="1200" dirty="0"/>
              <a:t>Emergency</a:t>
            </a:r>
            <a:r>
              <a:rPr sz="1200" spc="-25" dirty="0"/>
              <a:t> </a:t>
            </a:r>
            <a:r>
              <a:rPr sz="1200" spc="-10" dirty="0"/>
              <a:t>Services</a:t>
            </a:r>
            <a:endParaRPr sz="1200" dirty="0"/>
          </a:p>
          <a:p>
            <a:pPr>
              <a:lnSpc>
                <a:spcPct val="100000"/>
              </a:lnSpc>
              <a:buClr>
                <a:srgbClr val="284B6A"/>
              </a:buClr>
              <a:buFont typeface="Trebuchet MS"/>
              <a:buChar char="•"/>
            </a:pPr>
            <a:endParaRPr sz="1200" dirty="0"/>
          </a:p>
          <a:p>
            <a:pPr>
              <a:spcBef>
                <a:spcPts val="360"/>
              </a:spcBef>
              <a:buClr>
                <a:srgbClr val="284B6A"/>
              </a:buClr>
              <a:buFont typeface="Trebuchet MS"/>
              <a:buChar char="•"/>
            </a:pPr>
            <a:endParaRPr sz="1200" dirty="0"/>
          </a:p>
          <a:p>
            <a:pPr marL="12700"/>
            <a:r>
              <a:rPr dirty="0"/>
              <a:t>Remote</a:t>
            </a:r>
            <a:r>
              <a:rPr spc="-50" dirty="0"/>
              <a:t> </a:t>
            </a:r>
            <a:r>
              <a:rPr spc="-10" dirty="0"/>
              <a:t>Sensing</a:t>
            </a:r>
          </a:p>
          <a:p>
            <a:pPr marL="137160" indent="-124460">
              <a:spcBef>
                <a:spcPts val="695"/>
              </a:spcBef>
              <a:buFont typeface="Trebuchet MS"/>
              <a:buChar char="•"/>
              <a:tabLst>
                <a:tab pos="137160" algn="l"/>
              </a:tabLst>
            </a:pPr>
            <a:r>
              <a:rPr sz="1200" dirty="0"/>
              <a:t>Pipeline</a:t>
            </a:r>
            <a:r>
              <a:rPr sz="1200" spc="-40" dirty="0"/>
              <a:t> </a:t>
            </a:r>
            <a:r>
              <a:rPr sz="1200" spc="-10" dirty="0"/>
              <a:t>Monitoring</a:t>
            </a:r>
            <a:endParaRPr sz="1200" dirty="0"/>
          </a:p>
          <a:p>
            <a:pPr marL="137160" indent="-124460">
              <a:spcBef>
                <a:spcPts val="650"/>
              </a:spcBef>
              <a:buFont typeface="Trebuchet MS"/>
              <a:buChar char="•"/>
              <a:tabLst>
                <a:tab pos="137160" algn="l"/>
              </a:tabLst>
            </a:pPr>
            <a:r>
              <a:rPr sz="1200" spc="-10" dirty="0"/>
              <a:t>Infrastructure</a:t>
            </a:r>
            <a:r>
              <a:rPr sz="1200" spc="15" dirty="0"/>
              <a:t> </a:t>
            </a:r>
            <a:r>
              <a:rPr sz="1200" spc="-10" dirty="0"/>
              <a:t>Planning</a:t>
            </a:r>
            <a:endParaRPr sz="1200" dirty="0"/>
          </a:p>
          <a:p>
            <a:pPr marL="137160" indent="-124460">
              <a:spcBef>
                <a:spcPts val="645"/>
              </a:spcBef>
              <a:buFont typeface="Trebuchet MS"/>
              <a:buChar char="•"/>
              <a:tabLst>
                <a:tab pos="137160" algn="l"/>
              </a:tabLst>
            </a:pPr>
            <a:r>
              <a:rPr sz="1200" dirty="0"/>
              <a:t>Forest</a:t>
            </a:r>
            <a:r>
              <a:rPr sz="1200" spc="-45" dirty="0"/>
              <a:t> </a:t>
            </a:r>
            <a:r>
              <a:rPr sz="1200" dirty="0"/>
              <a:t>Fire</a:t>
            </a:r>
            <a:r>
              <a:rPr sz="1200" spc="-50" dirty="0"/>
              <a:t> </a:t>
            </a:r>
            <a:r>
              <a:rPr sz="1200" spc="-10" dirty="0"/>
              <a:t>Prevention</a:t>
            </a:r>
            <a:endParaRPr sz="1200" dirty="0"/>
          </a:p>
          <a:p>
            <a:pPr marL="137160" indent="-124460">
              <a:spcBef>
                <a:spcPts val="650"/>
              </a:spcBef>
              <a:buFont typeface="Trebuchet MS"/>
              <a:buChar char="•"/>
              <a:tabLst>
                <a:tab pos="137160" algn="l"/>
              </a:tabLst>
            </a:pPr>
            <a:r>
              <a:rPr sz="1200" dirty="0"/>
              <a:t>Urban</a:t>
            </a:r>
            <a:r>
              <a:rPr sz="1200" spc="-30" dirty="0"/>
              <a:t> </a:t>
            </a:r>
            <a:r>
              <a:rPr sz="1200" spc="-10" dirty="0"/>
              <a:t>Planning</a:t>
            </a:r>
            <a:endParaRPr sz="1200" dirty="0"/>
          </a:p>
          <a:p>
            <a:pPr marL="137160" indent="-124460">
              <a:spcBef>
                <a:spcPts val="645"/>
              </a:spcBef>
              <a:buFont typeface="Trebuchet MS"/>
              <a:buChar char="•"/>
              <a:tabLst>
                <a:tab pos="137160" algn="l"/>
              </a:tabLst>
            </a:pPr>
            <a:r>
              <a:rPr sz="1200" dirty="0"/>
              <a:t>Flood</a:t>
            </a:r>
            <a:r>
              <a:rPr sz="1200" spc="-25" dirty="0"/>
              <a:t> </a:t>
            </a:r>
            <a:r>
              <a:rPr sz="1200" dirty="0"/>
              <a:t>and</a:t>
            </a:r>
            <a:r>
              <a:rPr sz="1200" spc="-20" dirty="0"/>
              <a:t> </a:t>
            </a:r>
            <a:r>
              <a:rPr sz="1200" dirty="0"/>
              <a:t>Storm</a:t>
            </a:r>
            <a:r>
              <a:rPr sz="1200" spc="-25" dirty="0"/>
              <a:t> </a:t>
            </a:r>
            <a:r>
              <a:rPr sz="1200" spc="-10" dirty="0"/>
              <a:t>watches</a:t>
            </a:r>
            <a:endParaRPr sz="1200" dirty="0"/>
          </a:p>
          <a:p>
            <a:pPr marL="137160" indent="-124460">
              <a:spcBef>
                <a:spcPts val="655"/>
              </a:spcBef>
              <a:buFont typeface="Trebuchet MS"/>
              <a:buChar char="•"/>
              <a:tabLst>
                <a:tab pos="137160" algn="l"/>
              </a:tabLst>
            </a:pPr>
            <a:r>
              <a:rPr sz="1200" dirty="0"/>
              <a:t>Air</a:t>
            </a:r>
            <a:r>
              <a:rPr sz="1200" spc="-10" dirty="0"/>
              <a:t> Pollution</a:t>
            </a:r>
            <a:r>
              <a:rPr sz="1200" spc="-35" dirty="0"/>
              <a:t> </a:t>
            </a:r>
            <a:r>
              <a:rPr sz="1200" spc="-10" dirty="0"/>
              <a:t>Management</a:t>
            </a:r>
            <a:endParaRPr sz="1200" dirty="0"/>
          </a:p>
          <a:p>
            <a:pPr marL="137160" indent="-124460">
              <a:spcBef>
                <a:spcPts val="645"/>
              </a:spcBef>
              <a:buFont typeface="Trebuchet MS"/>
              <a:buChar char="•"/>
              <a:tabLst>
                <a:tab pos="137160" algn="l"/>
              </a:tabLst>
            </a:pPr>
            <a:r>
              <a:rPr sz="1200" spc="-10" dirty="0"/>
              <a:t>Geo-</a:t>
            </a:r>
            <a:r>
              <a:rPr sz="1200" dirty="0"/>
              <a:t>spatial</a:t>
            </a:r>
            <a:r>
              <a:rPr sz="1200" spc="-5" dirty="0"/>
              <a:t> </a:t>
            </a:r>
            <a:r>
              <a:rPr sz="1200" spc="-10" dirty="0"/>
              <a:t>Services</a:t>
            </a:r>
            <a:endParaRPr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406A45-1B0B-F056-FBB7-7FC66E7A8247}"/>
              </a:ext>
            </a:extLst>
          </p:cNvPr>
          <p:cNvSpPr txBox="1"/>
          <p:nvPr/>
        </p:nvSpPr>
        <p:spPr>
          <a:xfrm>
            <a:off x="295182" y="2720095"/>
            <a:ext cx="37431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305"/>
              </a:spcBef>
            </a:pPr>
            <a:r>
              <a:rPr lang="en-US" sz="1800" b="1" dirty="0">
                <a:solidFill>
                  <a:srgbClr val="FF0000"/>
                </a:solidFill>
                <a:latin typeface="Trebuchet MS"/>
                <a:cs typeface="Trebuchet MS"/>
              </a:rPr>
              <a:t>The</a:t>
            </a:r>
            <a:r>
              <a:rPr lang="en-US" sz="1800" b="1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Trebuchet MS"/>
                <a:cs typeface="Trebuchet MS"/>
              </a:rPr>
              <a:t>Commercial</a:t>
            </a:r>
            <a:r>
              <a:rPr lang="en-US" sz="1800" b="1" spc="-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Trebuchet MS"/>
                <a:cs typeface="Trebuchet MS"/>
              </a:rPr>
              <a:t>Satellite</a:t>
            </a:r>
            <a:r>
              <a:rPr lang="en-US" sz="1800" b="1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1800" b="1" spc="-10" dirty="0">
                <a:solidFill>
                  <a:srgbClr val="FF0000"/>
                </a:solidFill>
                <a:latin typeface="Trebuchet MS"/>
                <a:cs typeface="Trebuchet MS"/>
              </a:rPr>
              <a:t>Industry</a:t>
            </a:r>
            <a:endParaRPr lang="en-US"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2427" y="467319"/>
            <a:ext cx="7308194" cy="750847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>
              <a:spcBef>
                <a:spcPts val="95"/>
              </a:spcBef>
            </a:pPr>
            <a:r>
              <a:rPr sz="4800" dirty="0">
                <a:solidFill>
                  <a:schemeClr val="tx1"/>
                </a:solidFill>
                <a:latin typeface="Trebuchet MS"/>
                <a:cs typeface="Trebuchet MS"/>
              </a:rPr>
              <a:t>Technology</a:t>
            </a:r>
            <a:r>
              <a:rPr sz="4800" spc="-13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4800" spc="-10" dirty="0">
                <a:solidFill>
                  <a:schemeClr val="tx1"/>
                </a:solidFill>
                <a:latin typeface="Trebuchet MS"/>
                <a:cs typeface="Trebuchet MS"/>
              </a:rPr>
              <a:t>trends</a:t>
            </a:r>
            <a:endParaRPr sz="48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5781" y="2301023"/>
            <a:ext cx="9018905" cy="260477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12700">
              <a:spcBef>
                <a:spcPts val="1395"/>
              </a:spcBef>
            </a:pPr>
            <a:r>
              <a:rPr sz="2400" b="1" dirty="0">
                <a:latin typeface="Trebuchet MS"/>
                <a:cs typeface="Trebuchet MS"/>
              </a:rPr>
              <a:t>Market</a:t>
            </a:r>
            <a:r>
              <a:rPr sz="2400" b="1" spc="-6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trends</a:t>
            </a:r>
            <a:r>
              <a:rPr sz="2400" b="1" spc="-5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for</a:t>
            </a:r>
            <a:r>
              <a:rPr sz="2400" b="1" spc="-65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capacity</a:t>
            </a:r>
            <a:endParaRPr sz="2400" b="1" dirty="0">
              <a:latin typeface="Trebuchet MS"/>
              <a:cs typeface="Trebuchet MS"/>
            </a:endParaRPr>
          </a:p>
          <a:p>
            <a:pPr marL="172085" indent="-165100">
              <a:spcBef>
                <a:spcPts val="1300"/>
              </a:spcBef>
              <a:buClr>
                <a:srgbClr val="808080"/>
              </a:buClr>
              <a:buSzPct val="95833"/>
              <a:buChar char="•"/>
              <a:tabLst>
                <a:tab pos="172085" algn="l"/>
              </a:tabLst>
            </a:pPr>
            <a:r>
              <a:rPr lang="en-US" sz="2400" dirty="0">
                <a:solidFill>
                  <a:srgbClr val="284B6A"/>
                </a:solidFill>
                <a:latin typeface="Trebuchet MS"/>
                <a:cs typeface="Trebuchet MS"/>
              </a:rPr>
              <a:t> C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ontinues</a:t>
            </a:r>
            <a:r>
              <a:rPr sz="2400" spc="-3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to</a:t>
            </a:r>
            <a:r>
              <a:rPr sz="2400" spc="-5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grow</a:t>
            </a:r>
            <a:r>
              <a:rPr sz="2400" spc="-5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despite</a:t>
            </a:r>
            <a:r>
              <a:rPr sz="2400" spc="-3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fibre</a:t>
            </a:r>
            <a:r>
              <a:rPr sz="2400" spc="-5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284B6A"/>
                </a:solidFill>
                <a:latin typeface="Trebuchet MS"/>
                <a:cs typeface="Trebuchet MS"/>
              </a:rPr>
              <a:t>deployment</a:t>
            </a:r>
            <a:endParaRPr sz="2400" dirty="0">
              <a:latin typeface="Trebuchet MS"/>
              <a:cs typeface="Trebuchet MS"/>
            </a:endParaRPr>
          </a:p>
          <a:p>
            <a:pPr marL="12700" marR="5080" indent="-5715">
              <a:lnSpc>
                <a:spcPct val="125000"/>
              </a:lnSpc>
              <a:spcBef>
                <a:spcPts val="575"/>
              </a:spcBef>
              <a:buClr>
                <a:srgbClr val="808080"/>
              </a:buClr>
              <a:buSzPct val="95833"/>
              <a:buChar char="•"/>
              <a:tabLst>
                <a:tab pos="172085" algn="l"/>
              </a:tabLst>
            </a:pP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	</a:t>
            </a:r>
            <a:r>
              <a:rPr lang="en-US" sz="240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Potential</a:t>
            </a:r>
            <a:r>
              <a:rPr sz="2400" spc="-6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shortage</a:t>
            </a:r>
            <a:r>
              <a:rPr sz="2400" spc="-5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of</a:t>
            </a:r>
            <a:r>
              <a:rPr sz="2400" spc="-6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capacity</a:t>
            </a:r>
            <a:r>
              <a:rPr sz="2400" spc="-5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in</a:t>
            </a:r>
            <a:r>
              <a:rPr sz="2400" spc="-6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some</a:t>
            </a:r>
            <a:r>
              <a:rPr sz="2400" spc="-7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areas</a:t>
            </a:r>
            <a:r>
              <a:rPr sz="2400" spc="-5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due</a:t>
            </a:r>
            <a:r>
              <a:rPr sz="2400" spc="-5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to</a:t>
            </a:r>
            <a:r>
              <a:rPr sz="2400" spc="-5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heavy</a:t>
            </a:r>
            <a:r>
              <a:rPr sz="2400" spc="-4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cutbacks</a:t>
            </a:r>
            <a:r>
              <a:rPr sz="2400" spc="-3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in</a:t>
            </a:r>
            <a:r>
              <a:rPr sz="2400" spc="-5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284B6A"/>
                </a:solidFill>
                <a:latin typeface="Trebuchet MS"/>
                <a:cs typeface="Trebuchet MS"/>
              </a:rPr>
              <a:t>launches</a:t>
            </a:r>
            <a:endParaRPr sz="2400" dirty="0">
              <a:latin typeface="Trebuchet MS"/>
              <a:cs typeface="Trebuchet MS"/>
            </a:endParaRPr>
          </a:p>
          <a:p>
            <a:pPr marL="172085" indent="-165100">
              <a:spcBef>
                <a:spcPts val="1300"/>
              </a:spcBef>
              <a:buClr>
                <a:srgbClr val="808080"/>
              </a:buClr>
              <a:buSzPct val="95833"/>
              <a:buChar char="•"/>
              <a:tabLst>
                <a:tab pos="172085" algn="l"/>
              </a:tabLst>
            </a:pP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Bandwidth</a:t>
            </a:r>
            <a:r>
              <a:rPr sz="2400" spc="-4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is</a:t>
            </a:r>
            <a:r>
              <a:rPr sz="2400" spc="-5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ever</a:t>
            </a:r>
            <a:r>
              <a:rPr sz="2400" spc="-5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increasing</a:t>
            </a:r>
            <a:r>
              <a:rPr sz="2400" spc="-4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on</a:t>
            </a:r>
            <a:r>
              <a:rPr sz="2400" spc="-6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a</a:t>
            </a:r>
            <a:r>
              <a:rPr sz="2400" spc="-5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per</a:t>
            </a:r>
            <a:r>
              <a:rPr sz="2400" spc="-6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link</a:t>
            </a:r>
            <a:r>
              <a:rPr sz="2400" spc="-4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284B6A"/>
                </a:solidFill>
                <a:latin typeface="Trebuchet MS"/>
                <a:cs typeface="Trebuchet MS"/>
              </a:rPr>
              <a:t>basis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9707" y="483556"/>
            <a:ext cx="6844685" cy="750847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>
              <a:spcBef>
                <a:spcPts val="95"/>
              </a:spcBef>
            </a:pPr>
            <a:r>
              <a:rPr sz="4800" dirty="0">
                <a:solidFill>
                  <a:schemeClr val="tx1"/>
                </a:solidFill>
                <a:latin typeface="Trebuchet MS"/>
                <a:cs typeface="Trebuchet MS"/>
              </a:rPr>
              <a:t>Technology</a:t>
            </a:r>
            <a:r>
              <a:rPr sz="4800" spc="-14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4800" spc="-10" dirty="0">
                <a:solidFill>
                  <a:schemeClr val="tx1"/>
                </a:solidFill>
                <a:latin typeface="Trebuchet MS"/>
                <a:cs typeface="Trebuchet MS"/>
              </a:rPr>
              <a:t>trends</a:t>
            </a:r>
            <a:endParaRPr sz="48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46343" y="1285202"/>
            <a:ext cx="6859838" cy="5372625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12700">
              <a:spcBef>
                <a:spcPts val="1395"/>
              </a:spcBef>
            </a:pPr>
            <a:r>
              <a:rPr sz="2400" dirty="0">
                <a:latin typeface="Trebuchet MS"/>
                <a:cs typeface="Trebuchet MS"/>
              </a:rPr>
              <a:t>User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demands</a:t>
            </a:r>
            <a:endParaRPr sz="2400" dirty="0">
              <a:latin typeface="Trebuchet MS"/>
              <a:cs typeface="Trebuchet MS"/>
            </a:endParaRPr>
          </a:p>
          <a:p>
            <a:pPr marL="354965" indent="-342265">
              <a:spcBef>
                <a:spcPts val="1295"/>
              </a:spcBef>
              <a:buClr>
                <a:srgbClr val="808080"/>
              </a:buClr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Smaller</a:t>
            </a:r>
            <a:r>
              <a:rPr sz="2400" spc="-8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284B6A"/>
                </a:solidFill>
                <a:latin typeface="Trebuchet MS"/>
                <a:cs typeface="Trebuchet MS"/>
              </a:rPr>
              <a:t>terminals</a:t>
            </a:r>
            <a:endParaRPr sz="2400" dirty="0">
              <a:latin typeface="Trebuchet MS"/>
              <a:cs typeface="Trebuchet MS"/>
            </a:endParaRPr>
          </a:p>
          <a:p>
            <a:pPr marL="354965" indent="-342265">
              <a:spcBef>
                <a:spcPts val="1295"/>
              </a:spcBef>
              <a:buClr>
                <a:srgbClr val="808080"/>
              </a:buClr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High</a:t>
            </a:r>
            <a:r>
              <a:rPr sz="2400" spc="-2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284B6A"/>
                </a:solidFill>
                <a:latin typeface="Trebuchet MS"/>
                <a:cs typeface="Trebuchet MS"/>
              </a:rPr>
              <a:t>throughput</a:t>
            </a:r>
            <a:endParaRPr sz="2400" dirty="0">
              <a:latin typeface="Trebuchet MS"/>
              <a:cs typeface="Trebuchet MS"/>
            </a:endParaRPr>
          </a:p>
          <a:p>
            <a:pPr marL="354965" indent="-342265">
              <a:spcBef>
                <a:spcPts val="1300"/>
              </a:spcBef>
              <a:buClr>
                <a:srgbClr val="808080"/>
              </a:buClr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Enhanced</a:t>
            </a:r>
            <a:r>
              <a:rPr sz="2400" spc="-12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284B6A"/>
                </a:solidFill>
                <a:latin typeface="Trebuchet MS"/>
                <a:cs typeface="Trebuchet MS"/>
              </a:rPr>
              <a:t>capability</a:t>
            </a:r>
            <a:endParaRPr sz="2400" dirty="0">
              <a:latin typeface="Trebuchet MS"/>
              <a:cs typeface="Trebuchet MS"/>
            </a:endParaRPr>
          </a:p>
          <a:p>
            <a:pPr marL="354965" indent="-342265">
              <a:spcBef>
                <a:spcPts val="1295"/>
              </a:spcBef>
              <a:buClr>
                <a:srgbClr val="808080"/>
              </a:buClr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284B6A"/>
                </a:solidFill>
                <a:latin typeface="Trebuchet MS"/>
                <a:cs typeface="Trebuchet MS"/>
              </a:rPr>
              <a:t>Constellations</a:t>
            </a:r>
            <a:endParaRPr sz="2400" dirty="0">
              <a:latin typeface="Trebuchet MS"/>
              <a:cs typeface="Trebuchet MS"/>
            </a:endParaRPr>
          </a:p>
          <a:p>
            <a:pPr marL="354965" indent="-342265">
              <a:spcBef>
                <a:spcPts val="1300"/>
              </a:spcBef>
              <a:buClr>
                <a:srgbClr val="808080"/>
              </a:buClr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Responsive</a:t>
            </a:r>
            <a:r>
              <a:rPr sz="2400" spc="-13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284B6A"/>
                </a:solidFill>
                <a:latin typeface="Trebuchet MS"/>
                <a:cs typeface="Trebuchet MS"/>
              </a:rPr>
              <a:t>space</a:t>
            </a:r>
            <a:endParaRPr sz="2400" dirty="0">
              <a:latin typeface="Trebuchet MS"/>
              <a:cs typeface="Trebuchet MS"/>
            </a:endParaRPr>
          </a:p>
          <a:p>
            <a:pPr marL="354965" indent="-342265">
              <a:spcBef>
                <a:spcPts val="1295"/>
              </a:spcBef>
              <a:buClr>
                <a:srgbClr val="808080"/>
              </a:buClr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Lower</a:t>
            </a:r>
            <a:r>
              <a:rPr sz="2400" spc="-4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costs</a:t>
            </a:r>
            <a:r>
              <a:rPr sz="2400" spc="-3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-</a:t>
            </a:r>
            <a:r>
              <a:rPr sz="2400" spc="-5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$1000</a:t>
            </a:r>
            <a:r>
              <a:rPr sz="2400" spc="-4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now</a:t>
            </a:r>
            <a:r>
              <a:rPr sz="2400" spc="-5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and</a:t>
            </a:r>
            <a:r>
              <a:rPr sz="2400" spc="-4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284B6A"/>
                </a:solidFill>
                <a:latin typeface="Trebuchet MS"/>
                <a:cs typeface="Trebuchet MS"/>
              </a:rPr>
              <a:t>lower!</a:t>
            </a:r>
            <a:r>
              <a:rPr lang="en-US" sz="2400" spc="-10" dirty="0">
                <a:solidFill>
                  <a:srgbClr val="284B6A"/>
                </a:solidFill>
                <a:latin typeface="Trebuchet MS"/>
                <a:cs typeface="Trebuchet MS"/>
              </a:rPr>
              <a:t> – STARLINK</a:t>
            </a:r>
            <a:endParaRPr sz="2400" dirty="0">
              <a:latin typeface="Trebuchet MS"/>
              <a:cs typeface="Trebuchet MS"/>
            </a:endParaRPr>
          </a:p>
          <a:p>
            <a:pPr marL="354965" indent="-342265">
              <a:spcBef>
                <a:spcPts val="1300"/>
              </a:spcBef>
              <a:buClr>
                <a:srgbClr val="808080"/>
              </a:buClr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Easier</a:t>
            </a:r>
            <a:r>
              <a:rPr sz="2400" spc="-4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access</a:t>
            </a:r>
            <a:r>
              <a:rPr sz="2400" spc="-5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to</a:t>
            </a:r>
            <a:r>
              <a:rPr sz="2400" spc="-5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space</a:t>
            </a:r>
            <a:r>
              <a:rPr sz="2400" spc="-4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284B6A"/>
                </a:solidFill>
                <a:latin typeface="Trebuchet MS"/>
                <a:cs typeface="Trebuchet MS"/>
              </a:rPr>
              <a:t>segment</a:t>
            </a:r>
            <a:endParaRPr sz="2400" dirty="0">
              <a:latin typeface="Trebuchet MS"/>
              <a:cs typeface="Trebuchet MS"/>
            </a:endParaRPr>
          </a:p>
          <a:p>
            <a:pPr marL="354965" indent="-342265">
              <a:spcBef>
                <a:spcPts val="1295"/>
              </a:spcBef>
              <a:buClr>
                <a:srgbClr val="808080"/>
              </a:buClr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Easier</a:t>
            </a:r>
            <a:r>
              <a:rPr sz="2400" spc="-65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licensing</a:t>
            </a:r>
            <a:r>
              <a:rPr sz="2400" spc="-6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284B6A"/>
                </a:solidFill>
                <a:latin typeface="Trebuchet MS"/>
                <a:cs typeface="Trebuchet MS"/>
              </a:rPr>
              <a:t>regimes</a:t>
            </a:r>
            <a:endParaRPr sz="2400" dirty="0">
              <a:latin typeface="Trebuchet MS"/>
              <a:cs typeface="Trebuchet MS"/>
            </a:endParaRPr>
          </a:p>
          <a:p>
            <a:pPr marL="354965" indent="-342265">
              <a:spcBef>
                <a:spcPts val="1295"/>
              </a:spcBef>
              <a:buClr>
                <a:srgbClr val="808080"/>
              </a:buClr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284B6A"/>
                </a:solidFill>
                <a:latin typeface="Trebuchet MS"/>
                <a:cs typeface="Trebuchet MS"/>
              </a:rPr>
              <a:t>Open</a:t>
            </a:r>
            <a:r>
              <a:rPr sz="2400" spc="-20" dirty="0">
                <a:solidFill>
                  <a:srgbClr val="284B6A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284B6A"/>
                </a:solidFill>
                <a:latin typeface="Trebuchet MS"/>
                <a:cs typeface="Trebuchet MS"/>
              </a:rPr>
              <a:t>standards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E2FC5-B5FB-9440-894A-643E0D069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Communications Starters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E31F1-1128-4C4C-876F-DF09A4F00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Before we begin, it’s important to point out that 99.5% of all intercontinental global data traffic is carried on Submarine Cables.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remaining .5% is Satellite.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Although there is a large disparity in the amounts of data traffic, these two services are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complimentary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vital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serving the global community of nations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413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6747" y="6573301"/>
            <a:ext cx="107759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www.iscpc.org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7383" y="329950"/>
            <a:ext cx="6741795" cy="635635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chemeClr val="tx1"/>
                </a:solidFill>
              </a:rPr>
              <a:t>Submarine Cables and</a:t>
            </a:r>
            <a:r>
              <a:rPr spc="-30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Satellites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19541" y="1340764"/>
            <a:ext cx="3888740" cy="458597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393065">
              <a:spcBef>
                <a:spcPts val="180"/>
              </a:spcBef>
            </a:pPr>
            <a:r>
              <a:rPr sz="2800" b="1" spc="-15" dirty="0">
                <a:solidFill>
                  <a:srgbClr val="0033CC"/>
                </a:solidFill>
                <a:latin typeface="Calibri"/>
                <a:cs typeface="Calibri"/>
              </a:rPr>
              <a:t>Advantages 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of</a:t>
            </a:r>
            <a:r>
              <a:rPr sz="2800" b="1" spc="-2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cables</a:t>
            </a:r>
            <a:endParaRPr sz="2800">
              <a:latin typeface="Calibri"/>
              <a:cs typeface="Calibri"/>
            </a:endParaRPr>
          </a:p>
          <a:p>
            <a:pPr marL="448309" marR="424815" indent="-357505">
              <a:spcBef>
                <a:spcPts val="1465"/>
              </a:spcBef>
            </a:pPr>
            <a:r>
              <a:rPr sz="2400" dirty="0">
                <a:solidFill>
                  <a:srgbClr val="0033CC"/>
                </a:solidFill>
                <a:latin typeface="Wingdings 2"/>
                <a:cs typeface="Wingdings 2"/>
              </a:rPr>
              <a:t></a:t>
            </a:r>
            <a:r>
              <a:rPr sz="2400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Calibri"/>
                <a:cs typeface="Calibri"/>
              </a:rPr>
              <a:t>High </a:t>
            </a:r>
            <a:r>
              <a:rPr sz="2400" b="1" spc="-20" dirty="0">
                <a:latin typeface="Calibri"/>
                <a:cs typeface="Calibri"/>
              </a:rPr>
              <a:t>reliability, </a:t>
            </a:r>
            <a:r>
              <a:rPr sz="2400" b="1" spc="-10" dirty="0">
                <a:latin typeface="Calibri"/>
                <a:cs typeface="Calibri"/>
              </a:rPr>
              <a:t>capacity  </a:t>
            </a:r>
            <a:r>
              <a:rPr sz="2400" b="1" spc="-5" dirty="0">
                <a:latin typeface="Calibri"/>
                <a:cs typeface="Calibri"/>
              </a:rPr>
              <a:t>and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security</a:t>
            </a:r>
            <a:endParaRPr sz="2400">
              <a:latin typeface="Calibri"/>
              <a:cs typeface="Calibri"/>
            </a:endParaRPr>
          </a:p>
          <a:p>
            <a:pPr marL="448309" marR="753745" indent="-358140">
              <a:spcBef>
                <a:spcPts val="1440"/>
              </a:spcBef>
            </a:pPr>
            <a:r>
              <a:rPr sz="2400" dirty="0">
                <a:solidFill>
                  <a:srgbClr val="0033CC"/>
                </a:solidFill>
                <a:latin typeface="Wingdings 2"/>
                <a:cs typeface="Wingdings 2"/>
              </a:rPr>
              <a:t></a:t>
            </a:r>
            <a:r>
              <a:rPr sz="2400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Insignificant </a:t>
            </a:r>
            <a:r>
              <a:rPr sz="2400" b="1" spc="-15" dirty="0">
                <a:latin typeface="Calibri"/>
                <a:cs typeface="Calibri"/>
              </a:rPr>
              <a:t>delay  </a:t>
            </a:r>
            <a:r>
              <a:rPr sz="2400" b="1" spc="-10" dirty="0">
                <a:latin typeface="Calibri"/>
                <a:cs typeface="Calibri"/>
              </a:rPr>
              <a:t>compared </a:t>
            </a:r>
            <a:r>
              <a:rPr sz="2400" b="1" spc="-15" dirty="0">
                <a:latin typeface="Calibri"/>
                <a:cs typeface="Calibri"/>
              </a:rPr>
              <a:t>to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satellite</a:t>
            </a:r>
            <a:endParaRPr sz="2400">
              <a:latin typeface="Calibri"/>
              <a:cs typeface="Calibri"/>
            </a:endParaRPr>
          </a:p>
          <a:p>
            <a:pPr marL="448309" marR="207010" indent="-357505">
              <a:spcBef>
                <a:spcPts val="1440"/>
              </a:spcBef>
            </a:pPr>
            <a:r>
              <a:rPr sz="2400" dirty="0">
                <a:solidFill>
                  <a:srgbClr val="0033CC"/>
                </a:solidFill>
                <a:latin typeface="Wingdings 2"/>
                <a:cs typeface="Wingdings 2"/>
              </a:rPr>
              <a:t></a:t>
            </a:r>
            <a:r>
              <a:rPr sz="2400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Most </a:t>
            </a:r>
            <a:r>
              <a:rPr sz="2400" b="1" spc="-15" dirty="0">
                <a:latin typeface="Calibri"/>
                <a:cs typeface="Calibri"/>
              </a:rPr>
              <a:t>cost-effective </a:t>
            </a:r>
            <a:r>
              <a:rPr sz="2400" b="1" spc="-5" dirty="0">
                <a:latin typeface="Calibri"/>
                <a:cs typeface="Calibri"/>
              </a:rPr>
              <a:t>on  major </a:t>
            </a:r>
            <a:r>
              <a:rPr sz="2400" b="1" spc="-10" dirty="0">
                <a:latin typeface="Calibri"/>
                <a:cs typeface="Calibri"/>
              </a:rPr>
              <a:t>routes, </a:t>
            </a:r>
            <a:r>
              <a:rPr sz="2400" b="1" spc="-5" dirty="0">
                <a:latin typeface="Calibri"/>
                <a:cs typeface="Calibri"/>
              </a:rPr>
              <a:t>hence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rates  </a:t>
            </a:r>
            <a:r>
              <a:rPr sz="2400" b="1" spc="-5" dirty="0">
                <a:latin typeface="Calibri"/>
                <a:cs typeface="Calibri"/>
              </a:rPr>
              <a:t>cheaper than</a:t>
            </a:r>
            <a:r>
              <a:rPr sz="2400" b="1" spc="-15" dirty="0">
                <a:latin typeface="Calibri"/>
                <a:cs typeface="Calibri"/>
              </a:rPr>
              <a:t> satellites</a:t>
            </a:r>
            <a:endParaRPr sz="2400">
              <a:latin typeface="Calibri"/>
              <a:cs typeface="Calibri"/>
            </a:endParaRPr>
          </a:p>
          <a:p>
            <a:pPr marL="177165" marR="278765" indent="-635">
              <a:spcBef>
                <a:spcPts val="144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Carry &gt;95%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400" b="1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transoceanic  voice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data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traffic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40018" y="1352308"/>
            <a:ext cx="3960495" cy="458597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231775">
              <a:spcBef>
                <a:spcPts val="180"/>
              </a:spcBef>
            </a:pPr>
            <a:r>
              <a:rPr sz="2800" b="1" spc="-15" dirty="0">
                <a:solidFill>
                  <a:srgbClr val="0033CC"/>
                </a:solidFill>
                <a:latin typeface="Calibri"/>
                <a:cs typeface="Calibri"/>
              </a:rPr>
              <a:t>Advantages 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of</a:t>
            </a:r>
            <a:r>
              <a:rPr sz="2800" b="1" spc="-15" dirty="0">
                <a:solidFill>
                  <a:srgbClr val="0033CC"/>
                </a:solidFill>
                <a:latin typeface="Calibri"/>
                <a:cs typeface="Calibri"/>
              </a:rPr>
              <a:t> satellites</a:t>
            </a:r>
            <a:endParaRPr sz="2800">
              <a:latin typeface="Calibri"/>
              <a:cs typeface="Calibri"/>
            </a:endParaRPr>
          </a:p>
          <a:p>
            <a:pPr marL="448309" marR="171450" indent="-357505">
              <a:spcBef>
                <a:spcPts val="1460"/>
              </a:spcBef>
            </a:pPr>
            <a:r>
              <a:rPr sz="2400" dirty="0">
                <a:solidFill>
                  <a:srgbClr val="0033CC"/>
                </a:solidFill>
                <a:latin typeface="Wingdings 2"/>
                <a:cs typeface="Wingdings 2"/>
              </a:rPr>
              <a:t></a:t>
            </a:r>
            <a:r>
              <a:rPr sz="2400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660033"/>
                </a:solidFill>
                <a:latin typeface="Calibri"/>
                <a:cs typeface="Calibri"/>
              </a:rPr>
              <a:t>S</a:t>
            </a:r>
            <a:r>
              <a:rPr sz="2400" b="1" spc="-10" dirty="0">
                <a:latin typeface="Calibri"/>
                <a:cs typeface="Calibri"/>
              </a:rPr>
              <a:t>uitable </a:t>
            </a:r>
            <a:r>
              <a:rPr sz="2400" b="1" spc="-15" dirty="0">
                <a:latin typeface="Calibri"/>
                <a:cs typeface="Calibri"/>
              </a:rPr>
              <a:t>for </a:t>
            </a:r>
            <a:r>
              <a:rPr sz="2400" b="1" spc="-10" dirty="0">
                <a:latin typeface="Calibri"/>
                <a:cs typeface="Calibri"/>
              </a:rPr>
              <a:t>regions that  </a:t>
            </a:r>
            <a:r>
              <a:rPr sz="2400" b="1" spc="-15" dirty="0">
                <a:latin typeface="Calibri"/>
                <a:cs typeface="Calibri"/>
              </a:rPr>
              <a:t>are </a:t>
            </a:r>
            <a:r>
              <a:rPr sz="2400" b="1" spc="-10" dirty="0">
                <a:latin typeface="Calibri"/>
                <a:cs typeface="Calibri"/>
              </a:rPr>
              <a:t>vulnerable </a:t>
            </a:r>
            <a:r>
              <a:rPr sz="2400" b="1" spc="-15" dirty="0">
                <a:latin typeface="Calibri"/>
                <a:cs typeface="Calibri"/>
              </a:rPr>
              <a:t>to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disasters</a:t>
            </a:r>
            <a:endParaRPr sz="2400">
              <a:latin typeface="Calibri"/>
              <a:cs typeface="Calibri"/>
            </a:endParaRPr>
          </a:p>
          <a:p>
            <a:pPr marL="448945" marR="538480" indent="-358140">
              <a:spcBef>
                <a:spcPts val="1440"/>
              </a:spcBef>
              <a:tabLst>
                <a:tab pos="2326005" algn="l"/>
              </a:tabLst>
            </a:pPr>
            <a:r>
              <a:rPr sz="2400" dirty="0">
                <a:solidFill>
                  <a:srgbClr val="0033CC"/>
                </a:solidFill>
                <a:latin typeface="Wingdings 2"/>
                <a:cs typeface="Wingdings 2"/>
              </a:rPr>
              <a:t></a:t>
            </a:r>
            <a:r>
              <a:rPr sz="2400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Provide </a:t>
            </a:r>
            <a:r>
              <a:rPr sz="2400" b="1" spc="-5" dirty="0">
                <a:latin typeface="Calibri"/>
                <a:cs typeface="Calibri"/>
              </a:rPr>
              <a:t>wide </a:t>
            </a:r>
            <a:r>
              <a:rPr sz="2400" b="1" spc="-15" dirty="0">
                <a:latin typeface="Calibri"/>
                <a:cs typeface="Calibri"/>
              </a:rPr>
              <a:t>broadcast  </a:t>
            </a:r>
            <a:r>
              <a:rPr sz="2400" b="1" spc="-20" dirty="0">
                <a:latin typeface="Calibri"/>
                <a:cs typeface="Calibri"/>
              </a:rPr>
              <a:t>coverage,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e.g.	</a:t>
            </a:r>
            <a:r>
              <a:rPr sz="2400" b="1" spc="-15" dirty="0">
                <a:latin typeface="Calibri"/>
                <a:cs typeface="Calibri"/>
              </a:rPr>
              <a:t>for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TV</a:t>
            </a:r>
            <a:endParaRPr sz="2400">
              <a:latin typeface="Calibri"/>
              <a:cs typeface="Calibri"/>
            </a:endParaRPr>
          </a:p>
          <a:p>
            <a:pPr marL="448945" marR="342265" indent="-358140">
              <a:spcBef>
                <a:spcPts val="1440"/>
              </a:spcBef>
            </a:pPr>
            <a:r>
              <a:rPr sz="2400" dirty="0">
                <a:solidFill>
                  <a:srgbClr val="0033CC"/>
                </a:solidFill>
                <a:latin typeface="Wingdings 2"/>
                <a:cs typeface="Wingdings 2"/>
              </a:rPr>
              <a:t></a:t>
            </a:r>
            <a:r>
              <a:rPr sz="2400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Suitable </a:t>
            </a:r>
            <a:r>
              <a:rPr sz="2400" b="1" spc="-15" dirty="0">
                <a:latin typeface="Calibri"/>
                <a:cs typeface="Calibri"/>
              </a:rPr>
              <a:t>for </a:t>
            </a:r>
            <a:r>
              <a:rPr sz="2400" b="1" spc="-5" dirty="0">
                <a:latin typeface="Calibri"/>
                <a:cs typeface="Calibri"/>
              </a:rPr>
              <a:t>minor </a:t>
            </a:r>
            <a:r>
              <a:rPr sz="2400" b="1" spc="-15" dirty="0">
                <a:latin typeface="Calibri"/>
                <a:cs typeface="Calibri"/>
              </a:rPr>
              <a:t>routes  </a:t>
            </a:r>
            <a:r>
              <a:rPr sz="2400" b="1" spc="-5" dirty="0">
                <a:latin typeface="Calibri"/>
                <a:cs typeface="Calibri"/>
              </a:rPr>
              <a:t>such as </a:t>
            </a:r>
            <a:r>
              <a:rPr sz="2400" b="1" spc="-10" dirty="0">
                <a:latin typeface="Calibri"/>
                <a:cs typeface="Calibri"/>
              </a:rPr>
              <a:t>links between  </a:t>
            </a:r>
            <a:r>
              <a:rPr sz="2400" b="1" spc="-5" dirty="0">
                <a:latin typeface="Calibri"/>
                <a:cs typeface="Calibri"/>
              </a:rPr>
              <a:t>small island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nations</a:t>
            </a:r>
            <a:endParaRPr sz="2400">
              <a:latin typeface="Calibri"/>
              <a:cs typeface="Calibri"/>
            </a:endParaRPr>
          </a:p>
          <a:p>
            <a:pPr marL="177800" marR="505459">
              <a:spcBef>
                <a:spcPts val="144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Carry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&lt;5% of</a:t>
            </a:r>
            <a:r>
              <a:rPr sz="24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transoceanic  voice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data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traffic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09594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99F48-A111-2F05-FA65-ED7CA72E0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Best Websites for further Background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FA4FF4-B0A8-D124-FE36-C5239C1D8041}"/>
              </a:ext>
            </a:extLst>
          </p:cNvPr>
          <p:cNvSpPr txBox="1"/>
          <p:nvPr/>
        </p:nvSpPr>
        <p:spPr>
          <a:xfrm>
            <a:off x="931654" y="741872"/>
            <a:ext cx="11076316" cy="5946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Satellites 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Satellite Explorer 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https://geoxc-apps.bd.esri.com/space/satellite-explorer/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Chopstick Catch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https://www.youtube.com/watch?v=b28zbsnk-48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Satellite History – No Heavenly Bodies MIT Press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https://direct.mit.edu/books/oa-monograph/5696/No-Heavenly-BodiesA-History-of-Satellite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 Space Junk Article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https://arstechnica.com/space/2025/10/everyone-but-china-has-pretty-much-stopped-littering-in-low-earth-orbit/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Submarine Cables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International Cable Protection Committee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www.icpc.org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CNBC Internet Cable Overview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https://www.cnbc.com/amp/2025/11/08/big-tech-ai-underwater-cables.html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Submarine Cable Global Security Review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https://www.youtube.com/live/I2bRzYWHZj4?t=1894s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CSIS Resilience Redundancy and Submarine Cables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International Telecommunications Union Submarine Cable International Advisory Body</a:t>
            </a:r>
          </a:p>
          <a:p>
            <a:pPr>
              <a:buNone/>
            </a:pPr>
            <a:r>
              <a:rPr lang="en-US" sz="12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https://www.itu.int/digital-resilience/submarine-cables/advisory-body/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37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EEC6A-D5EE-F3CF-C62D-B2418627F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0D8214-883D-DDDB-2A99-48ACFFB8F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038" y="2579298"/>
            <a:ext cx="5011947" cy="188918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 	and Questions!</a:t>
            </a:r>
          </a:p>
        </p:txBody>
      </p:sp>
    </p:spTree>
    <p:extLst>
      <p:ext uri="{BB962C8B-B14F-4D97-AF65-F5344CB8AC3E}">
        <p14:creationId xmlns:p14="http://schemas.microsoft.com/office/powerpoint/2010/main" val="345286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9ECB3-E33E-AF40-35FE-541FE9573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22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3C958-3CC1-3FFC-98EA-59D63D61E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F1110-5FBD-55C6-B8C4-F683025EA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15" y="2283571"/>
            <a:ext cx="10682207" cy="12618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Aloha! PTC is a leading non-profit membership organization dedicated to advancing global digital infrastructure, telecom, and ICT. </a:t>
            </a:r>
            <a:r>
              <a:rPr lang="en-US" sz="2800" dirty="0">
                <a:solidFill>
                  <a:srgbClr val="868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collaboration, innovation, and knowledge-sharing, we help shape the future of connectivity worldwide.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32A3A6-1D96-60FC-6374-2259EBA17E03}"/>
              </a:ext>
            </a:extLst>
          </p:cNvPr>
          <p:cNvSpPr txBox="1">
            <a:spLocks/>
          </p:cNvSpPr>
          <p:nvPr/>
        </p:nvSpPr>
        <p:spPr>
          <a:xfrm>
            <a:off x="268014" y="2997293"/>
            <a:ext cx="5434954" cy="34867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6868B"/>
              </a:buClr>
              <a:buFont typeface="System Font Regular"/>
              <a:buNone/>
              <a:defRPr sz="20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8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6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6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4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EBA08A-8C46-2577-F651-4C524AEED72B}"/>
              </a:ext>
            </a:extLst>
          </p:cNvPr>
          <p:cNvSpPr txBox="1">
            <a:spLocks/>
          </p:cNvSpPr>
          <p:nvPr/>
        </p:nvSpPr>
        <p:spPr>
          <a:xfrm>
            <a:off x="5966923" y="2997293"/>
            <a:ext cx="5434954" cy="34867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6868B"/>
              </a:buClr>
              <a:buFont typeface="System Font Regular"/>
              <a:buNone/>
              <a:defRPr sz="20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8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6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6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4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E003512-7B1B-0B07-1E53-4BBF908B9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628" y="6356350"/>
            <a:ext cx="413657" cy="387350"/>
          </a:xfrm>
        </p:spPr>
        <p:txBody>
          <a:bodyPr/>
          <a:lstStyle/>
          <a:p>
            <a:fld id="{D452DC3B-A2C9-6442-AA7F-1AAE21BE909D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48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7E7BB2-B7E8-A435-44F2-FA37288B7B82}"/>
              </a:ext>
            </a:extLst>
          </p:cNvPr>
          <p:cNvSpPr txBox="1"/>
          <p:nvPr/>
        </p:nvSpPr>
        <p:spPr>
          <a:xfrm>
            <a:off x="4776186" y="2689934"/>
            <a:ext cx="43145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73.4%</a:t>
            </a:r>
          </a:p>
        </p:txBody>
      </p:sp>
    </p:spTree>
    <p:extLst>
      <p:ext uri="{BB962C8B-B14F-4D97-AF65-F5344CB8AC3E}">
        <p14:creationId xmlns:p14="http://schemas.microsoft.com/office/powerpoint/2010/main" val="44213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ne in a crowd">
            <a:extLst>
              <a:ext uri="{FF2B5EF4-FFF2-40B4-BE49-F238E27FC236}">
                <a16:creationId xmlns:a16="http://schemas.microsoft.com/office/drawing/2014/main" id="{B16EF711-BC4B-0F88-FBC7-F0943E1C5B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8252" y="0"/>
            <a:ext cx="5533748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47F1DA-1E34-960E-1387-F25C8A45BA71}"/>
              </a:ext>
            </a:extLst>
          </p:cNvPr>
          <p:cNvSpPr txBox="1"/>
          <p:nvPr/>
        </p:nvSpPr>
        <p:spPr>
          <a:xfrm>
            <a:off x="64321" y="1354614"/>
            <a:ext cx="6961775" cy="4206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6000" dirty="0"/>
              <a:t>All of Humanity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2000" dirty="0"/>
              <a:t>We have some work to do to provide service to the  unconnected! As broadband is now considered a human right.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9625F-BDD2-8FE9-78A7-60092EA9A4D6}"/>
              </a:ext>
            </a:extLst>
          </p:cNvPr>
          <p:cNvSpPr txBox="1"/>
          <p:nvPr/>
        </p:nvSpPr>
        <p:spPr>
          <a:xfrm>
            <a:off x="1171853" y="4474346"/>
            <a:ext cx="43756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8.2  Billion People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7C4C2-3DF6-684C-11FB-6D583E53A9BA}"/>
              </a:ext>
            </a:extLst>
          </p:cNvPr>
          <p:cNvSpPr txBox="1"/>
          <p:nvPr/>
        </p:nvSpPr>
        <p:spPr>
          <a:xfrm>
            <a:off x="7236304" y="4324510"/>
            <a:ext cx="47975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6  Billion People Connected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B63B07-D526-519D-2754-A8EF9D037AF0}"/>
              </a:ext>
            </a:extLst>
          </p:cNvPr>
          <p:cNvSpPr txBox="1"/>
          <p:nvPr/>
        </p:nvSpPr>
        <p:spPr>
          <a:xfrm>
            <a:off x="3968152" y="6167887"/>
            <a:ext cx="2087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World Demographics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894AF6-E5FC-85EA-CDB2-F4EDD192A21F}"/>
              </a:ext>
            </a:extLst>
          </p:cNvPr>
          <p:cNvSpPr txBox="1"/>
          <p:nvPr/>
        </p:nvSpPr>
        <p:spPr>
          <a:xfrm>
            <a:off x="10990053" y="6366294"/>
            <a:ext cx="707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ITU</a:t>
            </a:r>
          </a:p>
        </p:txBody>
      </p:sp>
    </p:spTree>
    <p:extLst>
      <p:ext uri="{BB962C8B-B14F-4D97-AF65-F5344CB8AC3E}">
        <p14:creationId xmlns:p14="http://schemas.microsoft.com/office/powerpoint/2010/main" val="27777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50E78-F4D3-B042-8613-DFCCA0F5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Some Submarine Cable Facts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F85B71-D77C-B689-964F-A35381966AE1}"/>
              </a:ext>
            </a:extLst>
          </p:cNvPr>
          <p:cNvSpPr txBox="1"/>
          <p:nvPr/>
        </p:nvSpPr>
        <p:spPr>
          <a:xfrm>
            <a:off x="516702" y="1455532"/>
            <a:ext cx="109659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Roughly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576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Submarine Cables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1.5 million kms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cable on the Ocean Floor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 deep as Marianas Trench over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11,000 kms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(36,089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Carry over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18 trillion US dollars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economic transactions every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Submarine cables are roughly the same circumference as a garden hose.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longest submarine cable is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45kms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(2Africa)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0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FE41D-4A6B-F631-8F92-F05742003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461" y="1610444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+mj-lt"/>
              </a:rPr>
              <a:t>World Cable Map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E9E79D-E1E4-26E7-A0C9-6DFD305D8091}"/>
              </a:ext>
            </a:extLst>
          </p:cNvPr>
          <p:cNvSpPr txBox="1"/>
          <p:nvPr/>
        </p:nvSpPr>
        <p:spPr>
          <a:xfrm>
            <a:off x="9963150" y="6276983"/>
            <a:ext cx="2228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Telegeography 2025</a:t>
            </a:r>
          </a:p>
        </p:txBody>
      </p:sp>
      <p:pic>
        <p:nvPicPr>
          <p:cNvPr id="1028" name="Picture 4" descr="Image result for world cable map">
            <a:extLst>
              <a:ext uri="{FF2B5EF4-FFF2-40B4-BE49-F238E27FC236}">
                <a16:creationId xmlns:a16="http://schemas.microsoft.com/office/drawing/2014/main" id="{80313A8F-E09B-8C3A-5089-4C11536CE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7005" y="457199"/>
            <a:ext cx="7387288" cy="5739885"/>
          </a:xfrm>
          <a:prstGeom prst="rect">
            <a:avLst/>
          </a:prstGeom>
          <a:solidFill>
            <a:schemeClr val="accent2"/>
          </a:solidFill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7367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TC">
      <a:dk1>
        <a:srgbClr val="000000"/>
      </a:dk1>
      <a:lt1>
        <a:srgbClr val="FFFFFF"/>
      </a:lt1>
      <a:dk2>
        <a:srgbClr val="171717"/>
      </a:dk2>
      <a:lt2>
        <a:srgbClr val="FFFFFF"/>
      </a:lt2>
      <a:accent1>
        <a:srgbClr val="002BF3"/>
      </a:accent1>
      <a:accent2>
        <a:srgbClr val="3054FE"/>
      </a:accent2>
      <a:accent3>
        <a:srgbClr val="00A7FF"/>
      </a:accent3>
      <a:accent4>
        <a:srgbClr val="03F7D3"/>
      </a:accent4>
      <a:accent5>
        <a:srgbClr val="F88379"/>
      </a:accent5>
      <a:accent6>
        <a:srgbClr val="FFFFFF"/>
      </a:accent6>
      <a:hlink>
        <a:srgbClr val="002BF3"/>
      </a:hlink>
      <a:folHlink>
        <a:srgbClr val="002BF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2404</Words>
  <Application>Microsoft Macintosh PowerPoint</Application>
  <PresentationFormat>Widescreen</PresentationFormat>
  <Paragraphs>431</Paragraphs>
  <Slides>54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Wingdings</vt:lpstr>
      <vt:lpstr>Wingdings 2</vt:lpstr>
      <vt:lpstr>ＭＳ Ｐゴシック</vt:lpstr>
      <vt:lpstr>Arial</vt:lpstr>
      <vt:lpstr>HelveticaNowDisplay Regular</vt:lpstr>
      <vt:lpstr>Calibri</vt:lpstr>
      <vt:lpstr>Aptos</vt:lpstr>
      <vt:lpstr>System Font Regular</vt:lpstr>
      <vt:lpstr>Times New Roman</vt:lpstr>
      <vt:lpstr>Trebuchet MS</vt:lpstr>
      <vt:lpstr>Office Theme</vt:lpstr>
      <vt:lpstr>From Subsea to Satellite 2026</vt:lpstr>
      <vt:lpstr>Let’s Begin in the Ocean </vt:lpstr>
      <vt:lpstr>PowerPoint Presentation</vt:lpstr>
      <vt:lpstr>PowerPoint Presentation</vt:lpstr>
      <vt:lpstr>Communications Starters</vt:lpstr>
      <vt:lpstr>PowerPoint Presentation</vt:lpstr>
      <vt:lpstr>PowerPoint Presentation</vt:lpstr>
      <vt:lpstr>Some Submarine Cable Facts</vt:lpstr>
      <vt:lpstr>World Cable Map </vt:lpstr>
      <vt:lpstr>The History of Submarine Cables </vt:lpstr>
      <vt:lpstr>The History II</vt:lpstr>
      <vt:lpstr>Older versus New Cable Systems</vt:lpstr>
      <vt:lpstr>PowerPoint Presentation</vt:lpstr>
      <vt:lpstr>Early Cable Ships</vt:lpstr>
      <vt:lpstr>Cable Ship Compartment View (current day)</vt:lpstr>
      <vt:lpstr>Copper Telegraph to Fiber </vt:lpstr>
      <vt:lpstr>How Submarine Cables Work</vt:lpstr>
      <vt:lpstr>Submarine Cable – Telegraph Era</vt:lpstr>
      <vt:lpstr>Modern Submarine Cable</vt:lpstr>
      <vt:lpstr>Typical Fiberoptic Submarine Cable</vt:lpstr>
      <vt:lpstr>Typical Fiberoptic Submarine Repeater</vt:lpstr>
      <vt:lpstr>Typical Phase Approach To Building A Cable System</vt:lpstr>
      <vt:lpstr>Typical Submarine Cable System Setup</vt:lpstr>
      <vt:lpstr>Installing a Submarine Cable</vt:lpstr>
      <vt:lpstr>Cable Route Survey</vt:lpstr>
      <vt:lpstr>Cable Laying</vt:lpstr>
      <vt:lpstr>Cable System Configurations</vt:lpstr>
      <vt:lpstr>Cable System Configurations- 2</vt:lpstr>
      <vt:lpstr>Annual Cable Faults</vt:lpstr>
      <vt:lpstr>Submarine Cables and the Law  UNCLOS</vt:lpstr>
      <vt:lpstr>On to the Sky</vt:lpstr>
      <vt:lpstr>Topic in the Satellite Module</vt:lpstr>
      <vt:lpstr>Birth of Satellite Communications</vt:lpstr>
      <vt:lpstr>The Space Race –US and USSR</vt:lpstr>
      <vt:lpstr>Birth of Satellite Communications</vt:lpstr>
      <vt:lpstr>PowerPoint Presentation</vt:lpstr>
      <vt:lpstr>Satellite Communications Basics</vt:lpstr>
      <vt:lpstr>Dish Sizes</vt:lpstr>
      <vt:lpstr>Communication Links</vt:lpstr>
      <vt:lpstr>Communications Links</vt:lpstr>
      <vt:lpstr>Basics: Key Satellite Network Elements</vt:lpstr>
      <vt:lpstr>Satellite Orbits</vt:lpstr>
      <vt:lpstr>PowerPoint Presentation</vt:lpstr>
      <vt:lpstr>Communications Links</vt:lpstr>
      <vt:lpstr>Satellite Communications</vt:lpstr>
      <vt:lpstr>Satellite Communications Benefits</vt:lpstr>
      <vt:lpstr>Satelite Services</vt:lpstr>
      <vt:lpstr>Technology trends</vt:lpstr>
      <vt:lpstr>Technology trends</vt:lpstr>
      <vt:lpstr>Submarine Cables and Satellites</vt:lpstr>
      <vt:lpstr>Best Websites for further Background</vt:lpstr>
      <vt:lpstr>Thank You  and Questions!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Roger Proeis</dc:creator>
  <cp:lastModifiedBy>Roger Proeis</cp:lastModifiedBy>
  <cp:revision>27</cp:revision>
  <dcterms:created xsi:type="dcterms:W3CDTF">2025-05-24T00:08:08Z</dcterms:created>
  <dcterms:modified xsi:type="dcterms:W3CDTF">2026-01-18T10:17:01Z</dcterms:modified>
</cp:coreProperties>
</file>