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859F50-0F12-44F7-A8AF-5BDC90B03CE9}">
  <a:tblStyle styleId="{E9859F50-0F12-44F7-A8AF-5BDC90B03C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0aa9b634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0aa9b634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</a:rPr>
              <a:t>Generative AI is a type of AI that can </a:t>
            </a: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create entirely new data</a:t>
            </a: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</a:rPr>
              <a:t>, such as text, images, music, and even code. It achieves this by </a:t>
            </a: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learning from massive amounts of existing data</a:t>
            </a: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</a:rPr>
              <a:t>. This data allows the AI to understand the underlying patterns and relationships within the information. Once trained, the AI can then use this knowledge to </a:t>
            </a: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generate new content that is similar to, but unique from, the data it learned from</a:t>
            </a: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61f58323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61f58323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87d5ff6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87d5ff6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3d47e2f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3d47e2f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3d47e2fb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3d47e2fb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3d47e2fb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23d47e2fb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3d47e2fb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3d47e2fb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c750f94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c750f94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7927dbf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07927dbf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7341b66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7341b66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3ee936a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3ee936a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7341b667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7341b667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7341b667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7341b667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547ce28a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547ce28a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09640004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09640004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1200"/>
              <a:buChar char="●"/>
            </a:pP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US:</a:t>
            </a:r>
            <a:endParaRPr sz="1200" b="1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○"/>
            </a:pP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OpenAI:</a:t>
            </a: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</a:rPr>
              <a:t> A prominent player, known for its GPT-3/4 series of LLMs with strong text generation capabilities.</a:t>
            </a:r>
            <a:endParaRPr sz="12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○"/>
            </a:pP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Google Gemini</a:t>
            </a: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</a:rPr>
              <a:t> : Focuses on providing informative and comprehensive responses across various domains.</a:t>
            </a:r>
            <a:endParaRPr sz="12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●"/>
            </a:pP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Europe:</a:t>
            </a:r>
            <a:endParaRPr sz="1200" b="1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○"/>
            </a:pP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</a:rPr>
              <a:t>Mistral (different from China’s Mistral; got Microsoft as an investor)</a:t>
            </a:r>
            <a:endParaRPr sz="12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●"/>
            </a:pP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China:</a:t>
            </a:r>
            <a:endParaRPr sz="1200" b="1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○"/>
            </a:pPr>
            <a:r>
              <a:rPr lang="en" sz="1200" b="1">
                <a:solidFill>
                  <a:srgbClr val="1F1F1F"/>
                </a:solidFill>
                <a:highlight>
                  <a:srgbClr val="FFFFFF"/>
                </a:highlight>
              </a:rPr>
              <a:t>Mistral:</a:t>
            </a:r>
            <a:r>
              <a:rPr lang="en" sz="1200">
                <a:solidFill>
                  <a:srgbClr val="1F1F1F"/>
                </a:solidFill>
                <a:highlight>
                  <a:srgbClr val="FFFFFF"/>
                </a:highlight>
              </a:rPr>
              <a:t> A leading LLM developed in China, known for its capabilities in areas like translation and text summarization.</a:t>
            </a:r>
            <a:endParaRPr sz="12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fa8b825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fa8b825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fa8b8252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fa8b8252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53dac2be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853dac2be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0aa9b63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f0aa9b63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f0aa9b63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f0aa9b63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c460708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0c460708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0aa9b634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0aa9b634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0c460708b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0c460708b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0aa9b634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f0aa9b634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87d5ff6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287d5ff6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87d5ff61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287d5ff61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87d5ff61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287d5ff61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9daef82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9daef82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61f5832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61f5832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86d8915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86d8915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86d8915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86d89158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86d89158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86d89158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87d5ff61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87d5ff61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-2381"/>
            <a:ext cx="9144000" cy="3902869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7501" y="1086860"/>
            <a:ext cx="7929000" cy="2228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100"/>
              <a:buFont typeface="Lato"/>
              <a:buNone/>
              <a:defRPr sz="4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00"/>
              </a:spcBef>
              <a:spcAft>
                <a:spcPts val="50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rtl="0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🞆"/>
              <a:defRPr/>
            </a:lvl2pPr>
            <a:lvl3pPr marL="1371600" lvl="2" indent="-298450" rtl="0">
              <a:spcBef>
                <a:spcPts val="500"/>
              </a:spcBef>
              <a:spcAft>
                <a:spcPts val="0"/>
              </a:spcAft>
              <a:buSzPts val="1100"/>
              <a:buChar char="🞆"/>
              <a:defRPr/>
            </a:lvl3pPr>
            <a:lvl4pPr marL="1828800" lvl="3" indent="-285750" rtl="0">
              <a:spcBef>
                <a:spcPts val="500"/>
              </a:spcBef>
              <a:spcAft>
                <a:spcPts val="0"/>
              </a:spcAft>
              <a:buSzPts val="900"/>
              <a:buChar char="🞆"/>
              <a:defRPr/>
            </a:lvl4pPr>
            <a:lvl5pPr marL="2286000" lvl="4" indent="-285750" rtl="0">
              <a:spcBef>
                <a:spcPts val="500"/>
              </a:spcBef>
              <a:spcAft>
                <a:spcPts val="0"/>
              </a:spcAft>
              <a:buSzPts val="900"/>
              <a:buChar char="🞆"/>
              <a:defRPr/>
            </a:lvl5pPr>
            <a:lvl6pPr marL="2743200" lvl="5" indent="-285750" rtl="0">
              <a:spcBef>
                <a:spcPts val="500"/>
              </a:spcBef>
              <a:spcAft>
                <a:spcPts val="0"/>
              </a:spcAft>
              <a:buSzPts val="900"/>
              <a:buChar char="🞆"/>
              <a:defRPr/>
            </a:lvl6pPr>
            <a:lvl7pPr marL="3200400" lvl="6" indent="-285750" rtl="0">
              <a:spcBef>
                <a:spcPts val="500"/>
              </a:spcBef>
              <a:spcAft>
                <a:spcPts val="0"/>
              </a:spcAft>
              <a:buSzPts val="900"/>
              <a:buChar char="🞆"/>
              <a:defRPr/>
            </a:lvl7pPr>
            <a:lvl8pPr marL="3657600" lvl="7" indent="-285750" rtl="0">
              <a:spcBef>
                <a:spcPts val="500"/>
              </a:spcBef>
              <a:spcAft>
                <a:spcPts val="0"/>
              </a:spcAft>
              <a:buSzPts val="900"/>
              <a:buChar char="🞆"/>
              <a:defRPr/>
            </a:lvl8pPr>
            <a:lvl9pPr marL="4114800" lvl="8" indent="-285750" rtl="0">
              <a:spcBef>
                <a:spcPts val="500"/>
              </a:spcBef>
              <a:spcAft>
                <a:spcPts val="500"/>
              </a:spcAft>
              <a:buSzPts val="900"/>
              <a:buChar char="🞆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1"/>
            <a:ext cx="9144000" cy="3902869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500" y="2213547"/>
            <a:ext cx="7921200" cy="1101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Lato"/>
              <a:buNone/>
              <a:defRPr sz="3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500" y="3960901"/>
            <a:ext cx="7921200" cy="325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500"/>
              </a:spcBef>
              <a:spcAft>
                <a:spcPts val="5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727800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14034" y="1666715"/>
            <a:ext cx="7915800" cy="2727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marL="914400" lvl="1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marL="1371600" lvl="2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marL="1828800" lvl="3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marL="2286000" lvl="4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marL="2743200" lvl="5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marL="3200400" lvl="6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marL="3657600" lvl="7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marL="4114800" lvl="8" indent="-3175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9144000" cy="1639491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Lato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11046" y="1631156"/>
            <a:ext cx="3892500" cy="432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500"/>
              </a:spcBef>
              <a:spcAft>
                <a:spcPts val="5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11047" y="2063353"/>
            <a:ext cx="3892500" cy="2332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marL="914400" lvl="1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marL="1371600" lvl="2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marL="1828800" lvl="3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marL="2286000" lvl="4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marL="2743200" lvl="5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marL="3200400" lvl="6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marL="3657600" lvl="7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marL="4114800" lvl="8" indent="-3175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4640561" y="1631156"/>
            <a:ext cx="3895800" cy="432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500"/>
              </a:spcBef>
              <a:spcAft>
                <a:spcPts val="5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4"/>
          </p:nvPr>
        </p:nvSpPr>
        <p:spPr>
          <a:xfrm>
            <a:off x="4640561" y="2063353"/>
            <a:ext cx="3895800" cy="2332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marL="914400" lvl="1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marL="1371600" lvl="2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marL="1828800" lvl="3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marL="2286000" lvl="4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marL="2743200" lvl="5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marL="3200400" lvl="6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marL="3657600" lvl="7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marL="4114800" lvl="8" indent="-3175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TC Academy template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9144000" cy="815249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7500" y="85672"/>
            <a:ext cx="7929000" cy="521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11046" y="545642"/>
            <a:ext cx="3639600" cy="1212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Lato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>
            <a:spLocks noGrp="1"/>
          </p:cNvSpPr>
          <p:nvPr>
            <p:ph type="pic" idx="2"/>
          </p:nvPr>
        </p:nvSpPr>
        <p:spPr>
          <a:xfrm>
            <a:off x="4573588" y="0"/>
            <a:ext cx="4570500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11046" y="1758513"/>
            <a:ext cx="3639600" cy="2637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spcBef>
                <a:spcPts val="500"/>
              </a:spcBef>
              <a:spcAft>
                <a:spcPts val="50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804863" y="334565"/>
            <a:ext cx="2660653" cy="1360987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04863" y="334566"/>
            <a:ext cx="2660700" cy="1213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Lato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3641725" y="334566"/>
            <a:ext cx="4689600" cy="4061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marL="914400" lvl="1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marL="1371600" lvl="2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marL="1828800" lvl="3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marL="2286000" lvl="4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marL="2743200" lvl="5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marL="3200400" lvl="6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marL="3657600" lvl="7" indent="-3175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marL="4114800" lvl="8" indent="-3175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04863" y="1695553"/>
            <a:ext cx="2660700" cy="2700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spcBef>
                <a:spcPts val="500"/>
              </a:spcBef>
              <a:spcAft>
                <a:spcPts val="50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607500" y="3600450"/>
            <a:ext cx="7921200" cy="425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 b="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600600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607500" y="4025504"/>
            <a:ext cx="7921200" cy="37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spcBef>
                <a:spcPts val="500"/>
              </a:spcBef>
              <a:spcAft>
                <a:spcPts val="50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Lato"/>
              <a:buNone/>
              <a:defRPr sz="3000" b="1" i="0" u="none" strike="noStrike" cap="none">
                <a:solidFill>
                  <a:srgbClr val="FEFEFE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7500" y="1638301"/>
            <a:ext cx="7922400" cy="2755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🞆"/>
              <a:defRPr sz="11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8575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sz="9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8575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sz="9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8575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900"/>
              <a:buFont typeface="Noto Sans Symbols"/>
              <a:buChar char="🞆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" name="Google Shape;8;p1" descr="A picture containing drawing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71226" y="4464827"/>
            <a:ext cx="1747266" cy="53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 descr="A yellow text on a black background&#10;&#10;Description automatically generated with medium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9468" y="4440528"/>
            <a:ext cx="2171700" cy="5524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ry@fatpipes.bi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607500" y="64449"/>
            <a:ext cx="7929000" cy="561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AI  for Industries, Firms, Investors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614025" y="3954867"/>
            <a:ext cx="7915800" cy="43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500"/>
              </a:spcAft>
              <a:buNone/>
            </a:pPr>
            <a:r>
              <a:rPr lang="en"/>
              <a:t>By Gary Kim, industry analyst, </a:t>
            </a:r>
            <a:r>
              <a:rPr lang="en" u="sng">
                <a:solidFill>
                  <a:schemeClr val="hlink"/>
                </a:solidFill>
                <a:hlinkClick r:id="rId3"/>
              </a:rPr>
              <a:t>gary@fatpipes.biz</a:t>
            </a:r>
            <a:endParaRPr/>
          </a:p>
        </p:txBody>
      </p:sp>
      <p:pic>
        <p:nvPicPr>
          <p:cNvPr id="56" name="Google Shape;5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500" y="1214725"/>
            <a:ext cx="3257907" cy="251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07500" y="60922"/>
            <a:ext cx="7929000" cy="492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What is Generative AI?</a:t>
            </a:r>
            <a:endParaRPr sz="308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07500" y="1127700"/>
            <a:ext cx="5653500" cy="2888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F1F1F"/>
                </a:solidFill>
                <a:highlight>
                  <a:srgbClr val="FFFFFF"/>
                </a:highlight>
              </a:rPr>
              <a:t>A type of AI that can create entirely new data, such as text, images, music, and code.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1800"/>
              <a:buChar char="●"/>
            </a:pPr>
            <a:r>
              <a:rPr lang="en" sz="1800" b="1">
                <a:solidFill>
                  <a:srgbClr val="1F1F1F"/>
                </a:solidFill>
                <a:highlight>
                  <a:srgbClr val="FFFFFF"/>
                </a:highlight>
              </a:rPr>
              <a:t>Creates new data:</a:t>
            </a:r>
            <a:r>
              <a:rPr lang="en" sz="1800">
                <a:solidFill>
                  <a:srgbClr val="1F1F1F"/>
                </a:solidFill>
                <a:highlight>
                  <a:srgbClr val="FFFFFF"/>
                </a:highlight>
              </a:rPr>
              <a:t> Text, images, music, code, etc.</a:t>
            </a:r>
            <a:endParaRPr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1800"/>
              <a:buChar char="●"/>
            </a:pPr>
            <a:r>
              <a:rPr lang="en" sz="1800" b="1">
                <a:solidFill>
                  <a:srgbClr val="1F1F1F"/>
                </a:solidFill>
                <a:highlight>
                  <a:srgbClr val="FFFFFF"/>
                </a:highlight>
              </a:rPr>
              <a:t>Learns from existing data:</a:t>
            </a:r>
            <a:r>
              <a:rPr lang="en" sz="1800">
                <a:solidFill>
                  <a:srgbClr val="1F1F1F"/>
                </a:solidFill>
                <a:highlight>
                  <a:srgbClr val="FFFFFF"/>
                </a:highlight>
              </a:rPr>
              <a:t> Trained on massive datasets to understand patterns and relationships.</a:t>
            </a:r>
            <a:endParaRPr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1F1F1F"/>
              </a:buClr>
              <a:buSzPts val="1800"/>
              <a:buChar char="●"/>
            </a:pPr>
            <a:r>
              <a:rPr lang="en" sz="1800" b="1">
                <a:solidFill>
                  <a:srgbClr val="1F1F1F"/>
                </a:solidFill>
                <a:highlight>
                  <a:srgbClr val="FFFFFF"/>
                </a:highlight>
              </a:rPr>
              <a:t>Generates similar, but unique outputs:</a:t>
            </a:r>
            <a:r>
              <a:rPr lang="en" sz="1800">
                <a:solidFill>
                  <a:srgbClr val="1F1F1F"/>
                </a:solidFill>
                <a:highlight>
                  <a:srgbClr val="FFFFFF"/>
                </a:highlight>
              </a:rPr>
              <a:t> Creates new content inspired by the data it learned from</a:t>
            </a:r>
            <a:endParaRPr sz="20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18650" y="744575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07500" y="61673"/>
            <a:ext cx="7929000" cy="536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GenAI Use Cases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14100" y="946352"/>
            <a:ext cx="7915800" cy="3297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drafting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Chatbots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checks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 content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generation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generation and editing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enhancement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Audio and Video Use Cases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Voice-to-Text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music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captions and editing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Voiceovers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Text-to-speech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effects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 help and study aids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946" y="1306550"/>
            <a:ext cx="4893550" cy="23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607500" y="80622"/>
            <a:ext cx="7929000" cy="501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Smartphones More than Enterprise Apps?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25" y="1361850"/>
            <a:ext cx="3873876" cy="25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997" y="1361850"/>
            <a:ext cx="4567454" cy="256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607500" y="90473"/>
            <a:ext cx="7929000" cy="536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Pre-AI Expectations about Digital Disruption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350" y="779573"/>
            <a:ext cx="7095232" cy="4211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737175" y="72047"/>
            <a:ext cx="7929000" cy="493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Disruption Danger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650" y="1023201"/>
            <a:ext cx="6422925" cy="29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607500" y="76047"/>
            <a:ext cx="7929000" cy="464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We’ve Seen it Happen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50" y="951612"/>
            <a:ext cx="4177150" cy="324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000" y="951597"/>
            <a:ext cx="4267200" cy="304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693125" y="119297"/>
            <a:ext cx="7929000" cy="45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Industries “Somewhat” Affected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575" y="913041"/>
            <a:ext cx="3766092" cy="3775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750700" y="72847"/>
            <a:ext cx="7929000" cy="492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form of  “AI”</a:t>
            </a: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39634" y="1025890"/>
            <a:ext cx="7915800" cy="2727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440"/>
              <a:buNone/>
            </a:pPr>
            <a:r>
              <a:rPr lang="en" sz="1720" b="1"/>
              <a:t>AI</a:t>
            </a:r>
            <a:r>
              <a:rPr lang="en" sz="1720"/>
              <a:t>: Learning, reasoning, perception, problem-solving</a:t>
            </a:r>
            <a:endParaRPr sz="1720"/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endParaRPr sz="1720"/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r>
              <a:rPr lang="en" sz="1720" b="1"/>
              <a:t>Machine Learning:</a:t>
            </a:r>
            <a:r>
              <a:rPr lang="en" sz="1720"/>
              <a:t> Unsupervised learning</a:t>
            </a:r>
            <a:endParaRPr sz="1720"/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endParaRPr sz="1720"/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r>
              <a:rPr lang="en" sz="1720" b="1"/>
              <a:t>Neural Networks</a:t>
            </a:r>
            <a:r>
              <a:rPr lang="en" sz="1720"/>
              <a:t>: Pattern recognition (deep learning)</a:t>
            </a:r>
            <a:endParaRPr sz="1720"/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endParaRPr sz="1720"/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SzPts val="440"/>
              <a:buNone/>
            </a:pPr>
            <a:r>
              <a:rPr lang="en" sz="1720" b="1"/>
              <a:t>Generative AI:</a:t>
            </a:r>
            <a:r>
              <a:rPr lang="en" sz="1720"/>
              <a:t> Creates new data or content</a:t>
            </a:r>
            <a:endParaRPr sz="1720"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475" y="777275"/>
            <a:ext cx="3224550" cy="32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607500" y="91047"/>
            <a:ext cx="7929000" cy="475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and marginal cost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325" y="1014328"/>
            <a:ext cx="7119349" cy="3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729675" y="-2"/>
            <a:ext cx="7929000" cy="591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GPTs are a big deal</a:t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50" y="743700"/>
            <a:ext cx="8261924" cy="3524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07500" y="61672"/>
            <a:ext cx="7929000" cy="522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 Really Early (AltaVista Example)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3191"/>
            <a:ext cx="8839201" cy="313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607500" y="54397"/>
            <a:ext cx="7929000" cy="500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it takes time</a:t>
            </a: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75" y="1037075"/>
            <a:ext cx="6137450" cy="14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500" y="2815975"/>
            <a:ext cx="6137450" cy="142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607500" y="66596"/>
            <a:ext cx="7929000" cy="439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Innovation might take even longer</a:t>
            </a: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750" y="763591"/>
            <a:ext cx="3732768" cy="3775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332300" y="1080025"/>
            <a:ext cx="2284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From World Wide Web: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Google founded 8 years later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LinkedIn 12 years later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Facebook 14 years later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Gmail 17 years later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726825" y="84772"/>
            <a:ext cx="7929000" cy="492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AI a “general purpose technology”?</a:t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575" y="1359775"/>
            <a:ext cx="7479475" cy="24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607500" y="84772"/>
            <a:ext cx="7929000" cy="445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/>
              <a:t>Many platforms</a:t>
            </a:r>
            <a:endParaRPr sz="3020"/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673" y="887875"/>
            <a:ext cx="4328925" cy="314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614025" y="1126550"/>
            <a:ext cx="3541200" cy="326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-355600" algn="l" rtl="0">
              <a:spcBef>
                <a:spcPts val="3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*Eventual “winners” still unclear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Large and small models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Specialty models (image, code, video, text, function)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666113" y="84797"/>
            <a:ext cx="7929000" cy="504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General-Purpose Technologies)</a:t>
            </a:r>
            <a:endParaRPr/>
          </a:p>
        </p:txBody>
      </p:sp>
      <p:graphicFrame>
        <p:nvGraphicFramePr>
          <p:cNvPr id="206" name="Google Shape;206;p35"/>
          <p:cNvGraphicFramePr/>
          <p:nvPr/>
        </p:nvGraphicFramePr>
        <p:xfrm>
          <a:off x="1016775" y="902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{E9859F50-0F12-44F7-A8AF-5BDC90B03CE9}</a:tableStyleId>
              </a:tblPr>
              <a:tblGrid>
                <a:gridCol w="240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Technology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Work Impact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Life Impact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Agriculture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Hunter-gatherer to settled communities, specialized roles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Increased lifespan, population growth, development of civilizations</a:t>
                      </a:r>
                      <a:endParaRPr sz="11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Writing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Record-keeping, administration, communication, education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Preservation of knowledge, development of complex societies</a:t>
                      </a:r>
                      <a:endParaRPr sz="11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Printing Press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Mass production of books, knowledge transfer, increased literacy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Spread of ideas, religious reformation, scientific advancement</a:t>
                      </a:r>
                      <a:endParaRPr sz="11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Steam Engine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Industrial revolution, mechanization of production, transportation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Urbanization,  productivity, improved living standards</a:t>
                      </a:r>
                      <a:endParaRPr sz="11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Electricity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Powering machinery, lighting, communication, transportation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Improved quality of life, extended work hours</a:t>
                      </a:r>
                      <a:endParaRPr sz="11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Computer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Automation, data processing, communication, design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Increased efficiency, globalization, digital revolution</a:t>
                      </a:r>
                      <a:endParaRPr sz="11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Internet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E-commerce, remote work, global communication, information access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Connected world, social networking, digital lifestyle</a:t>
                      </a:r>
                      <a:endParaRPr sz="11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AI?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729563" y="96522"/>
            <a:ext cx="7929000" cy="516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Quantity Becomes Quality</a:t>
            </a:r>
            <a:endParaRPr/>
          </a:p>
        </p:txBody>
      </p:sp>
      <p:graphicFrame>
        <p:nvGraphicFramePr>
          <p:cNvPr id="212" name="Google Shape;212;p36"/>
          <p:cNvGraphicFramePr/>
          <p:nvPr/>
        </p:nvGraphicFramePr>
        <p:xfrm>
          <a:off x="1406050" y="82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{E9859F50-0F12-44F7-A8AF-5BDC90B03CE9}</a:tableStyleId>
              </a:tblPr>
              <a:tblGrid>
                <a:gridCol w="9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Industry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Traditional Model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Subscription Model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Software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Perpetual License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Software as a Service (SaaS)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Music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Album Purchase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Streaming Services (Spotify, Apple Music)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Video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DVD/Blu-ray Purchase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Video Streaming (Netflix, Disney+)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Gaming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Game Purchase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Game Subscription (Xbox Game Pass, PlayStation Plus)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Automobiles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Vehicle Purchase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 Subscriptions (Cadillac Subscribe, Porsche Passport)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Fashion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Clothing Purchase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Rental Services (Rent the Runway)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Fitness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Gym Membership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Fitness App Subscriptions (Peloton, Fitbit Premium)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607500" y="5"/>
            <a:ext cx="7929000" cy="677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Heavy Capex: Where?</a:t>
            </a:r>
            <a:endParaRPr/>
          </a:p>
        </p:txBody>
      </p:sp>
      <p:pic>
        <p:nvPicPr>
          <p:cNvPr id="218" name="Google Shape;2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638" y="1098525"/>
            <a:ext cx="6485374" cy="33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614034" y="1666715"/>
            <a:ext cx="7915800" cy="2727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5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614025" y="96547"/>
            <a:ext cx="7929000" cy="459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Impact on Data Centers, Connectivity Providers</a:t>
            </a:r>
            <a:endParaRPr sz="2400"/>
          </a:p>
        </p:txBody>
      </p:sp>
      <p:graphicFrame>
        <p:nvGraphicFramePr>
          <p:cNvPr id="225" name="Google Shape;225;p38"/>
          <p:cNvGraphicFramePr/>
          <p:nvPr/>
        </p:nvGraphicFramePr>
        <p:xfrm>
          <a:off x="453650" y="82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{E9859F50-0F12-44F7-A8AF-5BDC90B03CE9}</a:tableStyleId>
              </a:tblPr>
              <a:tblGrid>
                <a:gridCol w="113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Impact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Centers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Connectivity Providers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Positive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Increased demand for data center capacity due to AI workloads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Increased demand for high-speed, low-latency connectivity to support AI applications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Positive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Opportunity to offer specialized AI-optimized infrastructure and services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Opportunity to develop new services like AI-powered network optimization and management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Positive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Potential for increased revenue from high-performance computing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Increased revenue from higher bandwidth usage and new connectivity services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Negative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Increased power consumption and cooling challenges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Increased network congestion and latency concerns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Negative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Need for specialized hardware and expertise to support AI workloads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Increased competition from new entrants offering AI-specific connectivity solutions</a:t>
                      </a:r>
                      <a:endParaRPr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607500" y="-2"/>
            <a:ext cx="7929000" cy="5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Capex, Opex Impact Varies</a:t>
            </a:r>
            <a:endParaRPr/>
          </a:p>
        </p:txBody>
      </p:sp>
      <p:graphicFrame>
        <p:nvGraphicFramePr>
          <p:cNvPr id="231" name="Google Shape;231;p39"/>
          <p:cNvGraphicFramePr/>
          <p:nvPr/>
        </p:nvGraphicFramePr>
        <p:xfrm>
          <a:off x="538100" y="79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{E9859F50-0F12-44F7-A8AF-5BDC90B03CE9}</a:tableStyleId>
              </a:tblPr>
              <a:tblGrid>
                <a:gridCol w="416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Industry/Sector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Capex/Opex Focus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GPU Suppliers (e.g., Nvidia)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Massive capex (but already monetized)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AI as a Service (e.g., Google Cloud, Azure, AWS)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Significant capex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PC Hardware Firms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Increasing capex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Consumer Electronics Firms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Moderate capex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Data centers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Moderate capex boost (partly AI related)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Connectivity firms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Moderate capex boost (not AI related)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Software Firms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Primarily opex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Content Firms (e.g., Disney, Warner Bros.)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Moderate opex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Retail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Increased opex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Transportation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Significant capacity capex, incremental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Business Services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Primarily opex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Entertainment</a:t>
                      </a:r>
                      <a:endParaRPr sz="13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Increased opex</a:t>
                      </a:r>
                      <a:endParaRPr sz="13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2" name="Google Shape;232;p39"/>
          <p:cNvSpPr txBox="1">
            <a:spLocks noGrp="1"/>
          </p:cNvSpPr>
          <p:nvPr>
            <p:ph type="body" idx="1"/>
          </p:nvPr>
        </p:nvSpPr>
        <p:spPr>
          <a:xfrm>
            <a:off x="614034" y="1666715"/>
            <a:ext cx="7915800" cy="2727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5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607500" y="85672"/>
            <a:ext cx="7929000" cy="521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  Profitability?</a:t>
            </a:r>
            <a:endParaRPr/>
          </a:p>
        </p:txBody>
      </p:sp>
      <p:pic>
        <p:nvPicPr>
          <p:cNvPr id="238" name="Google Shape;23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750" y="1099325"/>
            <a:ext cx="549592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213700" y="132496"/>
            <a:ext cx="7929000" cy="421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Today’s scope</a:t>
            </a:r>
            <a:endParaRPr sz="240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70802" y="1070052"/>
            <a:ext cx="5940000" cy="3183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327977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Generative AI only (not machine learning, general intelligence)</a:t>
            </a:r>
            <a:endParaRPr sz="1565"/>
          </a:p>
          <a:p>
            <a:pPr marL="457200" lvl="0" indent="-327977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Impact on business models, firms, individuals, investors</a:t>
            </a:r>
            <a:endParaRPr sz="1565"/>
          </a:p>
          <a:p>
            <a:pPr marL="457200" lvl="0" indent="-327977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Assumes AI is a general-purpose technology </a:t>
            </a:r>
            <a:endParaRPr sz="1565"/>
          </a:p>
          <a:p>
            <a:pPr marL="457200" lvl="0" indent="-327977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Assumes past GPT adoption pattern is prologue</a:t>
            </a:r>
            <a:endParaRPr sz="1565"/>
          </a:p>
          <a:p>
            <a:pPr marL="457200" lvl="0" indent="-327977" algn="l" rtl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SzPts val="1565"/>
              <a:buChar char="●"/>
            </a:pPr>
            <a:r>
              <a:rPr lang="en" sz="1565"/>
              <a:t>Compare to one recent GPT (the internet)</a:t>
            </a:r>
            <a:endParaRPr sz="1565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361" y="202875"/>
            <a:ext cx="3210687" cy="19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607500" y="85672"/>
            <a:ext cx="7929000" cy="521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 are Dropping</a:t>
            </a:r>
            <a:endParaRPr/>
          </a:p>
        </p:txBody>
      </p:sp>
      <p:pic>
        <p:nvPicPr>
          <p:cNvPr id="244" name="Google Shape;2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702" y="877538"/>
            <a:ext cx="6686900" cy="33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607500" y="85672"/>
            <a:ext cx="7929000" cy="521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Gamechanger? Maybe</a:t>
            </a:r>
            <a:endParaRPr sz="2400"/>
          </a:p>
        </p:txBody>
      </p:sp>
      <p:graphicFrame>
        <p:nvGraphicFramePr>
          <p:cNvPr id="250" name="Google Shape;250;p42"/>
          <p:cNvGraphicFramePr/>
          <p:nvPr/>
        </p:nvGraphicFramePr>
        <p:xfrm>
          <a:off x="537200" y="913975"/>
          <a:ext cx="8148275" cy="2817091"/>
        </p:xfrm>
        <a:graphic>
          <a:graphicData uri="http://schemas.openxmlformats.org/drawingml/2006/table">
            <a:tbl>
              <a:tblPr>
                <a:noFill/>
                <a:tableStyleId>{E9859F50-0F12-44F7-A8AF-5BDC90B03CE9}</a:tableStyleId>
              </a:tblPr>
              <a:tblGrid>
                <a:gridCol w="24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Industry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Revenue Impact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Impact on Profit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Study/Source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Retail &amp; CPG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+5% to +10%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+2% to +5%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McKinsey &amp; Company (2023)</a:t>
                      </a:r>
                      <a:endParaRPr sz="15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Manufacturing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+3% to +7%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+1% to +4%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Accenture (2023)</a:t>
                      </a:r>
                      <a:endParaRPr sz="15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Healthcare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+2% to +5%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+1% to +3%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PWC (2022)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Finance &amp; Insurance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+4% to +8%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+2% to +4%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Capgemini (2024)</a:t>
                      </a:r>
                      <a:endParaRPr sz="1500"/>
                    </a:p>
                  </a:txBody>
                  <a:tcPr marL="91425" marR="9142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Media &amp; Entertainment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+7% to +12%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+3% to +6%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Deloitte (2023)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Professional Services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+2% to +5%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+1% to +3%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Gartner (2022)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Transportation &amp; Logistics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+4% to +8%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+2% to +4%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IBM (2023)</a:t>
                      </a: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607500" y="85672"/>
            <a:ext cx="7929000" cy="521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Computing Innovations Impact</a:t>
            </a:r>
            <a:endParaRPr/>
          </a:p>
        </p:txBody>
      </p:sp>
      <p:graphicFrame>
        <p:nvGraphicFramePr>
          <p:cNvPr id="256" name="Google Shape;256;p43"/>
          <p:cNvGraphicFramePr/>
          <p:nvPr/>
        </p:nvGraphicFramePr>
        <p:xfrm>
          <a:off x="1203425" y="107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{E9859F50-0F12-44F7-A8AF-5BDC90B03CE9}</a:tableStyleId>
              </a:tblPr>
              <a:tblGrid>
                <a:gridCol w="31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Industry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Revenue Change 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Profit Change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Retail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15-25%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10-15%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McKinsey</a:t>
                      </a:r>
                      <a:endParaRPr sz="1800"/>
                    </a:p>
                  </a:txBody>
                  <a:tcPr marL="91425" marR="9142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Manufacturing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10-20%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5-10%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BCG</a:t>
                      </a:r>
                      <a:endParaRPr sz="1800"/>
                    </a:p>
                  </a:txBody>
                  <a:tcPr marL="91425" marR="9142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Healthcare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8-15%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5-10%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Accenture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Financial Services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12-20%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8-15%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Forrester</a:t>
                      </a:r>
                      <a:endParaRPr sz="1800"/>
                    </a:p>
                  </a:txBody>
                  <a:tcPr marL="91425" marR="9142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Transportation &amp; Logistics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8-18%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5-12%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Gartner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>
            <a:spLocks noGrp="1"/>
          </p:cNvSpPr>
          <p:nvPr>
            <p:ph type="title"/>
          </p:nvPr>
        </p:nvSpPr>
        <p:spPr>
          <a:xfrm>
            <a:off x="607500" y="85672"/>
            <a:ext cx="7929000" cy="521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Likely Exaggerated</a:t>
            </a:r>
            <a:endParaRPr/>
          </a:p>
        </p:txBody>
      </p:sp>
      <p:pic>
        <p:nvPicPr>
          <p:cNvPr id="262" name="Google Shape;2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913" y="1027450"/>
            <a:ext cx="4808174" cy="34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>
            <a:spLocks noGrp="1"/>
          </p:cNvSpPr>
          <p:nvPr>
            <p:ph type="title"/>
          </p:nvPr>
        </p:nvSpPr>
        <p:spPr>
          <a:xfrm>
            <a:off x="607500" y="85672"/>
            <a:ext cx="7929000" cy="521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Disproportionate Impact</a:t>
            </a:r>
            <a:endParaRPr/>
          </a:p>
        </p:txBody>
      </p:sp>
      <p:sp>
        <p:nvSpPr>
          <p:cNvPr id="268" name="Google Shape;268;p45"/>
          <p:cNvSpPr txBox="1"/>
          <p:nvPr/>
        </p:nvSpPr>
        <p:spPr>
          <a:xfrm>
            <a:off x="334400" y="1003225"/>
            <a:ext cx="2822700" cy="1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Char char="●"/>
            </a:pPr>
            <a:r>
              <a:rPr lang="en" sz="1650">
                <a:solidFill>
                  <a:srgbClr val="333333"/>
                </a:solidFill>
                <a:highlight>
                  <a:srgbClr val="FFFFFF"/>
                </a:highlight>
              </a:rPr>
              <a:t>The internet contribution to the U.S. GDP: 22% </a:t>
            </a:r>
            <a:r>
              <a:rPr lang="en" sz="1650" i="1">
                <a:solidFill>
                  <a:srgbClr val="333333"/>
                </a:solidFill>
                <a:highlight>
                  <a:srgbClr val="FFFFFF"/>
                </a:highlight>
              </a:rPr>
              <a:t>per year </a:t>
            </a:r>
            <a:r>
              <a:rPr lang="en" sz="1650">
                <a:solidFill>
                  <a:srgbClr val="333333"/>
                </a:solidFill>
                <a:highlight>
                  <a:srgbClr val="FFFFFF"/>
                </a:highlight>
              </a:rPr>
              <a:t>since 2016</a:t>
            </a:r>
            <a:endParaRPr sz="16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Char char="●"/>
            </a:pPr>
            <a:r>
              <a:rPr lang="en" sz="1650">
                <a:solidFill>
                  <a:srgbClr val="333333"/>
                </a:solidFill>
                <a:highlight>
                  <a:srgbClr val="FFFFFF"/>
                </a:highlight>
              </a:rPr>
              <a:t>National economy grows 2- to 3% per year. </a:t>
            </a:r>
            <a:endParaRPr sz="1700"/>
          </a:p>
        </p:txBody>
      </p:sp>
      <p:pic>
        <p:nvPicPr>
          <p:cNvPr id="269" name="Google Shape;2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102" y="861050"/>
            <a:ext cx="5541574" cy="3581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02125" y="67196"/>
            <a:ext cx="7929000" cy="404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Purpose Technologies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875" y="823925"/>
            <a:ext cx="2208050" cy="34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278750" y="823925"/>
            <a:ext cx="5871300" cy="3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Steam Engine</a:t>
            </a:r>
            <a:b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Enabled mass production, railroads, and industrialization.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Electricity</a:t>
            </a:r>
            <a:b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Power generation, lighting, appliances, and industrial automation.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Internal Combustion Engine</a:t>
            </a:r>
            <a:b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Automobiles, trucks, airplanes, and motorized transport.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Railroads</a:t>
            </a:r>
            <a:b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Mass transportation, logistics, and commerce.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Telegraph and Telephone</a:t>
            </a:r>
            <a:b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Instant long-distance communication.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Computers</a:t>
            </a:r>
            <a:b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Information processing, automation, digital revolution.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Semiconductors</a:t>
            </a:r>
            <a:b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Enabled microprocessors, electronics, and digital devices.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Internet</a:t>
            </a:r>
            <a:b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Global communication, e-commerce, information sharing.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607500" y="76072"/>
            <a:ext cx="7929000" cy="464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GenAI vs. AI Agents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14109" y="1047190"/>
            <a:ext cx="7915800" cy="2727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900"/>
              <a:t>Generative AI (Here now): </a:t>
            </a:r>
            <a:endParaRPr sz="1900"/>
          </a:p>
          <a:p>
            <a:pPr marL="457200" lvl="0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 class of AI models designed to generate content, such as text, images, audio, or code, based on input prompts.</a:t>
            </a:r>
            <a:endParaRPr sz="19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900"/>
              <a:t>AI Agents (Coming):</a:t>
            </a:r>
            <a:endParaRPr sz="1900"/>
          </a:p>
          <a:p>
            <a:pPr marL="457200" lvl="0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Autonomous systems capable of perceiving their environment, reasoning about it, making decisions, and acting to achieve specified goals.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607500" y="135675"/>
            <a:ext cx="7929000" cy="493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Caveats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34400" y="1045676"/>
            <a:ext cx="7915800" cy="3134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-387350" algn="l" rtl="0">
              <a:spcBef>
                <a:spcPts val="3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AI might not develop as a full GPT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Might just be “important” (cloud computing, e-commerce, social media, search)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Might be important in some verticals, not others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Might affect some economic functions, not others 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607500" y="96547"/>
            <a:ext cx="7929000" cy="469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Might Vary</a:t>
            </a:r>
            <a:endParaRPr/>
          </a:p>
        </p:txBody>
      </p:sp>
      <p:graphicFrame>
        <p:nvGraphicFramePr>
          <p:cNvPr id="94" name="Google Shape;94;p18"/>
          <p:cNvGraphicFramePr/>
          <p:nvPr/>
        </p:nvGraphicFramePr>
        <p:xfrm>
          <a:off x="1521900" y="91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{E9859F50-0F12-44F7-A8AF-5BDC90B03CE9}</a:tableStyleId>
              </a:tblPr>
              <a:tblGrid>
                <a:gridCol w="322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More Likely to be Affected</a:t>
                      </a:r>
                      <a:endParaRPr sz="1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Less Likely to be Affected</a:t>
                      </a:r>
                      <a:endParaRPr sz="1800" b="1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Customer operations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Creative arts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Marketing and sales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Complex decision-making</a:t>
                      </a:r>
                      <a:endParaRPr sz="18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Software engineering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Emotional labor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Research and development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Physical skilled trades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Data analysis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Interpersonal negotiations</a:t>
                      </a:r>
                      <a:endParaRPr sz="18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Supply chain management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Ethics and policy-making</a:t>
                      </a:r>
                      <a:endParaRPr sz="1800"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Financial services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Caregiving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Manufacturing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Education (teaching)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Transportation and logistics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Social work</a:t>
                      </a:r>
                      <a:endParaRPr sz="18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07500" y="-3"/>
            <a:ext cx="7929000" cy="516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Might be Useful but not GPT</a:t>
            </a:r>
            <a:endParaRPr/>
          </a:p>
        </p:txBody>
      </p:sp>
      <p:cxnSp>
        <p:nvCxnSpPr>
          <p:cNvPr id="100" name="Google Shape;100;p19"/>
          <p:cNvCxnSpPr/>
          <p:nvPr/>
        </p:nvCxnSpPr>
        <p:spPr>
          <a:xfrm>
            <a:off x="7393000" y="7887850"/>
            <a:ext cx="1528800" cy="15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1" name="Google Shape;101;p19"/>
          <p:cNvGraphicFramePr/>
          <p:nvPr/>
        </p:nvGraphicFramePr>
        <p:xfrm>
          <a:off x="607500" y="1060075"/>
          <a:ext cx="4597400" cy="3124200"/>
        </p:xfrm>
        <a:graphic>
          <a:graphicData uri="http://schemas.openxmlformats.org/drawingml/2006/table">
            <a:tbl>
              <a:tblPr>
                <a:noFill/>
                <a:tableStyleId>{E9859F50-0F12-44F7-A8AF-5BDC90B03CE9}</a:tableStyleId>
              </a:tblPr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Graphics Processing Units (GPUs)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Field-Programmable Gate Arrays (FPGAs)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Relational Databases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Digital Signal Processors (DSPs)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Computer Vision Systems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Embedded Systems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Quantum Computers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Blockchain Technology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Virtual Reality (VR) Systems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Speech Recognition Systems</a:t>
                      </a:r>
                      <a:endParaRPr sz="1800"/>
                    </a:p>
                  </a:txBody>
                  <a:tcPr marL="28575" marR="28575" marT="19050" marB="19050" anchor="b">
                    <a:lnL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2" name="Google Shape;102;p19"/>
          <p:cNvSpPr txBox="1"/>
          <p:nvPr/>
        </p:nvSpPr>
        <p:spPr>
          <a:xfrm>
            <a:off x="10609675" y="2731325"/>
            <a:ext cx="917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766750" y="64697"/>
            <a:ext cx="7929000" cy="516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 AI Impact?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14109" y="1045690"/>
            <a:ext cx="7915800" cy="2727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-400050" algn="l" rtl="0">
              <a:spcBef>
                <a:spcPts val="30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Significant, over time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At least as much as other computing innovations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Possible disruption as great, or greater, than internet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Data centers: capex, power, cooling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Capacity: quantity rather than quality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Yellow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1496</Words>
  <Application>Microsoft Office PowerPoint</Application>
  <PresentationFormat>On-screen Show (16:9)</PresentationFormat>
  <Paragraphs>287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Lato</vt:lpstr>
      <vt:lpstr>Roboto</vt:lpstr>
      <vt:lpstr>Noto Sans Symbols</vt:lpstr>
      <vt:lpstr>Arial</vt:lpstr>
      <vt:lpstr>Quotable</vt:lpstr>
      <vt:lpstr>Generative AI  for Industries, Firms, Investors</vt:lpstr>
      <vt:lpstr>Still Really Early (AltaVista Example)</vt:lpstr>
      <vt:lpstr> Today’s scope</vt:lpstr>
      <vt:lpstr>General Purpose Technologies</vt:lpstr>
      <vt:lpstr>GenAI vs. AI Agents</vt:lpstr>
      <vt:lpstr>Caveats</vt:lpstr>
      <vt:lpstr>Impact Might Vary</vt:lpstr>
      <vt:lpstr>AI Might be Useful but not GPT</vt:lpstr>
      <vt:lpstr>Gen AI Impact?</vt:lpstr>
      <vt:lpstr>What is Generative AI?</vt:lpstr>
      <vt:lpstr>Existing GenAI Use Cases</vt:lpstr>
      <vt:lpstr>Smartphones More than Enterprise Apps?</vt:lpstr>
      <vt:lpstr>Pre-AI Expectations about Digital Disruption</vt:lpstr>
      <vt:lpstr>AI Disruption Danger</vt:lpstr>
      <vt:lpstr>We’ve Seen it Happen</vt:lpstr>
      <vt:lpstr>Most Industries “Somewhat” Affected</vt:lpstr>
      <vt:lpstr>One form of  “AI”</vt:lpstr>
      <vt:lpstr>AI and marginal cost</vt:lpstr>
      <vt:lpstr>GPTs are a big deal</vt:lpstr>
      <vt:lpstr>But it takes time</vt:lpstr>
      <vt:lpstr>Innovation might take even longer</vt:lpstr>
      <vt:lpstr>Is AI a “general purpose technology”?</vt:lpstr>
      <vt:lpstr>Many platforms</vt:lpstr>
      <vt:lpstr>General-Purpose Technologies)</vt:lpstr>
      <vt:lpstr>Quantity Becomes Quality</vt:lpstr>
      <vt:lpstr>Heavy Capex: Where?</vt:lpstr>
      <vt:lpstr>Impact on Data Centers, Connectivity Providers</vt:lpstr>
      <vt:lpstr>Capex, Opex Impact Varies</vt:lpstr>
      <vt:lpstr>Model   Profitability?</vt:lpstr>
      <vt:lpstr>Costs are Dropping</vt:lpstr>
      <vt:lpstr>Gamechanger? Maybe</vt:lpstr>
      <vt:lpstr>Other Computing Innovations Impact</vt:lpstr>
      <vt:lpstr>Impact Likely Exaggerated</vt:lpstr>
      <vt:lpstr>Summary: Disproportionate 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Fionna Clark</dc:creator>
  <cp:lastModifiedBy>Fionna Clark</cp:lastModifiedBy>
  <cp:revision>1</cp:revision>
  <dcterms:modified xsi:type="dcterms:W3CDTF">2026-01-15T19:10:37Z</dcterms:modified>
</cp:coreProperties>
</file>