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20_5705F40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70" r:id="rId6"/>
    <p:sldId id="272" r:id="rId7"/>
    <p:sldId id="260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58" r:id="rId26"/>
  </p:sldIdLst>
  <p:sldSz cx="12192000" cy="6858000"/>
  <p:notesSz cx="6858000" cy="9144000"/>
  <p:embeddedFontLst>
    <p:embeddedFont>
      <p:font typeface="HelveticaNowDisplay Regular" panose="020B0504030202020204" charset="0"/>
      <p:regular r:id="rId28"/>
      <p:italic r:id="rId29"/>
    </p:embeddedFont>
    <p:embeddedFont>
      <p:font typeface="Lato" panose="020F0502020204030203" pitchFamily="34" charset="0"/>
      <p:regular r:id="rId30"/>
      <p:bold r:id="rId31"/>
      <p:italic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535879-8AB0-7701-20E7-D30F5D38E370}" name="René d'Avezac de Moran" initials="Rd" userId="S::Rene@opticmarine.com::4f75a6b3-b77f-4b1d-8f72-d34da82887b6" providerId="AD"/>
  <p188:author id="{1C7380BF-A940-26AC-694C-E64EF7476DB0}" name="Darren" initials="Da" userId="S::darren.griffiths@opticmarine.com::1052a1ac-0ec3-4553-b079-90097b7cf7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4CA"/>
    <a:srgbClr val="868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8289F-250E-4D92-858E-B2B4A45F03D7}" v="114" dt="2026-01-11T03:07:17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5033" autoAdjust="0"/>
  </p:normalViewPr>
  <p:slideViewPr>
    <p:cSldViewPr snapToGrid="0">
      <p:cViewPr varScale="1">
        <p:scale>
          <a:sx n="49" d="100"/>
          <a:sy n="49" d="100"/>
        </p:scale>
        <p:origin x="7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20_5705F4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085645-D598-4D39-BABB-49FAFB8A5006}" authorId="{1C7380BF-A940-26AC-694C-E64EF7476DB0}" created="2025-01-13T05:08:11.545">
    <pc:sldMkLst xmlns:pc="http://schemas.microsoft.com/office/powerpoint/2013/main/command">
      <pc:docMk/>
      <pc:sldMk cId="1460007943" sldId="260"/>
    </pc:sldMkLst>
    <p188:replyLst>
      <p188:reply id="{54EED72E-1508-4C62-94DD-B9CB6D6F2925}" authorId="{B7535879-8AB0-7701-20E7-D30F5D38E370}" created="2025-01-13T08:11:59.907">
        <p188:txBody>
          <a:bodyPr/>
          <a:lstStyle/>
          <a:p>
            <a:r>
              <a:rPr lang="en-MY"/>
              <a:t>Was thinking this is necessary to explain that the old zones models (both types) should be retought / innovation in the thought process</a:t>
            </a:r>
          </a:p>
        </p188:txBody>
      </p188:reply>
    </p188:replyLst>
    <p188:txBody>
      <a:bodyPr/>
      <a:lstStyle/>
      <a:p>
        <a:r>
          <a:rPr lang="en-US"/>
          <a:t>Do we need this slide?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38D014B-F634-854B-96DA-23EF3EE612DD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ABAC083-CC60-D54A-A3C0-47316328A4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AC083-CC60-D54A-A3C0-47316328A4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B3C576-BF9B-127E-4418-78DACECA07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982F-F972-930F-B4AD-48AC3E7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</p:spPr>
        <p:txBody>
          <a:bodyPr anchor="b"/>
          <a:lstStyle>
            <a:lvl1pPr algn="l">
              <a:defRPr sz="6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3BEC78-608E-475D-F802-1EAE83234C2F}"/>
              </a:ext>
            </a:extLst>
          </p:cNvPr>
          <p:cNvSpPr txBox="1">
            <a:spLocks/>
          </p:cNvSpPr>
          <p:nvPr userDrawn="1"/>
        </p:nvSpPr>
        <p:spPr>
          <a:xfrm>
            <a:off x="6286500" y="6356350"/>
            <a:ext cx="5339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i="0" kern="1200">
                <a:solidFill>
                  <a:schemeClr val="bg1"/>
                </a:solidFill>
                <a:latin typeface="HelveticaNowDisplay Bold" panose="020B0504030202020204" pitchFamily="34" charset="77"/>
                <a:ea typeface="+mn-ea"/>
                <a:cs typeface="HelveticaNowDisplay Bold" panose="020B0504030202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6E706DEB-55BD-284E-991E-EF17D7AFE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960" y="312707"/>
            <a:ext cx="4119493" cy="125483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6FF2EF-8AE6-F0EA-74DF-1EAB9C30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16-17 January 2026</a:t>
            </a:r>
          </a:p>
        </p:txBody>
      </p:sp>
    </p:spTree>
    <p:extLst>
      <p:ext uri="{BB962C8B-B14F-4D97-AF65-F5344CB8AC3E}">
        <p14:creationId xmlns:p14="http://schemas.microsoft.com/office/powerpoint/2010/main" val="24356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014" y="1024114"/>
            <a:ext cx="10682208" cy="519380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93983-77B8-3B82-C044-5EBBE223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8A76E-2447-0375-3F7B-F63CCFB16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39B0-8131-2A6B-11FF-8377317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5CEE6-D91E-64C5-C26D-9CB69A732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1598D-6A56-351B-C656-46E8C9D73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HelveticaNowDisplay Regular" panose="020B0504030202020204" pitchFamily="34" charset="77"/>
                <a:cs typeface="HelveticaNowDisplay Regular" panose="020B0504030202020204" pitchFamily="34" charset="77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16E3F-666E-AB9E-138B-FE0E72535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HelveticaNowDisplay Regular" panose="020B0504030202020204" pitchFamily="34" charset="77"/>
                <a:cs typeface="HelveticaNowDisplay Regular" panose="020B0504030202020204" pitchFamily="34" charset="77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EA17C-2B13-9C1A-8382-E848EC643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8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solidFill>
                  <a:schemeClr val="bg1"/>
                </a:solidFill>
                <a:latin typeface="HelveticaNowDisplay Regular" panose="020B0504030202020204" pitchFamily="34" charset="77"/>
                <a:cs typeface="HelveticaNowDisplay Regular" panose="020B0504030202020204" pitchFamily="34" charset="77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5C46-AAD0-1427-3262-3E2B476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EECFC-8F9E-CEA0-5CAA-3FF891AFA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065DDB72-7705-E102-9D81-4593EAC89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1493" y="2504661"/>
            <a:ext cx="6069014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367E-31DA-E37F-897D-F1197E5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E7F7-B619-BF4E-120D-F6F55E76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4712-6906-691E-0DE0-21CE8A23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2DC3B-A2C9-6442-AA7F-1AAE21BE90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60A75-0E68-F075-15AF-9C2AE22C9D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00211" y="-840618"/>
            <a:ext cx="4491789" cy="5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8" r:id="rId5"/>
    <p:sldLayoutId id="2147483659" r:id="rId6"/>
    <p:sldLayoutId id="2147483660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868B"/>
        </a:buClr>
        <a:buFont typeface="System Font Regular"/>
        <a:buChar char="⎯"/>
        <a:defRPr sz="2000" b="0" i="0" kern="1200">
          <a:solidFill>
            <a:schemeClr val="tx1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800" b="0" i="0" kern="1200">
          <a:solidFill>
            <a:schemeClr val="tx1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chemeClr val="tx1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rgbClr val="86868B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400" b="0" i="0" kern="1200">
          <a:solidFill>
            <a:srgbClr val="86868B"/>
          </a:solidFill>
          <a:latin typeface="HelveticaNowDisplay Regular" panose="020B0504030202020204" pitchFamily="34" charset="77"/>
          <a:ea typeface="+mn-ea"/>
          <a:cs typeface="HelveticaNowDisplay Regular" panose="020B0504030202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8/10/relationships/comments" Target="../comments/modernComment_120_5705F40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354743-A0F4-2DE6-2817-2C4063E4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2238555"/>
            <a:ext cx="11295058" cy="2530248"/>
          </a:xfrm>
        </p:spPr>
        <p:txBody>
          <a:bodyPr>
            <a:normAutofit/>
          </a:bodyPr>
          <a:lstStyle/>
          <a:p>
            <a:r>
              <a:rPr lang="en-US" sz="4400" dirty="0"/>
              <a:t>Innovation in the Submarine Cable Industry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3C64BA-1240-B7C2-043A-74AB1CA84FE6}"/>
              </a:ext>
            </a:extLst>
          </p:cNvPr>
          <p:cNvSpPr txBox="1">
            <a:spLocks/>
          </p:cNvSpPr>
          <p:nvPr/>
        </p:nvSpPr>
        <p:spPr>
          <a:xfrm>
            <a:off x="8460954" y="5750088"/>
            <a:ext cx="3371817" cy="1107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NowDisplay Medium" panose="020B0504030202020204" pitchFamily="34" charset="77"/>
                <a:ea typeface="+mj-ea"/>
                <a:cs typeface="HelveticaNowDisplay Medium" panose="020B0504030202020204" pitchFamily="34" charset="77"/>
              </a:defRPr>
            </a:lvl1pPr>
          </a:lstStyle>
          <a:p>
            <a:pPr algn="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Griffiths</a:t>
            </a:r>
          </a:p>
          <a:p>
            <a:pPr algn="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 </a:t>
            </a:r>
            <a:r>
              <a:rPr lang="en-MY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d'Avezac de Moran</a:t>
            </a:r>
          </a:p>
          <a:p>
            <a:pPr algn="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E88133-76B5-CCFD-C4A9-573BBDCE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1866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16-17 January 2026</a:t>
            </a:r>
          </a:p>
        </p:txBody>
      </p:sp>
    </p:spTree>
    <p:extLst>
      <p:ext uri="{BB962C8B-B14F-4D97-AF65-F5344CB8AC3E}">
        <p14:creationId xmlns:p14="http://schemas.microsoft.com/office/powerpoint/2010/main" val="1386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2E6F2-AAA8-8475-3339-591D3AB95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3D61-C9F8-EADB-71AA-DFB86294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Supervised autonomy or remote control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FC15F26-8CEC-9BC6-54FF-8D702D69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5FF763-B9F4-9224-4F29-01C37402B70B}"/>
              </a:ext>
            </a:extLst>
          </p:cNvPr>
          <p:cNvSpPr txBox="1">
            <a:spLocks/>
          </p:cNvSpPr>
          <p:nvPr/>
        </p:nvSpPr>
        <p:spPr>
          <a:xfrm>
            <a:off x="688074" y="1659775"/>
            <a:ext cx="4167239" cy="3793186"/>
          </a:xfrm>
          <a:prstGeom prst="rect">
            <a:avLst/>
          </a:prstGeom>
        </p:spPr>
        <p:txBody>
          <a:bodyPr vert="horz" wrap="square" lIns="0" tIns="33167" rIns="33167" bIns="33167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9041" indent="-285750"/>
            <a:r>
              <a:rPr lang="en-MY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Command &amp; Control</a:t>
            </a:r>
          </a:p>
          <a:p>
            <a:pPr marL="249041" indent="-285750"/>
            <a:r>
              <a:rPr lang="en-MY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Remote oversight of vessel activities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Main mission display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Cameras’ display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Health Monitoring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Deck surveillance/awareness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Survey navigation and data quality</a:t>
            </a:r>
          </a:p>
          <a:p>
            <a:pPr marL="249041" indent="-285750"/>
            <a:r>
              <a:rPr lang="en-MY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Video streaming over low bandwidth</a:t>
            </a:r>
          </a:p>
          <a:p>
            <a:pPr marL="249041" indent="-285750"/>
            <a:r>
              <a:rPr lang="en-MY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Automatic online client updates</a:t>
            </a:r>
          </a:p>
          <a:p>
            <a:pPr marL="249041" indent="-285750"/>
            <a:r>
              <a:rPr lang="en-MY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Remote client representatives / decisions</a:t>
            </a:r>
          </a:p>
          <a:p>
            <a:pPr marL="249041" indent="-285750"/>
            <a:r>
              <a:rPr lang="en-MY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Augmented reality for skilled ops.</a:t>
            </a:r>
          </a:p>
          <a:p>
            <a:pPr marL="249041" indent="-285750"/>
            <a:r>
              <a:rPr lang="en-MY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AI aided data interpretation</a:t>
            </a:r>
            <a:endParaRPr lang="en-MY" sz="1800" b="1" dirty="0">
              <a:solidFill>
                <a:schemeClr val="accent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0673C-DBB5-4149-1875-6892B1607F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140" y="1444621"/>
            <a:ext cx="4320895" cy="237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C66893-4132-1A2B-263D-748E3449455F}"/>
              </a:ext>
            </a:extLst>
          </p:cNvPr>
          <p:cNvSpPr txBox="1"/>
          <p:nvPr/>
        </p:nvSpPr>
        <p:spPr>
          <a:xfrm>
            <a:off x="9732276" y="4624210"/>
            <a:ext cx="1738319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71" indent="-155471" algn="r">
              <a:buFont typeface="Arial" panose="020B0604020202020204" pitchFamily="34" charset="0"/>
              <a:buChar char="•"/>
            </a:pPr>
            <a:r>
              <a:rPr lang="en-US" sz="900"/>
              <a:t>Sources Exail, Fugro, </a:t>
            </a:r>
          </a:p>
          <a:p>
            <a:pPr lvl="1"/>
            <a:r>
              <a:rPr lang="en-US" sz="900"/>
              <a:t>Shelf Subsea</a:t>
            </a:r>
            <a:endParaRPr lang="en-MY" sz="90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07BC6E6-A8C5-B3AA-4930-40A52CDD2134}"/>
              </a:ext>
            </a:extLst>
          </p:cNvPr>
          <p:cNvSpPr txBox="1">
            <a:spLocks/>
          </p:cNvSpPr>
          <p:nvPr/>
        </p:nvSpPr>
        <p:spPr>
          <a:xfrm>
            <a:off x="9907266" y="6019449"/>
            <a:ext cx="392237" cy="1703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4589">
              <a:defRPr/>
            </a:pPr>
            <a:r>
              <a:rPr lang="en-US" sz="907" b="1">
                <a:solidFill>
                  <a:prstClr val="black"/>
                </a:solidFill>
                <a:latin typeface="Arial" panose="020B0604020202020204"/>
              </a:rPr>
              <a:t>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3F6926-188D-8899-F8D5-EF3D688D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390" y="1837294"/>
            <a:ext cx="4320895" cy="216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A group of people sitting at a desk in front of a computer&#10;&#10;Description generated with very high confidence">
            <a:extLst>
              <a:ext uri="{FF2B5EF4-FFF2-40B4-BE49-F238E27FC236}">
                <a16:creationId xmlns:a16="http://schemas.microsoft.com/office/drawing/2014/main" id="{A80F0547-DD25-0DBA-FD23-5359E4D761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">
            <a:off x="7746855" y="3629053"/>
            <a:ext cx="1871416" cy="225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D56843-5324-F033-1661-BCBAE5FC0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060" y="3096125"/>
            <a:ext cx="3372659" cy="216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3" descr="A person standing in front of a computer screen&#10;&#10;Description generated with high confidence">
            <a:extLst>
              <a:ext uri="{FF2B5EF4-FFF2-40B4-BE49-F238E27FC236}">
                <a16:creationId xmlns:a16="http://schemas.microsoft.com/office/drawing/2014/main" id="{9A78C08C-AEE3-A237-BB09-FD934462D3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0000">
            <a:off x="6398046" y="3737445"/>
            <a:ext cx="1797355" cy="214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6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7B0E0-7A3E-B32D-8420-7EDE1FE4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4993-2BF9-BAF7-37DC-E18F295E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Online GIS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3676AEE-1ECE-350A-2793-822C44286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46" y="1641101"/>
            <a:ext cx="6774078" cy="35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60CF8-08E5-CCA7-94D3-F2525A5DF151}"/>
              </a:ext>
            </a:extLst>
          </p:cNvPr>
          <p:cNvSpPr txBox="1"/>
          <p:nvPr/>
        </p:nvSpPr>
        <p:spPr>
          <a:xfrm>
            <a:off x="10994701" y="5216898"/>
            <a:ext cx="1345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 Fugro</a:t>
            </a:r>
            <a:endParaRPr lang="en-MY" sz="11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E9CDEE-7564-55BA-6EA1-F33511520ABB}"/>
              </a:ext>
            </a:extLst>
          </p:cNvPr>
          <p:cNvSpPr txBox="1">
            <a:spLocks/>
          </p:cNvSpPr>
          <p:nvPr/>
        </p:nvSpPr>
        <p:spPr>
          <a:xfrm>
            <a:off x="276976" y="1206500"/>
            <a:ext cx="4025117" cy="357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wrap="square" lIns="0" tIns="33167" rIns="33167" bIns="33167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Up / Download of result files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Online gridding on demand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Contour lines on demand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Geophysical Information on demand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Reporting capability on demand 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Data Management and long-term storage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AI to support data lake analysis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Integrate other available date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Route Engineering on demand 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Merging of data bases</a:t>
            </a:r>
          </a:p>
          <a:p>
            <a:pPr marL="612511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BAS on demand </a:t>
            </a:r>
          </a:p>
        </p:txBody>
      </p:sp>
    </p:spTree>
    <p:extLst>
      <p:ext uri="{BB962C8B-B14F-4D97-AF65-F5344CB8AC3E}">
        <p14:creationId xmlns:p14="http://schemas.microsoft.com/office/powerpoint/2010/main" val="31285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FFF83-9FE6-06B7-58FB-20D1A0DE4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6D54-505D-CAA7-F615-09658479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Installation – Key Time &amp; Cost to a project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E8E6F7F-2F68-783C-3EDB-CE39DE80BA3A}"/>
              </a:ext>
            </a:extLst>
          </p:cNvPr>
          <p:cNvSpPr txBox="1">
            <a:spLocks/>
          </p:cNvSpPr>
          <p:nvPr/>
        </p:nvSpPr>
        <p:spPr>
          <a:xfrm>
            <a:off x="690236" y="2222500"/>
            <a:ext cx="4025117" cy="2413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wrap="square" lIns="0" tIns="33167" rIns="33167" bIns="33167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  <a:latin typeface="+mj-lt"/>
              </a:rPr>
              <a:t>Reduce GHG emissions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New propulsion for cable ships?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Alternative energy source?</a:t>
            </a:r>
          </a:p>
          <a:p>
            <a:r>
              <a:rPr lang="en-US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How can we reduce the time at sea?</a:t>
            </a:r>
          </a:p>
          <a:p>
            <a:r>
              <a:rPr lang="en-US" dirty="0">
                <a:solidFill>
                  <a:schemeClr val="accent3"/>
                </a:solidFill>
                <a:latin typeface="+mj-lt"/>
              </a:rPr>
              <a:t>Cable protection index</a:t>
            </a:r>
          </a:p>
          <a:p>
            <a:r>
              <a:rPr lang="en-US" dirty="0">
                <a:solidFill>
                  <a:schemeClr val="accent3"/>
                </a:solidFill>
                <a:latin typeface="+mj-lt"/>
              </a:rPr>
              <a:t>Avoid over-protection</a:t>
            </a:r>
            <a:endParaRPr lang="en-GB" dirty="0">
              <a:solidFill>
                <a:schemeClr val="accent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DC929-2C52-7AAE-9F5D-DEC521F0A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800" y="1587067"/>
            <a:ext cx="5874964" cy="3975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CC9D3-F9AF-7BCC-6712-1FA87A2E8A2B}"/>
              </a:ext>
            </a:extLst>
          </p:cNvPr>
          <p:cNvSpPr txBox="1"/>
          <p:nvPr/>
        </p:nvSpPr>
        <p:spPr>
          <a:xfrm>
            <a:off x="9857532" y="5293517"/>
            <a:ext cx="1866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 </a:t>
            </a:r>
            <a:r>
              <a:rPr lang="en-US" sz="900" err="1"/>
              <a:t>Telegeography</a:t>
            </a:r>
            <a:endParaRPr lang="en-MY" sz="1100"/>
          </a:p>
        </p:txBody>
      </p:sp>
    </p:spTree>
    <p:extLst>
      <p:ext uri="{BB962C8B-B14F-4D97-AF65-F5344CB8AC3E}">
        <p14:creationId xmlns:p14="http://schemas.microsoft.com/office/powerpoint/2010/main" val="39599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9CCCB-55EF-D8C5-693D-38C467C1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4B8F-3CA6-16F4-B0EB-3802094E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IMO GHG Regulations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B7BCC-6C3E-FE88-36A7-AA6DC203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89" y="1580844"/>
            <a:ext cx="9545261" cy="376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5025A-6B00-67BD-8643-A7660CDC7075}"/>
              </a:ext>
            </a:extLst>
          </p:cNvPr>
          <p:cNvSpPr txBox="1"/>
          <p:nvPr/>
        </p:nvSpPr>
        <p:spPr>
          <a:xfrm>
            <a:off x="9008468" y="5820720"/>
            <a:ext cx="17551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 IMO / Kongsberg</a:t>
            </a:r>
            <a:endParaRPr lang="en-MY" sz="1100"/>
          </a:p>
        </p:txBody>
      </p:sp>
    </p:spTree>
    <p:extLst>
      <p:ext uri="{BB962C8B-B14F-4D97-AF65-F5344CB8AC3E}">
        <p14:creationId xmlns:p14="http://schemas.microsoft.com/office/powerpoint/2010/main" val="39321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DF9E4-4D09-AAA5-AC68-72980F4E6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6155-5491-C21D-4EB4-92AF84F1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Fuel Transitioning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22AD3-1A2E-CF33-1D7C-ED61352BBF0C}"/>
              </a:ext>
            </a:extLst>
          </p:cNvPr>
          <p:cNvSpPr txBox="1"/>
          <p:nvPr/>
        </p:nvSpPr>
        <p:spPr>
          <a:xfrm>
            <a:off x="9751418" y="5297814"/>
            <a:ext cx="17551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 Kongsberg</a:t>
            </a:r>
            <a:endParaRPr lang="en-MY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9EDCA-E7B4-F5F9-F743-3C9D025FD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29" y="1560186"/>
            <a:ext cx="9618541" cy="37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B84C-8715-8B5D-6D14-B157DF47A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FA01-587C-5EFF-0BAE-6215E462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Efficiency – Impact on the Power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ECA2D-F7CC-D2C4-DDAF-743C1586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87" y="1650787"/>
            <a:ext cx="6596849" cy="363651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  <a:ea typeface="Lato"/>
                <a:cs typeface="Lato"/>
              </a:rPr>
              <a:t>New propulsion Azimuth thrusters, compared to traditional mechanical thrusters are, in average, 10% more energy efficient (source ABB </a:t>
            </a:r>
            <a:r>
              <a:rPr lang="en-US" sz="1600" dirty="0" err="1">
                <a:solidFill>
                  <a:schemeClr val="accent1"/>
                </a:solidFill>
                <a:latin typeface="+mj-lt"/>
                <a:ea typeface="Lato"/>
                <a:cs typeface="Lato"/>
              </a:rPr>
              <a:t>Azipod</a:t>
            </a:r>
            <a:r>
              <a:rPr lang="en-US" sz="1600" dirty="0">
                <a:solidFill>
                  <a:schemeClr val="accent1"/>
                </a:solidFill>
                <a:latin typeface="+mj-lt"/>
                <a:ea typeface="Lato"/>
                <a:cs typeface="Lato"/>
              </a:rPr>
              <a:t>® comparison).</a:t>
            </a:r>
          </a:p>
          <a:p>
            <a:r>
              <a:rPr lang="en-US" sz="1600" dirty="0">
                <a:solidFill>
                  <a:schemeClr val="accent1"/>
                </a:solidFill>
                <a:latin typeface="+mj-lt"/>
                <a:ea typeface="Lato"/>
                <a:cs typeface="Lato"/>
              </a:rPr>
              <a:t>Some of the newer systems have less moving mechanical parts, some a gearless for example.</a:t>
            </a:r>
            <a:r>
              <a:rPr lang="en-US" dirty="0">
                <a:solidFill>
                  <a:schemeClr val="accent1"/>
                </a:solidFill>
                <a:latin typeface="+mj-lt"/>
                <a:ea typeface="Lato"/>
                <a:cs typeface="Lato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Reduced lubrication 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Reduced fuel consumption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Reduced maintenance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Increased reliability</a:t>
            </a:r>
          </a:p>
          <a:p>
            <a:pPr indent="-285750">
              <a:buFont typeface="Wingdings 2" panose="05000000000000000000" pitchFamily="2" charset="2"/>
              <a:buChar char=""/>
            </a:pPr>
            <a:r>
              <a:rPr lang="en-US" sz="1600" dirty="0">
                <a:solidFill>
                  <a:schemeClr val="accent1"/>
                </a:solidFill>
                <a:latin typeface="+mj-lt"/>
                <a:ea typeface="Lato"/>
                <a:cs typeface="Lato"/>
              </a:rPr>
              <a:t>Switch to LED lighting onboard reducing power needs and increased lifespan</a:t>
            </a:r>
          </a:p>
          <a:p>
            <a:pPr indent="-285750">
              <a:buFont typeface="Wingdings 2" panose="05000000000000000000" pitchFamily="2" charset="2"/>
              <a:buChar char=""/>
            </a:pPr>
            <a:r>
              <a:rPr lang="en-US" sz="1600" dirty="0">
                <a:solidFill>
                  <a:schemeClr val="accent1"/>
                </a:solidFill>
                <a:latin typeface="+mj-lt"/>
                <a:ea typeface="Lato"/>
                <a:cs typeface="Lato"/>
              </a:rPr>
              <a:t>Photovoltaic paste – application in future EV Cars for vessels?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104D8-4C97-7823-2B42-01236690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08" y="1970285"/>
            <a:ext cx="4517170" cy="299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929980-E45F-BC7C-4D64-1711C15C0058}"/>
              </a:ext>
            </a:extLst>
          </p:cNvPr>
          <p:cNvSpPr txBox="1"/>
          <p:nvPr/>
        </p:nvSpPr>
        <p:spPr>
          <a:xfrm>
            <a:off x="10919146" y="4965434"/>
            <a:ext cx="1345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 ABB</a:t>
            </a:r>
            <a:endParaRPr lang="en-MY" sz="1100"/>
          </a:p>
        </p:txBody>
      </p:sp>
    </p:spTree>
    <p:extLst>
      <p:ext uri="{BB962C8B-B14F-4D97-AF65-F5344CB8AC3E}">
        <p14:creationId xmlns:p14="http://schemas.microsoft.com/office/powerpoint/2010/main" val="19360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B6F7-FFF2-6072-4E76-CCFEB48C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A2D8-ABE3-30B8-895B-BC2CB32B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Efficiency – Installation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9A388-DFAE-A6D2-F00B-9F9ED461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37" y="1565062"/>
            <a:ext cx="7396949" cy="36365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+mj-lt"/>
                <a:ea typeface="Lato"/>
                <a:cs typeface="Lato"/>
              </a:rPr>
              <a:t>Laying Software – use of simulations to train and anticipate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+mj-lt"/>
                <a:ea typeface="Lato"/>
                <a:cs typeface="Lato"/>
              </a:rPr>
              <a:t>Weather &amp; Current models – anticipate and install in the correct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+mj-lt"/>
                <a:ea typeface="Lato"/>
                <a:cs typeface="Lato"/>
              </a:rPr>
              <a:t>Touch down monitoring tools – accurate positioning to high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+mj-lt"/>
                <a:ea typeface="Lato"/>
                <a:cs typeface="Lato"/>
              </a:rPr>
              <a:t>Plough – deeper burial, reduction tow 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+mj-lt"/>
                <a:ea typeface="Lato"/>
                <a:cs typeface="Lato"/>
              </a:rPr>
              <a:t>Satellite / Drone use for scouting risks ahead (FAD's / Ice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+mj-lt"/>
                <a:ea typeface="Lato"/>
                <a:cs typeface="Lato"/>
              </a:rPr>
              <a:t>3D Scanning - allow for measurements to be sent ashore and parts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+mj-lt"/>
                <a:ea typeface="Lato"/>
                <a:cs typeface="Lato"/>
              </a:rPr>
              <a:t>Vessel Management system – anticipate issues, order spares in advance</a:t>
            </a:r>
          </a:p>
        </p:txBody>
      </p:sp>
      <p:pic>
        <p:nvPicPr>
          <p:cNvPr id="9" name="Picture 8" descr="Graphic depictions of metocean data.">
            <a:extLst>
              <a:ext uri="{FF2B5EF4-FFF2-40B4-BE49-F238E27FC236}">
                <a16:creationId xmlns:a16="http://schemas.microsoft.com/office/drawing/2014/main" id="{B2F8CD00-0733-090F-2727-03A4FD550E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975" y="1451110"/>
            <a:ext cx="3409949" cy="1745979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3690946-30F8-9215-4498-03C0FE2AE0B0}"/>
              </a:ext>
            </a:extLst>
          </p:cNvPr>
          <p:cNvSpPr txBox="1"/>
          <p:nvPr/>
        </p:nvSpPr>
        <p:spPr>
          <a:xfrm>
            <a:off x="7956871" y="5146409"/>
            <a:ext cx="105064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</a:t>
            </a:r>
          </a:p>
          <a:p>
            <a:r>
              <a:rPr lang="en-US" sz="900" dirty="0" err="1"/>
              <a:t>SINTEFblog</a:t>
            </a:r>
            <a:endParaRPr lang="en-US" sz="900" dirty="0"/>
          </a:p>
          <a:p>
            <a:r>
              <a:rPr lang="en-US" sz="900" dirty="0" err="1"/>
              <a:t>GeoConnexion</a:t>
            </a:r>
            <a:endParaRPr lang="en-US" sz="900" dirty="0"/>
          </a:p>
          <a:p>
            <a:r>
              <a:rPr lang="en-US" sz="900" dirty="0" err="1"/>
              <a:t>Scantech</a:t>
            </a:r>
            <a:endParaRPr lang="en-US" sz="900" dirty="0"/>
          </a:p>
        </p:txBody>
      </p:sp>
      <p:pic>
        <p:nvPicPr>
          <p:cNvPr id="11" name="Picture 10" descr="New AI system can map giant icebergs from satellite images 10,000 times  faster than humans | GeoConnexion">
            <a:extLst>
              <a:ext uri="{FF2B5EF4-FFF2-40B4-BE49-F238E27FC236}">
                <a16:creationId xmlns:a16="http://schemas.microsoft.com/office/drawing/2014/main" id="{32208063-0BDB-43C2-2271-D44EF25EB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75" y="3200400"/>
            <a:ext cx="4019550" cy="1943100"/>
          </a:xfrm>
          <a:prstGeom prst="rect">
            <a:avLst/>
          </a:prstGeom>
        </p:spPr>
      </p:pic>
      <p:pic>
        <p:nvPicPr>
          <p:cNvPr id="12" name="Picture 11" descr="Marine Engineering: 3D Scanning Solution for Ship Turbine Blade Inspection  and Product Development - Scantech">
            <a:extLst>
              <a:ext uri="{FF2B5EF4-FFF2-40B4-BE49-F238E27FC236}">
                <a16:creationId xmlns:a16="http://schemas.microsoft.com/office/drawing/2014/main" id="{D6D16093-D883-862D-9C52-677E7CD687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962" y="4220117"/>
            <a:ext cx="2438400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3D9B8-13D7-1B1D-9B6D-5A817B8C6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71D2-822F-EC10-5A4B-4BD08A10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Efficiency – Maintenance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1DD219-46FA-9A4E-73AA-AC3ED147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199449"/>
            <a:ext cx="9809436" cy="36365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Efficient and mobile survey equipment – assess and scan the repair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Optimising jointing &amp; Testing timings on repairs – efficient testing from CLS’s and Vessels to speed up repair time and risk on the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Accessing spares efficiently and safely – Onboard / Depot access</a:t>
            </a:r>
            <a:endParaRPr lang="en-US" sz="1600" dirty="0">
              <a:solidFill>
                <a:schemeClr val="accent3"/>
              </a:solidFill>
              <a:latin typeface="+mj-lt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Tooling to optimise time and efficiency – C&amp;H grapnel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New tooling to de-bury and repair 3m buried cable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006FF-ED12-84C0-88C4-1539A99C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2618485"/>
            <a:ext cx="6043886" cy="37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3874AC6-F98B-B3E5-99C0-5AD335D1FBC9}"/>
              </a:ext>
            </a:extLst>
          </p:cNvPr>
          <p:cNvSpPr txBox="1"/>
          <p:nvPr/>
        </p:nvSpPr>
        <p:spPr>
          <a:xfrm>
            <a:off x="10712771" y="6211304"/>
            <a:ext cx="139032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OMS Group</a:t>
            </a:r>
          </a:p>
        </p:txBody>
      </p:sp>
    </p:spTree>
    <p:extLst>
      <p:ext uri="{BB962C8B-B14F-4D97-AF65-F5344CB8AC3E}">
        <p14:creationId xmlns:p14="http://schemas.microsoft.com/office/powerpoint/2010/main" val="29025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181D2-EECD-5FB7-800E-87A4BCF2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898F-A75E-6375-5789-5F8D78B6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Other Innovations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5107DE-738F-AF7E-B3E0-6CE904F6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99" y="1358409"/>
            <a:ext cx="4427972" cy="19002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Distributed Acoustic Sensing (DAS)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Preventative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De-risk system interference / locating source of faults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Permitting and regulation restrictions – what’s to come?</a:t>
            </a:r>
            <a:endParaRPr lang="en-GB" dirty="0">
              <a:solidFill>
                <a:schemeClr val="accent3"/>
              </a:solidFill>
              <a:latin typeface="+mj-lt"/>
              <a:ea typeface="Lato"/>
              <a:cs typeface="Lato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2DABAA8-83F6-2FAC-6A8B-36E638530D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464" y="999430"/>
            <a:ext cx="5859628" cy="4518382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88FD52F-3BD2-2AA2-5683-F0B5F64E28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33" y="3486473"/>
            <a:ext cx="4922412" cy="2013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93EAA0-499D-6D27-E543-30BB6F57CD9C}"/>
              </a:ext>
            </a:extLst>
          </p:cNvPr>
          <p:cNvSpPr txBox="1"/>
          <p:nvPr/>
        </p:nvSpPr>
        <p:spPr>
          <a:xfrm>
            <a:off x="9141790" y="5499591"/>
            <a:ext cx="1345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 ASN</a:t>
            </a:r>
            <a:endParaRPr lang="en-MY" sz="1100"/>
          </a:p>
        </p:txBody>
      </p:sp>
    </p:spTree>
    <p:extLst>
      <p:ext uri="{BB962C8B-B14F-4D97-AF65-F5344CB8AC3E}">
        <p14:creationId xmlns:p14="http://schemas.microsoft.com/office/powerpoint/2010/main" val="1657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06D12-16D9-4040-4CD8-688E1A11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2C3A-7B00-7C93-582F-DF373F7F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What is DAS?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8C75A0-3EE7-735A-D029-1216980B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2478894"/>
            <a:ext cx="4427972" cy="19002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Distributed Acoustic Sensing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Preventative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De-risk system interference / locating source of faults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Permitting and regulation restrictions – what’s to come?</a:t>
            </a:r>
            <a:endParaRPr lang="en-GB" dirty="0">
              <a:solidFill>
                <a:schemeClr val="accent3"/>
              </a:solidFill>
              <a:latin typeface="+mj-lt"/>
              <a:ea typeface="Lato"/>
              <a:cs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71BA6-2700-7D28-517A-498B763FAE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515" y="1859579"/>
            <a:ext cx="5874964" cy="3975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1502-1910-FB1E-F551-C36162CB1976}"/>
              </a:ext>
            </a:extLst>
          </p:cNvPr>
          <p:cNvSpPr txBox="1"/>
          <p:nvPr/>
        </p:nvSpPr>
        <p:spPr>
          <a:xfrm>
            <a:off x="9908247" y="5566029"/>
            <a:ext cx="1866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 </a:t>
            </a:r>
            <a:r>
              <a:rPr lang="en-US" sz="900" err="1"/>
              <a:t>Telegeography</a:t>
            </a:r>
            <a:endParaRPr lang="en-MY" sz="1100"/>
          </a:p>
        </p:txBody>
      </p:sp>
    </p:spTree>
    <p:extLst>
      <p:ext uri="{BB962C8B-B14F-4D97-AF65-F5344CB8AC3E}">
        <p14:creationId xmlns:p14="http://schemas.microsoft.com/office/powerpoint/2010/main" val="4166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3D429-E86A-5D6A-722E-B55BDE62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997E47-43C3-3B23-8FAE-EF528404823A}"/>
              </a:ext>
            </a:extLst>
          </p:cNvPr>
          <p:cNvSpPr/>
          <p:nvPr/>
        </p:nvSpPr>
        <p:spPr>
          <a:xfrm>
            <a:off x="3984424" y="4042276"/>
            <a:ext cx="3471111" cy="2314074"/>
          </a:xfrm>
          <a:prstGeom prst="roundRect">
            <a:avLst>
              <a:gd name="adj" fmla="val 21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GB" sz="2400" b="1" dirty="0">
                <a:solidFill>
                  <a:schemeClr val="accent5"/>
                </a:solidFill>
              </a:rPr>
              <a:t>Can pre-existing technology in other industries be adapted quickly into the industry?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BF7A8-DDAE-4D98-C522-0C9D0501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Who lead’s innovation?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E15899-A0EE-2398-6375-1189A9771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14" y="1114926"/>
            <a:ext cx="3471111" cy="2314074"/>
          </a:xfrm>
          <a:prstGeom prst="roundRect">
            <a:avLst>
              <a:gd name="adj" fmla="val 3896"/>
            </a:avLst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4FB2255-E661-42BC-DC2C-9A1F6397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5" y="3527926"/>
            <a:ext cx="2867072" cy="410041"/>
          </a:xfrm>
        </p:spPr>
        <p:txBody>
          <a:bodyPr>
            <a:noAutofit/>
          </a:bodyPr>
          <a:lstStyle/>
          <a:p>
            <a:r>
              <a:rPr lang="en-US" sz="1400" b="1" dirty="0"/>
              <a:t>Image description (14px)</a:t>
            </a:r>
            <a:endParaRPr lang="en-US" sz="1400" b="1" dirty="0">
              <a:solidFill>
                <a:srgbClr val="86868B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1429F0B-214B-F248-6465-A6B3C558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1DDBC1-C275-90D4-62B3-69069A5C1600}"/>
              </a:ext>
            </a:extLst>
          </p:cNvPr>
          <p:cNvSpPr/>
          <p:nvPr/>
        </p:nvSpPr>
        <p:spPr>
          <a:xfrm>
            <a:off x="268014" y="1114926"/>
            <a:ext cx="3471111" cy="5241424"/>
          </a:xfrm>
          <a:prstGeom prst="roundRect">
            <a:avLst>
              <a:gd name="adj" fmla="val 210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GB" sz="2800" dirty="0">
                <a:solidFill>
                  <a:schemeClr val="bg1"/>
                </a:solidFill>
              </a:rPr>
              <a:t>Ideas should be able to come from anyone at any time in an organisation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It's key to allow your teams to question current practices and techniques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7D80AF-E910-FD6B-C2B8-094293D48A92}"/>
              </a:ext>
            </a:extLst>
          </p:cNvPr>
          <p:cNvSpPr/>
          <p:nvPr/>
        </p:nvSpPr>
        <p:spPr>
          <a:xfrm>
            <a:off x="3984424" y="1114926"/>
            <a:ext cx="7187521" cy="2723148"/>
          </a:xfrm>
          <a:prstGeom prst="roundRect">
            <a:avLst>
              <a:gd name="adj" fmla="val 21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GB" sz="2800" dirty="0">
                <a:solidFill>
                  <a:schemeClr val="accent1"/>
                </a:solidFill>
              </a:rPr>
              <a:t>New technology maybe not known to all, so it's key to highlight and draw attention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77CF12-0AAF-5EC9-8A8C-25803B86B79A}"/>
              </a:ext>
            </a:extLst>
          </p:cNvPr>
          <p:cNvSpPr/>
          <p:nvPr/>
        </p:nvSpPr>
        <p:spPr>
          <a:xfrm>
            <a:off x="7700834" y="4042276"/>
            <a:ext cx="3471111" cy="2314074"/>
          </a:xfrm>
          <a:prstGeom prst="roundRect">
            <a:avLst>
              <a:gd name="adj" fmla="val 21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GB" sz="2200" b="1" dirty="0"/>
              <a:t>Who: Companies / Industry organisations support development and improvements? </a:t>
            </a:r>
          </a:p>
        </p:txBody>
      </p:sp>
    </p:spTree>
    <p:extLst>
      <p:ext uri="{BB962C8B-B14F-4D97-AF65-F5344CB8AC3E}">
        <p14:creationId xmlns:p14="http://schemas.microsoft.com/office/powerpoint/2010/main" val="1232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FF8E-313B-BB42-929A-14D37E80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32E4F9-A160-B867-753C-69F8573E094D}"/>
              </a:ext>
            </a:extLst>
          </p:cNvPr>
          <p:cNvSpPr/>
          <p:nvPr/>
        </p:nvSpPr>
        <p:spPr>
          <a:xfrm>
            <a:off x="3984424" y="4042276"/>
            <a:ext cx="3471111" cy="2314074"/>
          </a:xfrm>
          <a:prstGeom prst="roundRect">
            <a:avLst>
              <a:gd name="adj" fmla="val 21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150-200 km</a:t>
            </a:r>
          </a:p>
          <a:p>
            <a:pPr>
              <a:spcAft>
                <a:spcPts val="0"/>
              </a:spcAft>
            </a:pPr>
            <a:r>
              <a:rPr lang="en-GB" sz="22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monitoring range, from the location of the </a:t>
            </a:r>
            <a:r>
              <a:rPr lang="en-GB" sz="2200" dirty="0" err="1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OptoDAS</a:t>
            </a:r>
            <a:r>
              <a:rPr lang="en-GB" sz="22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unit. Testing to increase range to 1,000km+.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B3CA3-1B87-4AFA-4486-3723E55D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What is DAS?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5350AD-3176-A6DC-ABC6-3AF4DC255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14" y="1114926"/>
            <a:ext cx="3471111" cy="2314074"/>
          </a:xfrm>
          <a:prstGeom prst="roundRect">
            <a:avLst>
              <a:gd name="adj" fmla="val 3896"/>
            </a:avLst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AE64D4-9EE7-F399-5A5C-F2118D14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5" y="3527926"/>
            <a:ext cx="2867072" cy="410041"/>
          </a:xfrm>
        </p:spPr>
        <p:txBody>
          <a:bodyPr>
            <a:noAutofit/>
          </a:bodyPr>
          <a:lstStyle/>
          <a:p>
            <a:r>
              <a:rPr lang="en-US" sz="1400" b="1" dirty="0"/>
              <a:t>Image description (14px)</a:t>
            </a:r>
            <a:endParaRPr lang="en-US" sz="1400" b="1" dirty="0">
              <a:solidFill>
                <a:srgbClr val="86868B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72BBE53-7BC1-5214-07AF-3D458080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83B5C9-6C94-01D0-2216-635C431BA5A0}"/>
              </a:ext>
            </a:extLst>
          </p:cNvPr>
          <p:cNvSpPr/>
          <p:nvPr/>
        </p:nvSpPr>
        <p:spPr>
          <a:xfrm>
            <a:off x="268014" y="1114926"/>
            <a:ext cx="3471111" cy="5241424"/>
          </a:xfrm>
          <a:prstGeom prst="roundRect">
            <a:avLst>
              <a:gd name="adj" fmla="val 210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DAS detects movement in the water &amp; seafloor nearby the cable.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2km</a:t>
            </a: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  <a:p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Detected seabed activities on each side of the cable. 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143CDC-9119-3C47-2312-284F9E5A0C20}"/>
              </a:ext>
            </a:extLst>
          </p:cNvPr>
          <p:cNvSpPr/>
          <p:nvPr/>
        </p:nvSpPr>
        <p:spPr>
          <a:xfrm>
            <a:off x="3984424" y="1114926"/>
            <a:ext cx="7187521" cy="2723148"/>
          </a:xfrm>
          <a:prstGeom prst="roundRect">
            <a:avLst>
              <a:gd name="adj" fmla="val 21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US" sz="2800" dirty="0">
                <a:solidFill>
                  <a:schemeClr val="accent1"/>
                </a:solidFill>
              </a:rPr>
              <a:t>Turn optical communication networks into highly sensitive sensors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F473F9-233D-1ED3-2D1D-8FEF89DD9DB0}"/>
              </a:ext>
            </a:extLst>
          </p:cNvPr>
          <p:cNvSpPr/>
          <p:nvPr/>
        </p:nvSpPr>
        <p:spPr>
          <a:xfrm>
            <a:off x="7700834" y="4042276"/>
            <a:ext cx="3471111" cy="2314074"/>
          </a:xfrm>
          <a:prstGeom prst="roundRect">
            <a:avLst>
              <a:gd name="adj" fmla="val 21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single fiber</a:t>
            </a:r>
          </a:p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needed to deploy the solution. Potentially in parallel with traffic.</a:t>
            </a:r>
            <a:endParaRPr lang="en-GB" sz="2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0E78-F4D3-B042-8613-DFCCA0F5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it time to rethink maintenance zones agreements?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3F88B-BBCC-3ED5-2556-C960CBEC5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4" y="1173545"/>
            <a:ext cx="10529198" cy="45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ECB3-E33E-AF40-35FE-541FE95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76E2-A5CB-E429-5499-D1D8DF46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F2A22-69C4-EF26-BE58-F003A559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Submarine Cable Project Lifecycle</a:t>
            </a:r>
          </a:p>
        </p:txBody>
      </p:sp>
      <p:pic>
        <p:nvPicPr>
          <p:cNvPr id="2" name="Picture 1" descr="A black and blue background with text&#10;&#10;Description automatically generated">
            <a:extLst>
              <a:ext uri="{FF2B5EF4-FFF2-40B4-BE49-F238E27FC236}">
                <a16:creationId xmlns:a16="http://schemas.microsoft.com/office/drawing/2014/main" id="{CA2F7838-F8D5-D042-D297-E60258C5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8" y="2619213"/>
            <a:ext cx="11173783" cy="27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E7129-DBDA-30E4-5E02-3BCD80C4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0EBD-5E4B-8DFC-91BB-1E49D14E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Submarine Cable Project Lifecycle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9511-8DFA-4B11-28D7-9F211A47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C4090-4D10-5DF0-56C0-A5A9C0118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382" y="1375768"/>
            <a:ext cx="9144000" cy="5143500"/>
          </a:xfrm>
          <a:prstGeom prst="rect">
            <a:avLst/>
          </a:prstGeom>
        </p:spPr>
      </p:pic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A1F66665-7F08-D51C-A8DC-9F4A35C8AA88}"/>
              </a:ext>
            </a:extLst>
          </p:cNvPr>
          <p:cNvSpPr/>
          <p:nvPr/>
        </p:nvSpPr>
        <p:spPr>
          <a:xfrm>
            <a:off x="910289" y="1028358"/>
            <a:ext cx="2691591" cy="198023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sz="1600" b="1" u="sng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Permitting</a:t>
            </a:r>
            <a:r>
              <a:rPr lang="en-MY" sz="1600" b="1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</a:p>
          <a:p>
            <a:endParaRPr lang="en-MY" sz="1400">
              <a:solidFill>
                <a:schemeClr val="bg2"/>
              </a:solidFill>
              <a:cs typeface="Arial" panose="020B0604020202020204" pitchFamily="34" charset="0"/>
            </a:endParaRPr>
          </a:p>
          <a:p>
            <a:r>
              <a:rPr lang="en-MY" sz="14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Obtain necessary Permit-in-Principles (PIP) and Environment Impact Assessment (EIA) required for cable laying or landing with local regulators</a:t>
            </a:r>
          </a:p>
          <a:p>
            <a:pPr algn="ctr"/>
            <a:endParaRPr lang="en-MY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DAAC072C-25C1-D543-9E37-97F214D4CD88}"/>
              </a:ext>
            </a:extLst>
          </p:cNvPr>
          <p:cNvSpPr/>
          <p:nvPr/>
        </p:nvSpPr>
        <p:spPr>
          <a:xfrm>
            <a:off x="4610079" y="1045425"/>
            <a:ext cx="2800824" cy="19861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sz="1600" b="1" u="sng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Installation</a:t>
            </a:r>
          </a:p>
          <a:p>
            <a:endParaRPr lang="en-MY" sz="14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MY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Pre lay Grapnel Run (PLGR)</a:t>
            </a:r>
          </a:p>
          <a:p>
            <a:r>
              <a:rPr lang="en-MY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Cable Installation (Deep </a:t>
            </a:r>
          </a:p>
          <a:p>
            <a:r>
              <a:rPr lang="en-MY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Water and Shallow Water)</a:t>
            </a:r>
          </a:p>
          <a:p>
            <a:r>
              <a:rPr lang="en-MY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Post Lay Inspection &amp; </a:t>
            </a:r>
          </a:p>
          <a:p>
            <a:r>
              <a:rPr lang="en-MY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Burial (PLIB)</a:t>
            </a:r>
            <a:r>
              <a:rPr lang="en-MY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MY" sz="12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85DC85FB-B46B-35A6-D43D-D6D967487923}"/>
              </a:ext>
            </a:extLst>
          </p:cNvPr>
          <p:cNvSpPr/>
          <p:nvPr/>
        </p:nvSpPr>
        <p:spPr>
          <a:xfrm>
            <a:off x="8419102" y="1035791"/>
            <a:ext cx="2716323" cy="198619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MY" sz="1600" b="1" u="sng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Maintenance</a:t>
            </a:r>
          </a:p>
          <a:p>
            <a:endParaRPr lang="en-MY" sz="14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MY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Dedicated Vessels to maintain and repair cable in the event of any cable cuts/faults reported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60D50-0BCE-BA21-3BF0-14D2023B782E}"/>
              </a:ext>
            </a:extLst>
          </p:cNvPr>
          <p:cNvSpPr txBox="1"/>
          <p:nvPr/>
        </p:nvSpPr>
        <p:spPr>
          <a:xfrm>
            <a:off x="7231243" y="4149210"/>
            <a:ext cx="88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>
                <a:solidFill>
                  <a:srgbClr val="2D58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DDBBA-6129-2984-5F60-42D651F744A9}"/>
              </a:ext>
            </a:extLst>
          </p:cNvPr>
          <p:cNvSpPr txBox="1"/>
          <p:nvPr/>
        </p:nvSpPr>
        <p:spPr>
          <a:xfrm>
            <a:off x="2141197" y="5071872"/>
            <a:ext cx="56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solidFill>
                  <a:srgbClr val="2D58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91765-A3DC-0ACB-C8B2-B64C3F5206A9}"/>
              </a:ext>
            </a:extLst>
          </p:cNvPr>
          <p:cNvSpPr txBox="1"/>
          <p:nvPr/>
        </p:nvSpPr>
        <p:spPr>
          <a:xfrm>
            <a:off x="9940292" y="3046791"/>
            <a:ext cx="83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Cable Landing</a:t>
            </a:r>
          </a:p>
        </p:txBody>
      </p:sp>
      <p:sp>
        <p:nvSpPr>
          <p:cNvPr id="12" name="Flowchart: Connector 11">
            <a:hlinkClick r:id="rId3" action="ppaction://hlinksldjump"/>
            <a:extLst>
              <a:ext uri="{FF2B5EF4-FFF2-40B4-BE49-F238E27FC236}">
                <a16:creationId xmlns:a16="http://schemas.microsoft.com/office/drawing/2014/main" id="{CBDED996-C104-330C-12D0-2BC505858B97}"/>
              </a:ext>
            </a:extLst>
          </p:cNvPr>
          <p:cNvSpPr/>
          <p:nvPr/>
        </p:nvSpPr>
        <p:spPr>
          <a:xfrm>
            <a:off x="10298716" y="3656289"/>
            <a:ext cx="132522" cy="1204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rId3" action="ppaction://hlinksldjump"/>
            <a:extLst>
              <a:ext uri="{FF2B5EF4-FFF2-40B4-BE49-F238E27FC236}">
                <a16:creationId xmlns:a16="http://schemas.microsoft.com/office/drawing/2014/main" id="{5D3697A7-3A56-8D77-DE78-02B4D4057306}"/>
              </a:ext>
            </a:extLst>
          </p:cNvPr>
          <p:cNvSpPr/>
          <p:nvPr/>
        </p:nvSpPr>
        <p:spPr>
          <a:xfrm>
            <a:off x="7111971" y="4499106"/>
            <a:ext cx="132522" cy="1204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rId3" action="ppaction://hlinksldjump"/>
            <a:extLst>
              <a:ext uri="{FF2B5EF4-FFF2-40B4-BE49-F238E27FC236}">
                <a16:creationId xmlns:a16="http://schemas.microsoft.com/office/drawing/2014/main" id="{44D1A4D0-6D82-02CB-365D-E310D05276DD}"/>
              </a:ext>
            </a:extLst>
          </p:cNvPr>
          <p:cNvSpPr/>
          <p:nvPr/>
        </p:nvSpPr>
        <p:spPr>
          <a:xfrm>
            <a:off x="2386755" y="4274520"/>
            <a:ext cx="132522" cy="1204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hlinkClick r:id="rId3" action="ppaction://hlinksldjump"/>
            <a:extLst>
              <a:ext uri="{FF2B5EF4-FFF2-40B4-BE49-F238E27FC236}">
                <a16:creationId xmlns:a16="http://schemas.microsoft.com/office/drawing/2014/main" id="{E74AF5FA-5491-D5ED-FFEA-47BEAD4D5F58}"/>
              </a:ext>
            </a:extLst>
          </p:cNvPr>
          <p:cNvSpPr/>
          <p:nvPr/>
        </p:nvSpPr>
        <p:spPr>
          <a:xfrm>
            <a:off x="2717513" y="5168504"/>
            <a:ext cx="132522" cy="1204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hlinkClick r:id="rId3" action="ppaction://hlinksldjump"/>
            <a:extLst>
              <a:ext uri="{FF2B5EF4-FFF2-40B4-BE49-F238E27FC236}">
                <a16:creationId xmlns:a16="http://schemas.microsoft.com/office/drawing/2014/main" id="{F131CC2E-69CB-2180-4C29-C9660F14FBEE}"/>
              </a:ext>
            </a:extLst>
          </p:cNvPr>
          <p:cNvSpPr/>
          <p:nvPr/>
        </p:nvSpPr>
        <p:spPr>
          <a:xfrm>
            <a:off x="6210302" y="4328696"/>
            <a:ext cx="132522" cy="1204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243F2-4114-690A-F53B-C62AFD976914}"/>
              </a:ext>
            </a:extLst>
          </p:cNvPr>
          <p:cNvSpPr txBox="1"/>
          <p:nvPr/>
        </p:nvSpPr>
        <p:spPr>
          <a:xfrm>
            <a:off x="5802800" y="4007668"/>
            <a:ext cx="1070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solidFill>
                  <a:srgbClr val="2D58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 Service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6882B-6C71-18CF-2948-8F555BE08115}"/>
              </a:ext>
            </a:extLst>
          </p:cNvPr>
          <p:cNvSpPr txBox="1"/>
          <p:nvPr/>
        </p:nvSpPr>
        <p:spPr>
          <a:xfrm>
            <a:off x="2565806" y="4178993"/>
            <a:ext cx="1788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>
                <a:solidFill>
                  <a:srgbClr val="2D58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89425-F0DB-8CE4-58DC-B56256E10158}"/>
              </a:ext>
            </a:extLst>
          </p:cNvPr>
          <p:cNvSpPr txBox="1"/>
          <p:nvPr/>
        </p:nvSpPr>
        <p:spPr>
          <a:xfrm>
            <a:off x="4610079" y="5837370"/>
            <a:ext cx="119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latin typeface="Arial" panose="020B0604020202020204" pitchFamily="34" charset="0"/>
                <a:cs typeface="Arial" panose="020B0604020202020204" pitchFamily="34" charset="0"/>
              </a:rPr>
              <a:t>Cable Burial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2009A-63AB-830A-F5F5-87C511A38D64}"/>
              </a:ext>
            </a:extLst>
          </p:cNvPr>
          <p:cNvSpPr txBox="1"/>
          <p:nvPr/>
        </p:nvSpPr>
        <p:spPr>
          <a:xfrm>
            <a:off x="6981705" y="3423425"/>
            <a:ext cx="10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Barge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BA1C8-D3E4-04C4-7CA9-AE90E0EB6B6E}"/>
              </a:ext>
            </a:extLst>
          </p:cNvPr>
          <p:cNvSpPr txBox="1"/>
          <p:nvPr/>
        </p:nvSpPr>
        <p:spPr>
          <a:xfrm>
            <a:off x="8422558" y="3423424"/>
            <a:ext cx="10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Tugboat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401930-A243-0C86-C79C-CF3A3E52F1F1}"/>
              </a:ext>
            </a:extLst>
          </p:cNvPr>
          <p:cNvSpPr txBox="1"/>
          <p:nvPr/>
        </p:nvSpPr>
        <p:spPr>
          <a:xfrm>
            <a:off x="2481499" y="3096180"/>
            <a:ext cx="107042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Cableship</a:t>
            </a:r>
            <a:endParaRPr lang="en-MY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16436-F02A-ABC0-32F7-4EE2CC5F1270}"/>
              </a:ext>
            </a:extLst>
          </p:cNvPr>
          <p:cNvSpPr txBox="1"/>
          <p:nvPr/>
        </p:nvSpPr>
        <p:spPr>
          <a:xfrm>
            <a:off x="4827585" y="4903715"/>
            <a:ext cx="107042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2D8604-9B64-6E35-6D19-1EA4DFF3BA62}"/>
              </a:ext>
            </a:extLst>
          </p:cNvPr>
          <p:cNvSpPr txBox="1"/>
          <p:nvPr/>
        </p:nvSpPr>
        <p:spPr>
          <a:xfrm>
            <a:off x="3429711" y="4778874"/>
            <a:ext cx="61472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97E08671-3B8A-0972-38E6-A8AF7B510B07}"/>
              </a:ext>
            </a:extLst>
          </p:cNvPr>
          <p:cNvSpPr txBox="1">
            <a:spLocks/>
          </p:cNvSpPr>
          <p:nvPr/>
        </p:nvSpPr>
        <p:spPr>
          <a:xfrm>
            <a:off x="4858997" y="6124172"/>
            <a:ext cx="2705041" cy="337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982163-7754-4C36-AEEB-32C53543F5D3}" type="slidenum">
              <a:rPr lang="en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MY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28C6C9-7C43-F84D-5622-29B9C497B65C}"/>
              </a:ext>
            </a:extLst>
          </p:cNvPr>
          <p:cNvSpPr/>
          <p:nvPr/>
        </p:nvSpPr>
        <p:spPr>
          <a:xfrm>
            <a:off x="5898012" y="6114369"/>
            <a:ext cx="552308" cy="276999"/>
          </a:xfrm>
          <a:prstGeom prst="rect">
            <a:avLst/>
          </a:prstGeom>
          <a:solidFill>
            <a:srgbClr val="C9CA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8C0F80-B67F-03DD-5B14-B8B4763BC1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043" y="5046061"/>
            <a:ext cx="1588439" cy="12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C958-3CC1-3FFC-98EA-59D63D61E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D3D-1E69-ACDE-4F58-14456095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Desk Top Studies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32A3A6-1D96-60FC-6374-2259EBA17E03}"/>
              </a:ext>
            </a:extLst>
          </p:cNvPr>
          <p:cNvSpPr txBox="1">
            <a:spLocks/>
          </p:cNvSpPr>
          <p:nvPr/>
        </p:nvSpPr>
        <p:spPr>
          <a:xfrm>
            <a:off x="174164" y="1567815"/>
            <a:ext cx="5434954" cy="2547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892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Lato"/>
                <a:cs typeface="Lato"/>
              </a:rPr>
              <a:t>Use of extended GIS Modelling – Aid cable route planners by defining areas of seafloor to avoid  </a:t>
            </a:r>
          </a:p>
          <a:p>
            <a:pPr marL="24892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Lato"/>
                <a:cs typeface="Lato"/>
              </a:rPr>
              <a:t>AI Platforms to support the review, summary and key points of concern from polices or regulations </a:t>
            </a:r>
          </a:p>
          <a:p>
            <a:pPr marL="24892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Lato"/>
                <a:cs typeface="Lato"/>
              </a:rPr>
              <a:t>Improved turnaround time</a:t>
            </a:r>
          </a:p>
          <a:p>
            <a:pPr marL="24892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Lato"/>
                <a:cs typeface="Lato"/>
              </a:rPr>
              <a:t>Risk reduction and quicker to apply new approach's – cable spacing rules etc.</a:t>
            </a:r>
          </a:p>
          <a:p>
            <a:pPr marL="24892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Speed up data acquisition and processing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003512-7B1B-0B07-1E53-4BBF908B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544D3FFE-9647-2260-3442-959028071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620" y="1567815"/>
            <a:ext cx="5558366" cy="3722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E63B9-C37E-7E81-3DB2-96DCFE093106}"/>
              </a:ext>
            </a:extLst>
          </p:cNvPr>
          <p:cNvSpPr txBox="1"/>
          <p:nvPr/>
        </p:nvSpPr>
        <p:spPr>
          <a:xfrm>
            <a:off x="6287304" y="5249333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Source: OMNIA</a:t>
            </a:r>
          </a:p>
        </p:txBody>
      </p:sp>
    </p:spTree>
    <p:extLst>
      <p:ext uri="{BB962C8B-B14F-4D97-AF65-F5344CB8AC3E}">
        <p14:creationId xmlns:p14="http://schemas.microsoft.com/office/powerpoint/2010/main" val="42154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E6310-2E81-1232-ADE8-8A57FF36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3806-8106-6DED-5157-74B2330F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Acoustic Surveys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74FA71-FE33-ECAB-AFFA-FC46BFD5805D}"/>
              </a:ext>
            </a:extLst>
          </p:cNvPr>
          <p:cNvSpPr txBox="1">
            <a:spLocks/>
          </p:cNvSpPr>
          <p:nvPr/>
        </p:nvSpPr>
        <p:spPr>
          <a:xfrm>
            <a:off x="268014" y="1016000"/>
            <a:ext cx="5434954" cy="2547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/>
                <a:cs typeface="Lato"/>
              </a:rPr>
              <a:t>Reduce QHSSE risks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/>
                <a:cs typeface="Lato"/>
              </a:rPr>
              <a:t>Reduce Carbon footprint of project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/>
                <a:cs typeface="Lato"/>
              </a:rPr>
              <a:t>Increase project flexibility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/>
                <a:cs typeface="Lato"/>
              </a:rPr>
              <a:t>Global approach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/>
                <a:cs typeface="Lato"/>
              </a:rPr>
              <a:t>Speed up data acquisition and processing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/>
                <a:cs typeface="Lato"/>
              </a:rPr>
              <a:t>Quicker site situational awareness on repairs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EE7FDD-5C29-399C-2CFE-B72079D9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2E5BD-E9D6-922C-EA9C-AE082C1F5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618" y="556811"/>
            <a:ext cx="4867954" cy="574437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447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65DA-6BDC-824E-4283-F9A35699B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3953-2F95-CB2A-8AC7-B0BBAE3D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Survey Scopes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35A01C-0649-9E6A-D32F-4332320D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>
                <a:latin typeface="+mj-lt"/>
              </a:rPr>
              <a:t>8</a:t>
            </a:fld>
            <a:endParaRPr lang="en-US" dirty="0">
              <a:latin typeface="+mj-lt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5C04BD1B-5E56-DFBC-BF40-915B6E6451EC}"/>
              </a:ext>
            </a:extLst>
          </p:cNvPr>
          <p:cNvSpPr txBox="1">
            <a:spLocks/>
          </p:cNvSpPr>
          <p:nvPr/>
        </p:nvSpPr>
        <p:spPr>
          <a:xfrm>
            <a:off x="374150" y="1235227"/>
            <a:ext cx="4892097" cy="438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  <a:lvl3pPr marL="44450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1825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egoe UI Light" panose="020B0502040204020203" pitchFamily="34" charset="0"/>
              <a:buChar char="-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Segoe UI Light" panose="020B0502040204020203" pitchFamily="34" charset="0"/>
              <a:buNone/>
              <a:defRPr lang="en-AU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Shallow Water &amp; Inshore</a:t>
            </a:r>
            <a:endParaRPr lang="en-AU" sz="180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BDA624-AA1C-BCC8-812D-AAACA2A42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08170"/>
              </p:ext>
            </p:extLst>
          </p:nvPr>
        </p:nvGraphicFramePr>
        <p:xfrm>
          <a:off x="374150" y="1674184"/>
          <a:ext cx="5489621" cy="421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115">
                  <a:extLst>
                    <a:ext uri="{9D8B030D-6E8A-4147-A177-3AD203B41FA5}">
                      <a16:colId xmlns:a16="http://schemas.microsoft.com/office/drawing/2014/main" val="3341596246"/>
                    </a:ext>
                  </a:extLst>
                </a:gridCol>
                <a:gridCol w="2962506">
                  <a:extLst>
                    <a:ext uri="{9D8B030D-6E8A-4147-A177-3AD203B41FA5}">
                      <a16:colId xmlns:a16="http://schemas.microsoft.com/office/drawing/2014/main" val="242962422"/>
                    </a:ext>
                  </a:extLst>
                </a:gridCol>
              </a:tblGrid>
              <a:tr h="278488">
                <a:tc>
                  <a:txBody>
                    <a:bodyPr/>
                    <a:lstStyle/>
                    <a:p>
                      <a:r>
                        <a:rPr lang="en-GB" sz="1400" noProof="0"/>
                        <a:t>Operation / Parameter</a:t>
                      </a:r>
                    </a:p>
                  </a:txBody>
                  <a:tcPr marL="80165" marR="80165" marT="40082" marB="4008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Definition</a:t>
                      </a:r>
                    </a:p>
                  </a:txBody>
                  <a:tcPr marL="80165" marR="80165" marT="40082" marB="4008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764651"/>
                  </a:ext>
                </a:extLst>
              </a:tr>
              <a:tr h="96643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Shallow Water survey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water depth limits</a:t>
                      </a: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About 15m to End of Burial (EOB) typically 1000m or 1500m water depth LAT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‘Shallow Water’ definition includes all Mid-Ocean rises along the route with depths  shallower than EOB</a:t>
                      </a:r>
                      <a:endParaRPr lang="en-GB" sz="1400" b="0" noProof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788255421"/>
                  </a:ext>
                </a:extLst>
              </a:tr>
              <a:tr h="41629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Overlap between Inshore and Offshore Survey</a:t>
                      </a: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500m inline overlap</a:t>
                      </a:r>
                      <a:endParaRPr lang="en-GB" sz="1400" b="0" noProof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575975687"/>
                  </a:ext>
                </a:extLst>
              </a:tr>
              <a:tr h="40887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Corridor width, centred on proposed route</a:t>
                      </a: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500m wide corridor for all areas</a:t>
                      </a:r>
                      <a:endParaRPr lang="en-GB" sz="1400" b="0" noProof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713475854"/>
                  </a:ext>
                </a:extLst>
              </a:tr>
              <a:tr h="37730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Sediment sampling interval (Coring/Grab)</a:t>
                      </a: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per 5 or 10 km (nominal) in shallow water; 1 per 500 m in inshore section</a:t>
                      </a:r>
                      <a:endParaRPr lang="en-GB" sz="1400" b="0" noProof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3597074104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Burial Assessment Study Requirement (CPT)</a:t>
                      </a: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per 5km (nominal) in shallow water</a:t>
                      </a:r>
                      <a:endParaRPr lang="en-GB" sz="1400" b="0" noProof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31855681"/>
                  </a:ext>
                </a:extLst>
              </a:tr>
              <a:tr h="28228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Target Burial Depth </a:t>
                      </a: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noProof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to 3 m, depending on target burial depth</a:t>
                      </a: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4012279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378D40-77C6-5A5C-2FAE-923B37BB6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2375"/>
              </p:ext>
            </p:extLst>
          </p:nvPr>
        </p:nvGraphicFramePr>
        <p:xfrm>
          <a:off x="6388603" y="1663031"/>
          <a:ext cx="5013918" cy="201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685">
                  <a:extLst>
                    <a:ext uri="{9D8B030D-6E8A-4147-A177-3AD203B41FA5}">
                      <a16:colId xmlns:a16="http://schemas.microsoft.com/office/drawing/2014/main" val="3341596246"/>
                    </a:ext>
                  </a:extLst>
                </a:gridCol>
                <a:gridCol w="1897233">
                  <a:extLst>
                    <a:ext uri="{9D8B030D-6E8A-4147-A177-3AD203B41FA5}">
                      <a16:colId xmlns:a16="http://schemas.microsoft.com/office/drawing/2014/main" val="242962422"/>
                    </a:ext>
                  </a:extLst>
                </a:gridCol>
              </a:tblGrid>
              <a:tr h="240494">
                <a:tc>
                  <a:txBody>
                    <a:bodyPr/>
                    <a:lstStyle/>
                    <a:p>
                      <a:r>
                        <a:rPr lang="de-DE" sz="14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Operation / Parameter</a:t>
                      </a:r>
                    </a:p>
                  </a:txBody>
                  <a:tcPr marL="80165" marR="80165" marT="40082" marB="4008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Definition</a:t>
                      </a:r>
                    </a:p>
                  </a:txBody>
                  <a:tcPr marL="80165" marR="80165" marT="40082" marB="40082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764651"/>
                  </a:ext>
                </a:extLst>
              </a:tr>
              <a:tr h="245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Deep Water survey water depth limits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&gt; EOB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788255421"/>
                  </a:ext>
                </a:extLst>
              </a:tr>
              <a:tr h="3206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Corridor width, centred on proposed route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x Water Depth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 a maximum of 10km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575975687"/>
                  </a:ext>
                </a:extLst>
              </a:tr>
              <a:tr h="24445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Sediment sampling interval (Coring)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N/A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713475854"/>
                  </a:ext>
                </a:extLst>
              </a:tr>
              <a:tr h="2315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BAS Requirement (CPT)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N/A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3597074104"/>
                  </a:ext>
                </a:extLst>
              </a:tr>
              <a:tr h="28319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Target Burial Depth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N/A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31855681"/>
                  </a:ext>
                </a:extLst>
              </a:tr>
            </a:tbl>
          </a:graphicData>
        </a:graphic>
      </p:graphicFrame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AFA7206-20C2-B5DC-788B-978A892ECD42}"/>
              </a:ext>
            </a:extLst>
          </p:cNvPr>
          <p:cNvSpPr txBox="1">
            <a:spLocks/>
          </p:cNvSpPr>
          <p:nvPr/>
        </p:nvSpPr>
        <p:spPr>
          <a:xfrm>
            <a:off x="6388603" y="4035048"/>
            <a:ext cx="2829428" cy="438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  <a:lvl3pPr marL="44450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1825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egoe UI Light" panose="020B0502040204020203" pitchFamily="34" charset="0"/>
              <a:buChar char="-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Segoe UI Light" panose="020B0502040204020203" pitchFamily="34" charset="0"/>
              <a:buNone/>
              <a:defRPr lang="en-AU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Beach</a:t>
            </a:r>
          </a:p>
          <a:p>
            <a:endParaRPr lang="en-AU" sz="1753"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21FAC2-EB0E-616A-90FE-552019886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82143"/>
              </p:ext>
            </p:extLst>
          </p:nvPr>
        </p:nvGraphicFramePr>
        <p:xfrm>
          <a:off x="6374547" y="4479024"/>
          <a:ext cx="5013918" cy="136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665">
                  <a:extLst>
                    <a:ext uri="{9D8B030D-6E8A-4147-A177-3AD203B41FA5}">
                      <a16:colId xmlns:a16="http://schemas.microsoft.com/office/drawing/2014/main" val="3341596246"/>
                    </a:ext>
                  </a:extLst>
                </a:gridCol>
                <a:gridCol w="2528253">
                  <a:extLst>
                    <a:ext uri="{9D8B030D-6E8A-4147-A177-3AD203B41FA5}">
                      <a16:colId xmlns:a16="http://schemas.microsoft.com/office/drawing/2014/main" val="242962422"/>
                    </a:ext>
                  </a:extLst>
                </a:gridCol>
              </a:tblGrid>
              <a:tr h="240494">
                <a:tc>
                  <a:txBody>
                    <a:bodyPr/>
                    <a:lstStyle/>
                    <a:p>
                      <a:r>
                        <a:rPr lang="de-DE" sz="14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Operation / Parameter</a:t>
                      </a:r>
                    </a:p>
                  </a:txBody>
                  <a:tcPr marL="80165" marR="80165" marT="40082" marB="4008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Definition</a:t>
                      </a:r>
                    </a:p>
                  </a:txBody>
                  <a:tcPr marL="80165" marR="80165" marT="40082" marB="40082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764651"/>
                  </a:ext>
                </a:extLst>
              </a:tr>
              <a:tr h="3206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Corridor width and survey limits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500m wide corridor, extending 250m inland of the BMH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788255421"/>
                  </a:ext>
                </a:extLst>
              </a:tr>
              <a:tr h="3206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Sediment Depth Determination across the Beach (BMH to LWM)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2m depth at a nominal frequency of 25m spacing</a:t>
                      </a:r>
                      <a:endParaRPr lang="de-DE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124" marR="60124" marT="0" marB="0" anchor="ctr"/>
                </a:tc>
                <a:extLst>
                  <a:ext uri="{0D108BD9-81ED-4DB2-BD59-A6C34878D82A}">
                    <a16:rowId xmlns:a16="http://schemas.microsoft.com/office/drawing/2014/main" val="231855681"/>
                  </a:ext>
                </a:extLst>
              </a:tr>
            </a:tbl>
          </a:graphicData>
        </a:graphic>
      </p:graphicFrame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7847C79-6B41-1447-607C-3CB485EAF3DD}"/>
              </a:ext>
            </a:extLst>
          </p:cNvPr>
          <p:cNvSpPr txBox="1">
            <a:spLocks/>
          </p:cNvSpPr>
          <p:nvPr/>
        </p:nvSpPr>
        <p:spPr>
          <a:xfrm>
            <a:off x="6388603" y="1226505"/>
            <a:ext cx="4964791" cy="438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  <a:lvl3pPr marL="44450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1825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egoe UI Light" panose="020B0502040204020203" pitchFamily="34" charset="0"/>
              <a:buChar char="-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Segoe UI Light" panose="020B0502040204020203" pitchFamily="34" charset="0"/>
              <a:buNone/>
              <a:defRPr lang="en-AU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Deep Water </a:t>
            </a:r>
          </a:p>
          <a:p>
            <a:endParaRPr lang="en-AU" sz="1753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1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444FD-BD82-00A9-388B-454D25531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AD8C-3133-D156-D196-0D64EA60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Shallow &amp; Deep-Water Surveys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53C045-822C-4620-7103-B9230DB9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09BCD-7C97-C832-DC95-1043C81A3EB3}"/>
              </a:ext>
            </a:extLst>
          </p:cNvPr>
          <p:cNvSpPr txBox="1">
            <a:spLocks/>
          </p:cNvSpPr>
          <p:nvPr/>
        </p:nvSpPr>
        <p:spPr>
          <a:xfrm>
            <a:off x="268014" y="1008524"/>
            <a:ext cx="5434954" cy="2547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From Shallow water to End Of Burial (EOB)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Remote geophysical survey works</a:t>
            </a:r>
          </a:p>
          <a:p>
            <a:pPr marL="116332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AUV</a:t>
            </a:r>
          </a:p>
          <a:p>
            <a:pPr marL="116332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USV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Remote geotechnical solutions are not yet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Lato"/>
                <a:cs typeface="Lato"/>
              </a:rPr>
              <a:t>Permitting is complex, local flags, etc.</a:t>
            </a:r>
            <a:endParaRPr lang="en-US" sz="180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51103E-3A6C-4D44-F7C8-564AF5141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802" y="2844802"/>
            <a:ext cx="2550328" cy="12646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882337-4DCF-E957-85C0-C1AB1877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957" y="2040099"/>
            <a:ext cx="2111166" cy="106417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FDC63C-EB0A-436B-6DF4-C430F8360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49" y="1791765"/>
            <a:ext cx="1688556" cy="9260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14D27F-5C3A-DBCB-10C8-37354613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234" y="1219044"/>
            <a:ext cx="2211889" cy="8104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Picture 15" descr="Image result for usv bathymetry">
            <a:extLst>
              <a:ext uri="{FF2B5EF4-FFF2-40B4-BE49-F238E27FC236}">
                <a16:creationId xmlns:a16="http://schemas.microsoft.com/office/drawing/2014/main" id="{533B9C58-B442-885B-3FAA-7640AC2F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275" y="1786741"/>
            <a:ext cx="1390682" cy="13175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usv bathymetry">
            <a:extLst>
              <a:ext uri="{FF2B5EF4-FFF2-40B4-BE49-F238E27FC236}">
                <a16:creationId xmlns:a16="http://schemas.microsoft.com/office/drawing/2014/main" id="{0B39968F-A2F2-4B38-DF5F-2AC60FFE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5441" y="3104217"/>
            <a:ext cx="1390682" cy="147385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211E8AA-4C7E-A136-34D5-2FAD7CD405B7}"/>
              </a:ext>
            </a:extLst>
          </p:cNvPr>
          <p:cNvGrpSpPr/>
          <p:nvPr/>
        </p:nvGrpSpPr>
        <p:grpSpPr>
          <a:xfrm>
            <a:off x="6223349" y="1220050"/>
            <a:ext cx="2520436" cy="579364"/>
            <a:chOff x="5074842" y="2530718"/>
            <a:chExt cx="10688638" cy="275195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353374-E1EA-6DAC-0EAD-972CA8115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4842" y="2530718"/>
              <a:ext cx="10688638" cy="275195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44E46-243B-93B2-16F0-B46CB213D60D}"/>
                </a:ext>
              </a:extLst>
            </p:cNvPr>
            <p:cNvSpPr/>
            <p:nvPr/>
          </p:nvSpPr>
          <p:spPr>
            <a:xfrm>
              <a:off x="5074842" y="4731988"/>
              <a:ext cx="3976029" cy="546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lang="en-US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en-US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en-US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en-US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en-US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MY"/>
            </a:p>
          </p:txBody>
        </p:sp>
      </p:grpSp>
      <p:pic>
        <p:nvPicPr>
          <p:cNvPr id="21" name="Picture 20" descr="A person riding a surf board on a body of water&#10;&#10;Description automatically generated">
            <a:extLst>
              <a:ext uri="{FF2B5EF4-FFF2-40B4-BE49-F238E27FC236}">
                <a16:creationId xmlns:a16="http://schemas.microsoft.com/office/drawing/2014/main" id="{BB15C688-5F81-528D-EFC5-D5212492E3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1" t="20277"/>
          <a:stretch/>
        </p:blipFill>
        <p:spPr>
          <a:xfrm>
            <a:off x="7573101" y="3136028"/>
            <a:ext cx="2550329" cy="144744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95B7CE-4CC4-83D0-4497-721C4B33FBF6}"/>
              </a:ext>
            </a:extLst>
          </p:cNvPr>
          <p:cNvSpPr txBox="1"/>
          <p:nvPr/>
        </p:nvSpPr>
        <p:spPr>
          <a:xfrm>
            <a:off x="8847466" y="4550179"/>
            <a:ext cx="2854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 Teledyne, Exail, Fugro, Bintang Subsea</a:t>
            </a:r>
            <a:endParaRPr lang="en-MY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C41A15-871C-CA59-5687-4F4C2F55A804}"/>
              </a:ext>
            </a:extLst>
          </p:cNvPr>
          <p:cNvSpPr txBox="1"/>
          <p:nvPr/>
        </p:nvSpPr>
        <p:spPr>
          <a:xfrm>
            <a:off x="268014" y="399662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Deep water beyond EOB (~ 1,000m WD)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Bigger equipment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No geotechnical work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Less permit issues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One multibeam line</a:t>
            </a:r>
          </a:p>
          <a:p>
            <a:pPr marL="24904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Simple operation to control remotely</a:t>
            </a:r>
          </a:p>
        </p:txBody>
      </p:sp>
      <p:pic>
        <p:nvPicPr>
          <p:cNvPr id="25" name="Picture 24" descr="A submarine in the water&#10;&#10;Description automatically generated">
            <a:extLst>
              <a:ext uri="{FF2B5EF4-FFF2-40B4-BE49-F238E27FC236}">
                <a16:creationId xmlns:a16="http://schemas.microsoft.com/office/drawing/2014/main" id="{7C130978-0CA5-D459-43CB-EA8068C7C6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4" t="29453" b="32239"/>
          <a:stretch>
            <a:fillRect/>
          </a:stretch>
        </p:blipFill>
        <p:spPr>
          <a:xfrm>
            <a:off x="5026324" y="4856189"/>
            <a:ext cx="3495283" cy="184877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DC4A44F-B00E-75D2-BB1D-F3F0EC4E7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1902" y="4781011"/>
            <a:ext cx="2057000" cy="1999136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5C1E75-726C-413E-854D-CE44D5699B7B}"/>
              </a:ext>
            </a:extLst>
          </p:cNvPr>
          <p:cNvSpPr txBox="1"/>
          <p:nvPr/>
        </p:nvSpPr>
        <p:spPr>
          <a:xfrm>
            <a:off x="10318902" y="5245515"/>
            <a:ext cx="8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 Fugro, </a:t>
            </a:r>
            <a:r>
              <a:rPr lang="en-US" sz="900" dirty="0" err="1"/>
              <a:t>Exail</a:t>
            </a:r>
            <a:r>
              <a:rPr lang="en-US" sz="900" dirty="0"/>
              <a:t>, </a:t>
            </a:r>
            <a:r>
              <a:rPr lang="en-US" sz="900" dirty="0" err="1"/>
              <a:t>Saildrone</a:t>
            </a:r>
            <a:r>
              <a:rPr lang="en-US" sz="900" dirty="0"/>
              <a:t>, Kongsberg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16494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A5660-B1BD-A4FE-1CD1-50D8786A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6AD9-0B34-4115-DD69-114A37FA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>
            <a:normAutofit/>
          </a:bodyPr>
          <a:lstStyle/>
          <a:p>
            <a:r>
              <a:rPr lang="en-US" sz="3200" dirty="0"/>
              <a:t>Smart Autonomy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AA2BA7-2CF0-AC1E-BE49-CB0A0AEB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D55E-F4A2-0BBD-91D7-3C43E8C11407}"/>
              </a:ext>
            </a:extLst>
          </p:cNvPr>
          <p:cNvSpPr txBox="1">
            <a:spLocks/>
          </p:cNvSpPr>
          <p:nvPr/>
        </p:nvSpPr>
        <p:spPr>
          <a:xfrm>
            <a:off x="268014" y="2534881"/>
            <a:ext cx="7003644" cy="2547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9041" indent="-285750"/>
            <a:r>
              <a:rPr lang="en-MY" sz="1800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Mission management</a:t>
            </a:r>
          </a:p>
          <a:p>
            <a:pPr marL="249041" indent="-285750"/>
            <a:r>
              <a:rPr lang="en-MY" sz="1800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Over The Horizon operations</a:t>
            </a:r>
          </a:p>
          <a:p>
            <a:pPr marL="249041" indent="-285750"/>
            <a:r>
              <a:rPr lang="en-MY" sz="1800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Survey data acquisition </a:t>
            </a:r>
          </a:p>
          <a:p>
            <a:pPr marL="249041" indent="-285750"/>
            <a:r>
              <a:rPr lang="en-MY" sz="1800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Survey data processing</a:t>
            </a:r>
          </a:p>
          <a:p>
            <a:pPr marL="249041" indent="-285750"/>
            <a:r>
              <a:rPr lang="en-MY" sz="1800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Obstacle Avoidance System - Main mission display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3D LIDAR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360-degree optical (RGB and IR camera) coverage 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Automated Identification System (AIS)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Radar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Inertial Navigation System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Differential GNSS</a:t>
            </a:r>
          </a:p>
          <a:p>
            <a:pPr marL="612511" lvl="1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accent5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Forward Looking Sonar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272A-8249-23CA-60C2-B53973BED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22" y="3429000"/>
            <a:ext cx="7152278" cy="2994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A05D5E-33A2-20FE-DED7-CE51CC546541}"/>
              </a:ext>
            </a:extLst>
          </p:cNvPr>
          <p:cNvSpPr txBox="1"/>
          <p:nvPr/>
        </p:nvSpPr>
        <p:spPr>
          <a:xfrm>
            <a:off x="10950222" y="2993092"/>
            <a:ext cx="1345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 </a:t>
            </a:r>
            <a:r>
              <a:rPr lang="en-US" sz="900" dirty="0" err="1"/>
              <a:t>Exail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7607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0109ca-28e6-4a5c-b76e-648735344991">
      <Terms xmlns="http://schemas.microsoft.com/office/infopath/2007/PartnerControls"/>
    </lcf76f155ced4ddcb4097134ff3c332f>
    <TaxCatchAll xmlns="9a1061db-646e-4687-9669-d73240e9f9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86DBC68D9104CB4F0CCF873489AC7" ma:contentTypeVersion="26" ma:contentTypeDescription="Create a new document." ma:contentTypeScope="" ma:versionID="7ece50caf789121a42d5f4d4ad7449d4">
  <xsd:schema xmlns:xsd="http://www.w3.org/2001/XMLSchema" xmlns:xs="http://www.w3.org/2001/XMLSchema" xmlns:p="http://schemas.microsoft.com/office/2006/metadata/properties" xmlns:ns2="9d0109ca-28e6-4a5c-b76e-648735344991" xmlns:ns3="9a1061db-646e-4687-9669-d73240e9f916" targetNamespace="http://schemas.microsoft.com/office/2006/metadata/properties" ma:root="true" ma:fieldsID="78f09bbc1dfe8f560ab3fe6f3d058a9b" ns2:_="" ns3:_="">
    <xsd:import namespace="9d0109ca-28e6-4a5c-b76e-648735344991"/>
    <xsd:import namespace="9a1061db-646e-4687-9669-d73240e9f9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109ca-28e6-4a5c-b76e-648735344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ac085ca-c5d7-4e3f-9823-928f84aa9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061db-646e-4687-9669-d73240e9f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c7d0f0-4275-4150-b6d2-5c1c188dd1c1}" ma:internalName="TaxCatchAll" ma:showField="CatchAllData" ma:web="9a1061db-646e-4687-9669-d73240e9f9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5CD6BC-E247-4C10-9113-14775B5C56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CD633-3887-48D9-9277-6680BE9F85D7}">
  <ds:schemaRefs>
    <ds:schemaRef ds:uri="http://schemas.microsoft.com/office/2006/metadata/properties"/>
    <ds:schemaRef ds:uri="http://schemas.microsoft.com/office/infopath/2007/PartnerControls"/>
    <ds:schemaRef ds:uri="9d0109ca-28e6-4a5c-b76e-648735344991"/>
    <ds:schemaRef ds:uri="9a1061db-646e-4687-9669-d73240e9f916"/>
  </ds:schemaRefs>
</ds:datastoreItem>
</file>

<file path=customXml/itemProps3.xml><?xml version="1.0" encoding="utf-8"?>
<ds:datastoreItem xmlns:ds="http://schemas.openxmlformats.org/officeDocument/2006/customXml" ds:itemID="{29A8A363-52CE-4E2F-9409-94DD63060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109ca-28e6-4a5c-b76e-648735344991"/>
    <ds:schemaRef ds:uri="9a1061db-646e-4687-9669-d73240e9f9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1187</Words>
  <Application>Microsoft Office PowerPoint</Application>
  <PresentationFormat>Widescreen</PresentationFormat>
  <Paragraphs>225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Wingdings</vt:lpstr>
      <vt:lpstr>System Font Regular</vt:lpstr>
      <vt:lpstr>HelveticaNowDisplay Regular</vt:lpstr>
      <vt:lpstr>Lato</vt:lpstr>
      <vt:lpstr>Arial</vt:lpstr>
      <vt:lpstr>Wingdings 2</vt:lpstr>
      <vt:lpstr>Office Theme</vt:lpstr>
      <vt:lpstr>Innovation in the Submarine Cable Industry</vt:lpstr>
      <vt:lpstr>Who lead’s innovation?</vt:lpstr>
      <vt:lpstr>Submarine Cable Project Lifecycle</vt:lpstr>
      <vt:lpstr>Submarine Cable Project Lifecycle</vt:lpstr>
      <vt:lpstr>Desk Top Studies</vt:lpstr>
      <vt:lpstr>Acoustic Surveys</vt:lpstr>
      <vt:lpstr>Survey Scopes</vt:lpstr>
      <vt:lpstr>Shallow &amp; Deep-Water Surveys</vt:lpstr>
      <vt:lpstr>Smart Autonomy</vt:lpstr>
      <vt:lpstr>Supervised autonomy or remote control</vt:lpstr>
      <vt:lpstr>Online GIS</vt:lpstr>
      <vt:lpstr>Installation – Key Time &amp; Cost to a project</vt:lpstr>
      <vt:lpstr>IMO GHG Regulations</vt:lpstr>
      <vt:lpstr>Fuel Transitioning</vt:lpstr>
      <vt:lpstr>Efficiency – Impact on the Power System</vt:lpstr>
      <vt:lpstr>Efficiency – Installation</vt:lpstr>
      <vt:lpstr>Efficiency – Maintenance</vt:lpstr>
      <vt:lpstr>Other Innovations</vt:lpstr>
      <vt:lpstr>What is DAS?</vt:lpstr>
      <vt:lpstr>What is DAS?</vt:lpstr>
      <vt:lpstr>Is it time to rethink maintenance zones agreements?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Proeis</dc:creator>
  <cp:lastModifiedBy>Fionna Clark</cp:lastModifiedBy>
  <cp:revision>25</cp:revision>
  <dcterms:created xsi:type="dcterms:W3CDTF">2025-05-24T00:08:08Z</dcterms:created>
  <dcterms:modified xsi:type="dcterms:W3CDTF">2026-01-15T18:40:06Z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0x01010008686DBC68D9104CB4F0CCF873489AC7</vt:lpwstr>
  </property>
  <property fmtid="{D5CDD505-2E9C-101B-9397-08002B2CF9AE}" pid="3" name="MediaServiceImageTags">
    <vt:lpwstr/>
  </property>
</Properties>
</file>