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8" r:id="rId3"/>
    <p:sldId id="269" r:id="rId4"/>
    <p:sldId id="264" r:id="rId5"/>
    <p:sldId id="265" r:id="rId6"/>
    <p:sldId id="266" r:id="rId7"/>
    <p:sldId id="267" r:id="rId8"/>
    <p:sldId id="268"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665"/>
    <p:restoredTop sz="94694"/>
  </p:normalViewPr>
  <p:slideViewPr>
    <p:cSldViewPr snapToGrid="0" snapToObjects="1">
      <p:cViewPr varScale="1">
        <p:scale>
          <a:sx n="82" d="100"/>
          <a:sy n="82" d="100"/>
        </p:scale>
        <p:origin x="826" y="72"/>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80" d="100"/>
        <a:sy n="8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1" name="Freeform 6"/>
          <p:cNvSpPr/>
          <p:nvPr/>
        </p:nvSpPr>
        <p:spPr bwMode="auto">
          <a:xfrm>
            <a:off x="0" y="-3175"/>
            <a:ext cx="12192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txBody>
          <a:bodyPr/>
          <a:lstStyle/>
          <a:p>
            <a:endParaRPr lang="en-TH"/>
          </a:p>
        </p:txBody>
      </p:sp>
      <p:sp>
        <p:nvSpPr>
          <p:cNvPr id="2" name="Title 1"/>
          <p:cNvSpPr>
            <a:spLocks noGrp="1"/>
          </p:cNvSpPr>
          <p:nvPr>
            <p:ph type="ctrTitle"/>
          </p:nvPr>
        </p:nvSpPr>
        <p:spPr>
          <a:xfrm>
            <a:off x="810001" y="1449147"/>
            <a:ext cx="10572000" cy="2971051"/>
          </a:xfrm>
        </p:spPr>
        <p:txBody>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810001" y="5280847"/>
            <a:ext cx="10572000" cy="434974"/>
          </a:xfrm>
        </p:spPr>
        <p:txBody>
          <a:bodyPr anchor="t"/>
          <a:lstStyle>
            <a:lvl1pPr marL="0" indent="0" algn="l">
              <a:buNone/>
              <a:defRPr>
                <a:solidFill>
                  <a:schemeClr val="tx1">
                    <a:lumMod val="65000"/>
                    <a:lumOff val="35000"/>
                  </a:schemeClr>
                </a:solidFill>
                <a:latin typeface="Lato" panose="020F0502020204030203" pitchFamily="34" charset="77"/>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0" name="Freeform 7"/>
          <p:cNvSpPr/>
          <p:nvPr/>
        </p:nvSpPr>
        <p:spPr bwMode="auto">
          <a:xfrm>
            <a:off x="0" y="1"/>
            <a:ext cx="12192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2951396"/>
            <a:ext cx="10561418" cy="1468800"/>
          </a:xfrm>
        </p:spPr>
        <p:txBody>
          <a:bodyPr anchor="b"/>
          <a:lstStyle>
            <a:lvl1pPr algn="r">
              <a:defRPr sz="4800" b="1" cap="none"/>
            </a:lvl1pPr>
          </a:lstStyle>
          <a:p>
            <a:r>
              <a:rPr lang="en-US" dirty="0"/>
              <a:t>Click to edit Master title style</a:t>
            </a:r>
          </a:p>
        </p:txBody>
      </p:sp>
      <p:sp>
        <p:nvSpPr>
          <p:cNvPr id="3" name="Text Placeholder 2"/>
          <p:cNvSpPr>
            <a:spLocks noGrp="1"/>
          </p:cNvSpPr>
          <p:nvPr>
            <p:ph type="body" idx="1"/>
          </p:nvPr>
        </p:nvSpPr>
        <p:spPr>
          <a:xfrm>
            <a:off x="810000" y="5281201"/>
            <a:ext cx="10561418" cy="433955"/>
          </a:xfrm>
        </p:spPr>
        <p:txBody>
          <a:bodyPr anchor="t">
            <a:noAutofit/>
          </a:bodyPr>
          <a:lstStyle>
            <a:lvl1pPr marL="0" indent="0" algn="r">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1"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447188"/>
            <a:ext cx="10571998" cy="970450"/>
          </a:xfrm>
        </p:spPr>
        <p:txBody>
          <a:bodyPr/>
          <a:lstStyle/>
          <a:p>
            <a:r>
              <a:rPr lang="en-US"/>
              <a:t>Click to edit Master title style</a:t>
            </a:r>
            <a:endParaRPr lang="en-US" dirty="0"/>
          </a:p>
        </p:txBody>
      </p:sp>
      <p:sp>
        <p:nvSpPr>
          <p:cNvPr id="3" name="Content Placeholder 2"/>
          <p:cNvSpPr>
            <a:spLocks noGrp="1"/>
          </p:cNvSpPr>
          <p:nvPr>
            <p:ph idx="1"/>
          </p:nvPr>
        </p:nvSpPr>
        <p:spPr>
          <a:xfrm>
            <a:off x="818712" y="2222287"/>
            <a:ext cx="10554574" cy="363651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n-US" dirty="0"/>
              <a:t>Click to edit Master title style</a:t>
            </a:r>
          </a:p>
        </p:txBody>
      </p:sp>
      <p:sp>
        <p:nvSpPr>
          <p:cNvPr id="3" name="Text Placeholder 2"/>
          <p:cNvSpPr>
            <a:spLocks noGrp="1"/>
          </p:cNvSpPr>
          <p:nvPr>
            <p:ph type="body" idx="1"/>
          </p:nvPr>
        </p:nvSpPr>
        <p:spPr>
          <a:xfrm>
            <a:off x="814728" y="2174875"/>
            <a:ext cx="5189857"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814729" y="2751138"/>
            <a:ext cx="5189856" cy="3109913"/>
          </a:xfrm>
        </p:spPr>
        <p:txBody>
          <a:bodyPr anchor="t">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187415" y="2174875"/>
            <a:ext cx="5194583"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87415" y="2751138"/>
            <a:ext cx="5194583" cy="3109913"/>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2" name="Freeform 6"/>
          <p:cNvSpPr>
            <a:spLocks noChangeAspect="1"/>
          </p:cNvSpPr>
          <p:nvPr/>
        </p:nvSpPr>
        <p:spPr bwMode="auto">
          <a:xfrm>
            <a:off x="1073151" y="446087"/>
            <a:ext cx="3547533"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073151" y="446088"/>
            <a:ext cx="3547533" cy="1618396"/>
          </a:xfr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4855633" y="446088"/>
            <a:ext cx="6252633" cy="541496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73151" y="2260738"/>
            <a:ext cx="3547533" cy="36003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4728" y="727522"/>
            <a:ext cx="4852988" cy="1617163"/>
          </a:xfrm>
        </p:spPr>
        <p:txBody>
          <a:bodyPr anchor="b">
            <a:normAutofit/>
          </a:bodyPr>
          <a:lstStyle>
            <a:lvl1pPr algn="l">
              <a:defRPr sz="2400" b="0"/>
            </a:lvl1pPr>
          </a:lstStyle>
          <a:p>
            <a:r>
              <a:rPr lang="en-US"/>
              <a:t>Click to edit Master title style</a:t>
            </a:r>
            <a:endParaRPr lang="en-US" dirty="0"/>
          </a:p>
        </p:txBody>
      </p:sp>
      <p:sp>
        <p:nvSpPr>
          <p:cNvPr id="9" name="Picture Placeholder 11"/>
          <p:cNvSpPr>
            <a:spLocks noGrp="1" noChangeAspect="1"/>
          </p:cNvSpPr>
          <p:nvPr>
            <p:ph type="pic" sz="quarter" idx="13"/>
          </p:nvPr>
        </p:nvSpPr>
        <p:spPr bwMode="auto">
          <a:xfrm>
            <a:off x="6098117" y="0"/>
            <a:ext cx="6093883"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400"/>
            </a:lvl1pPr>
          </a:lstStyle>
          <a:p>
            <a:r>
              <a:rPr lang="en-US"/>
              <a:t>Click icon to add picture</a:t>
            </a:r>
            <a:endParaRPr lang="en-US" dirty="0"/>
          </a:p>
        </p:txBody>
      </p:sp>
      <p:sp>
        <p:nvSpPr>
          <p:cNvPr id="4" name="Text Placeholder 3"/>
          <p:cNvSpPr>
            <a:spLocks noGrp="1"/>
          </p:cNvSpPr>
          <p:nvPr>
            <p:ph type="body" sz="half" idx="2"/>
          </p:nvPr>
        </p:nvSpPr>
        <p:spPr>
          <a:xfrm>
            <a:off x="814728" y="2344684"/>
            <a:ext cx="4852988" cy="3516365"/>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0000" y="4800600"/>
            <a:ext cx="10561418" cy="566738"/>
          </a:xfrm>
        </p:spPr>
        <p:txBody>
          <a:bodyPr anchor="b">
            <a:normAutofit/>
          </a:bodyPr>
          <a:lstStyle>
            <a:lvl1pPr algn="l">
              <a:defRPr sz="2400" b="0">
                <a:solidFill>
                  <a:schemeClr val="tx2"/>
                </a:solidFill>
              </a:defRPr>
            </a:lvl1pPr>
          </a:lstStyle>
          <a:p>
            <a:r>
              <a:rPr lang="en-US" dirty="0"/>
              <a:t>Click to edit Master title style</a:t>
            </a:r>
          </a:p>
        </p:txBody>
      </p:sp>
      <p:sp>
        <p:nvSpPr>
          <p:cNvPr id="15" name="Picture Placeholder 14"/>
          <p:cNvSpPr>
            <a:spLocks noGrp="1" noChangeAspect="1"/>
          </p:cNvSpPr>
          <p:nvPr>
            <p:ph type="pic" sz="quarter" idx="13"/>
          </p:nvPr>
        </p:nvSpPr>
        <p:spPr bwMode="auto">
          <a:xfrm>
            <a:off x="0" y="0"/>
            <a:ext cx="12192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600"/>
            </a:lvl1pPr>
          </a:lstStyle>
          <a:p>
            <a:r>
              <a:rPr lang="en-US" dirty="0"/>
              <a:t>Click icon to add picture</a:t>
            </a:r>
          </a:p>
        </p:txBody>
      </p:sp>
      <p:sp>
        <p:nvSpPr>
          <p:cNvPr id="4" name="Text Placeholder 3"/>
          <p:cNvSpPr>
            <a:spLocks noGrp="1"/>
          </p:cNvSpPr>
          <p:nvPr>
            <p:ph type="body" sz="half" idx="2"/>
          </p:nvPr>
        </p:nvSpPr>
        <p:spPr>
          <a:xfrm>
            <a:off x="810000" y="5367338"/>
            <a:ext cx="10561418"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2.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10000" y="447188"/>
            <a:ext cx="10571998"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en-US" dirty="0"/>
              <a:t>Click to edit Master title style</a:t>
            </a:r>
          </a:p>
        </p:txBody>
      </p:sp>
      <p:sp>
        <p:nvSpPr>
          <p:cNvPr id="3" name="Text Placeholder 2"/>
          <p:cNvSpPr>
            <a:spLocks noGrp="1"/>
          </p:cNvSpPr>
          <p:nvPr>
            <p:ph type="body" idx="1"/>
          </p:nvPr>
        </p:nvSpPr>
        <p:spPr>
          <a:xfrm>
            <a:off x="810000" y="2184401"/>
            <a:ext cx="10563285"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0" name="Picture 9" descr="A picture containing drawing&#10;&#10;Description automatically generated">
            <a:extLst>
              <a:ext uri="{FF2B5EF4-FFF2-40B4-BE49-F238E27FC236}">
                <a16:creationId xmlns:a16="http://schemas.microsoft.com/office/drawing/2014/main" id="{BC908992-ECD7-8E48-A207-23D75F00D09B}"/>
              </a:ext>
            </a:extLst>
          </p:cNvPr>
          <p:cNvPicPr>
            <a:picLocks noChangeAspect="1"/>
          </p:cNvPicPr>
          <p:nvPr userDrawn="1"/>
        </p:nvPicPr>
        <p:blipFill>
          <a:blip r:embed="rId11"/>
          <a:stretch>
            <a:fillRect/>
          </a:stretch>
        </p:blipFill>
        <p:spPr>
          <a:xfrm>
            <a:off x="9274695" y="6005007"/>
            <a:ext cx="2329690" cy="715925"/>
          </a:xfrm>
          <a:prstGeom prst="rect">
            <a:avLst/>
          </a:prstGeom>
        </p:spPr>
      </p:pic>
      <p:pic>
        <p:nvPicPr>
          <p:cNvPr id="8" name="Picture 7">
            <a:extLst>
              <a:ext uri="{FF2B5EF4-FFF2-40B4-BE49-F238E27FC236}">
                <a16:creationId xmlns:a16="http://schemas.microsoft.com/office/drawing/2014/main" id="{0A10DD26-8276-0644-AE79-5B4DDFA4F466}"/>
              </a:ext>
            </a:extLst>
          </p:cNvPr>
          <p:cNvPicPr>
            <a:picLocks noChangeAspect="1"/>
          </p:cNvPicPr>
          <p:nvPr userDrawn="1"/>
        </p:nvPicPr>
        <p:blipFill>
          <a:blip r:embed="rId12"/>
          <a:stretch>
            <a:fillRect/>
          </a:stretch>
        </p:blipFill>
        <p:spPr>
          <a:xfrm>
            <a:off x="587616" y="6211956"/>
            <a:ext cx="3008202" cy="309486"/>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1" r:id="rId2"/>
    <p:sldLayoutId id="2147483650" r:id="rId3"/>
    <p:sldLayoutId id="2147483653" r:id="rId4"/>
    <p:sldLayoutId id="2147483654" r:id="rId5"/>
    <p:sldLayoutId id="2147483655" r:id="rId6"/>
    <p:sldLayoutId id="2147483656" r:id="rId7"/>
    <p:sldLayoutId id="2147483663" r:id="rId8"/>
    <p:sldLayoutId id="2147483657" r:id="rId9"/>
  </p:sldLayoutIdLst>
  <p:hf sldNum="0" hdr="0" ftr="0" dt="0"/>
  <p:txStyles>
    <p:titleStyle>
      <a:lvl1pPr algn="l" defTabSz="457200" rtl="0" eaLnBrk="1" latinLnBrk="0" hangingPunct="1">
        <a:spcBef>
          <a:spcPct val="0"/>
        </a:spcBef>
        <a:buNone/>
        <a:defRPr sz="4000" b="1" i="0" kern="1200">
          <a:solidFill>
            <a:srgbClr val="FEFEFE"/>
          </a:solidFill>
          <a:latin typeface="Lato" panose="020F0502020204030203" pitchFamily="34" charset="77"/>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accent1"/>
        </a:buClr>
        <a:buFont typeface="Wingdings 2" charset="2"/>
        <a:buChar char=""/>
        <a:defRPr lang="en-US" sz="1800" kern="1200" dirty="0">
          <a:solidFill>
            <a:schemeClr val="tx1">
              <a:lumMod val="65000"/>
              <a:lumOff val="35000"/>
            </a:schemeClr>
          </a:solidFill>
          <a:latin typeface="Lato" panose="020F0502020204030203" pitchFamily="34" charset="77"/>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lang="en-US" sz="1600" kern="1200" dirty="0">
          <a:solidFill>
            <a:schemeClr val="tx1">
              <a:lumMod val="65000"/>
              <a:lumOff val="35000"/>
            </a:schemeClr>
          </a:solidFill>
          <a:latin typeface="Lato" panose="020F0502020204030203" pitchFamily="34" charset="77"/>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lang="en-US" sz="1400" kern="1200" dirty="0">
          <a:solidFill>
            <a:schemeClr val="tx1">
              <a:lumMod val="65000"/>
              <a:lumOff val="35000"/>
            </a:schemeClr>
          </a:solidFill>
          <a:latin typeface="Lato" panose="020F0502020204030203" pitchFamily="34" charset="77"/>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lang="en-US" sz="1200" kern="1200" dirty="0">
          <a:solidFill>
            <a:schemeClr val="tx1">
              <a:lumMod val="65000"/>
              <a:lumOff val="35000"/>
            </a:schemeClr>
          </a:solidFill>
          <a:latin typeface="Lato" panose="020F0502020204030203" pitchFamily="34" charset="77"/>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lang="en-US" sz="1200" kern="1200" dirty="0">
          <a:solidFill>
            <a:schemeClr val="tx1">
              <a:lumMod val="65000"/>
              <a:lumOff val="35000"/>
            </a:schemeClr>
          </a:solidFill>
          <a:latin typeface="Lato" panose="020F0502020204030203" pitchFamily="34" charset="77"/>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hyperlink" Target="https://www2.deloitte.com/us/en/insights/industry/technology/digital-media-trends-consumption-habits-survey.html" TargetMode="Externa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2A01CA-568A-3F47-8343-7D64018690B9}"/>
              </a:ext>
            </a:extLst>
          </p:cNvPr>
          <p:cNvSpPr>
            <a:spLocks noGrp="1"/>
          </p:cNvSpPr>
          <p:nvPr>
            <p:ph type="ctrTitle"/>
          </p:nvPr>
        </p:nvSpPr>
        <p:spPr/>
        <p:txBody>
          <a:bodyPr/>
          <a:lstStyle/>
          <a:p>
            <a:r>
              <a:rPr lang="en-US" dirty="0"/>
              <a:t>How would you do it?</a:t>
            </a:r>
          </a:p>
        </p:txBody>
      </p:sp>
    </p:spTree>
    <p:extLst>
      <p:ext uri="{BB962C8B-B14F-4D97-AF65-F5344CB8AC3E}">
        <p14:creationId xmlns:p14="http://schemas.microsoft.com/office/powerpoint/2010/main" val="24976216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AE2FC5-B5FB-9440-894A-643E0D06935E}"/>
              </a:ext>
            </a:extLst>
          </p:cNvPr>
          <p:cNvSpPr>
            <a:spLocks noGrp="1"/>
          </p:cNvSpPr>
          <p:nvPr>
            <p:ph type="title"/>
          </p:nvPr>
        </p:nvSpPr>
        <p:spPr/>
        <p:txBody>
          <a:bodyPr/>
          <a:lstStyle/>
          <a:p>
            <a:r>
              <a:rPr lang="en-US" dirty="0"/>
              <a:t>Challenge One</a:t>
            </a:r>
          </a:p>
        </p:txBody>
      </p:sp>
      <p:sp>
        <p:nvSpPr>
          <p:cNvPr id="3" name="Content Placeholder 2">
            <a:extLst>
              <a:ext uri="{FF2B5EF4-FFF2-40B4-BE49-F238E27FC236}">
                <a16:creationId xmlns:a16="http://schemas.microsoft.com/office/drawing/2014/main" id="{581E31F1-1128-4C4C-876F-DF09A4F00B52}"/>
              </a:ext>
            </a:extLst>
          </p:cNvPr>
          <p:cNvSpPr>
            <a:spLocks noGrp="1"/>
          </p:cNvSpPr>
          <p:nvPr>
            <p:ph idx="1"/>
          </p:nvPr>
        </p:nvSpPr>
        <p:spPr/>
        <p:txBody>
          <a:bodyPr/>
          <a:lstStyle/>
          <a:p>
            <a:pPr marL="0" indent="0">
              <a:buNone/>
            </a:pPr>
            <a:r>
              <a:rPr lang="en-AU" sz="2400" dirty="0"/>
              <a:t>Demand for Traditional Services is Decreasing</a:t>
            </a:r>
          </a:p>
          <a:p>
            <a:endParaRPr lang="en-AU" dirty="0"/>
          </a:p>
          <a:p>
            <a:pPr marL="0" indent="0">
              <a:buNone/>
            </a:pPr>
            <a:endParaRPr lang="en-AU" dirty="0"/>
          </a:p>
          <a:p>
            <a:pPr lvl="1"/>
            <a:r>
              <a:rPr lang="en-AU" dirty="0"/>
              <a:t>The way that people are communicating is changing. Internet messaging, VoIP and other cloud-based technology is taking over the industry. </a:t>
            </a:r>
          </a:p>
          <a:p>
            <a:pPr lvl="1"/>
            <a:r>
              <a:rPr lang="en-AU" dirty="0"/>
              <a:t>Even smartphone traffic is moving to WiFi. This means that telco’s of all sizes need to consider how they’re going to evolve their service packages to suit the new cloud-focused community.</a:t>
            </a:r>
          </a:p>
        </p:txBody>
      </p:sp>
    </p:spTree>
    <p:extLst>
      <p:ext uri="{BB962C8B-B14F-4D97-AF65-F5344CB8AC3E}">
        <p14:creationId xmlns:p14="http://schemas.microsoft.com/office/powerpoint/2010/main" val="8141309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AE2FC5-B5FB-9440-894A-643E0D06935E}"/>
              </a:ext>
            </a:extLst>
          </p:cNvPr>
          <p:cNvSpPr>
            <a:spLocks noGrp="1"/>
          </p:cNvSpPr>
          <p:nvPr>
            <p:ph type="title"/>
          </p:nvPr>
        </p:nvSpPr>
        <p:spPr/>
        <p:txBody>
          <a:bodyPr/>
          <a:lstStyle/>
          <a:p>
            <a:r>
              <a:rPr lang="en-US" dirty="0"/>
              <a:t>Challenge One</a:t>
            </a:r>
          </a:p>
        </p:txBody>
      </p:sp>
      <p:sp>
        <p:nvSpPr>
          <p:cNvPr id="7" name="TextBox 6">
            <a:extLst>
              <a:ext uri="{FF2B5EF4-FFF2-40B4-BE49-F238E27FC236}">
                <a16:creationId xmlns:a16="http://schemas.microsoft.com/office/drawing/2014/main" id="{75E96911-A6DE-18E6-74F9-E8786E505172}"/>
              </a:ext>
            </a:extLst>
          </p:cNvPr>
          <p:cNvSpPr txBox="1"/>
          <p:nvPr/>
        </p:nvSpPr>
        <p:spPr>
          <a:xfrm>
            <a:off x="240877" y="2340740"/>
            <a:ext cx="5455577" cy="1600438"/>
          </a:xfrm>
          <a:prstGeom prst="rect">
            <a:avLst/>
          </a:prstGeom>
          <a:noFill/>
          <a:ln w="25400">
            <a:solidFill>
              <a:schemeClr val="accent1"/>
            </a:solidFill>
          </a:ln>
        </p:spPr>
        <p:txBody>
          <a:bodyPr wrap="square">
            <a:spAutoFit/>
          </a:bodyPr>
          <a:lstStyle/>
          <a:p>
            <a:pPr algn="l"/>
            <a:r>
              <a:rPr lang="en-US" sz="1400" b="0" i="0" u="none" strike="noStrike" dirty="0">
                <a:effectLst/>
                <a:latin typeface="Open Sans" panose="020B0606030504020204" pitchFamily="34" charset="0"/>
              </a:rPr>
              <a:t>Airtel recorded 4.5% growth in data subscribers, generating revenue of $265 million (reported currency) at the end of June, up from $253 million in March. Data revenue grew 35.7% from last year and now contributes 31.1% of Airtel’s total revenue.</a:t>
            </a:r>
          </a:p>
          <a:p>
            <a:pPr algn="l"/>
            <a:r>
              <a:rPr lang="en-US" sz="1400" b="0" i="0" u="none" strike="noStrike" dirty="0">
                <a:effectLst/>
                <a:latin typeface="Open Sans" panose="020B0606030504020204" pitchFamily="34" charset="0"/>
              </a:rPr>
              <a:t>However, this not was enough to fully offset the </a:t>
            </a:r>
            <a:r>
              <a:rPr lang="en-US" sz="1400" b="1" i="0" u="none" strike="noStrike" dirty="0">
                <a:effectLst/>
                <a:latin typeface="Open Sans" panose="020B0606030504020204" pitchFamily="34" charset="0"/>
              </a:rPr>
              <a:t>decline in voice revenue, causing Airtel’s total earnings to fall by 5.3% </a:t>
            </a:r>
            <a:r>
              <a:rPr lang="en-US" sz="1400" b="1" i="0" u="none" strike="noStrike" dirty="0" err="1">
                <a:effectLst/>
                <a:latin typeface="Open Sans" panose="020B0606030504020204" pitchFamily="34" charset="0"/>
              </a:rPr>
              <a:t>QoQ</a:t>
            </a:r>
            <a:endParaRPr lang="en-US" sz="1400" b="1" i="0" u="none" strike="noStrike" dirty="0">
              <a:effectLst/>
              <a:latin typeface="Open Sans" panose="020B0606030504020204" pitchFamily="34" charset="0"/>
            </a:endParaRPr>
          </a:p>
        </p:txBody>
      </p:sp>
      <p:sp>
        <p:nvSpPr>
          <p:cNvPr id="9" name="TextBox 8">
            <a:extLst>
              <a:ext uri="{FF2B5EF4-FFF2-40B4-BE49-F238E27FC236}">
                <a16:creationId xmlns:a16="http://schemas.microsoft.com/office/drawing/2014/main" id="{F28C089D-874E-0FD5-AF0C-2D9F37489315}"/>
              </a:ext>
            </a:extLst>
          </p:cNvPr>
          <p:cNvSpPr txBox="1"/>
          <p:nvPr/>
        </p:nvSpPr>
        <p:spPr>
          <a:xfrm>
            <a:off x="7154383" y="2767461"/>
            <a:ext cx="4548249" cy="738664"/>
          </a:xfrm>
          <a:prstGeom prst="rect">
            <a:avLst/>
          </a:prstGeom>
          <a:noFill/>
          <a:ln w="25400">
            <a:solidFill>
              <a:schemeClr val="accent1"/>
            </a:solidFill>
          </a:ln>
        </p:spPr>
        <p:txBody>
          <a:bodyPr wrap="square">
            <a:spAutoFit/>
          </a:bodyPr>
          <a:lstStyle/>
          <a:p>
            <a:r>
              <a:rPr lang="en-US" sz="1400" b="0" i="0" u="none" strike="noStrike" dirty="0">
                <a:solidFill>
                  <a:srgbClr val="262626"/>
                </a:solidFill>
                <a:effectLst/>
                <a:latin typeface="Open Sans" panose="020B0606030504020204" pitchFamily="34" charset="0"/>
                <a:ea typeface="Open Sans" panose="020B0606030504020204" pitchFamily="34" charset="0"/>
                <a:cs typeface="Open Sans" panose="020B0606030504020204" pitchFamily="34" charset="0"/>
              </a:rPr>
              <a:t>The UK, for example, already experienced a 14% decline in fixed-line traffic and a </a:t>
            </a:r>
            <a:r>
              <a:rPr lang="en-US" sz="1400" b="1" i="0" u="none" strike="noStrike" dirty="0">
                <a:solidFill>
                  <a:srgbClr val="262626"/>
                </a:solidFill>
                <a:effectLst/>
                <a:latin typeface="Open Sans" panose="020B0606030504020204" pitchFamily="34" charset="0"/>
                <a:ea typeface="Open Sans" panose="020B0606030504020204" pitchFamily="34" charset="0"/>
                <a:cs typeface="Open Sans" panose="020B0606030504020204" pitchFamily="34" charset="0"/>
              </a:rPr>
              <a:t>2% decline in mobile voice traffic in 2025</a:t>
            </a:r>
            <a:endParaRPr lang="en-TH" sz="1400" b="1" dirty="0">
              <a:latin typeface="Open Sans" panose="020B0606030504020204" pitchFamily="34" charset="0"/>
              <a:ea typeface="Open Sans" panose="020B0606030504020204" pitchFamily="34" charset="0"/>
              <a:cs typeface="Open Sans" panose="020B0606030504020204" pitchFamily="34" charset="0"/>
            </a:endParaRPr>
          </a:p>
        </p:txBody>
      </p:sp>
      <p:pic>
        <p:nvPicPr>
          <p:cNvPr id="1026" name="Picture 2">
            <a:extLst>
              <a:ext uri="{FF2B5EF4-FFF2-40B4-BE49-F238E27FC236}">
                <a16:creationId xmlns:a16="http://schemas.microsoft.com/office/drawing/2014/main" id="{0F8D393F-8311-573C-9605-0A10FEB6D68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38649" y="4054604"/>
            <a:ext cx="6114699" cy="2012102"/>
          </a:xfrm>
          <a:prstGeom prst="rect">
            <a:avLst/>
          </a:prstGeom>
          <a:noFill/>
          <a:ln w="25400">
            <a:solidFill>
              <a:schemeClr val="accent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439466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AE2FC5-B5FB-9440-894A-643E0D06935E}"/>
              </a:ext>
            </a:extLst>
          </p:cNvPr>
          <p:cNvSpPr>
            <a:spLocks noGrp="1"/>
          </p:cNvSpPr>
          <p:nvPr>
            <p:ph type="title"/>
          </p:nvPr>
        </p:nvSpPr>
        <p:spPr/>
        <p:txBody>
          <a:bodyPr/>
          <a:lstStyle/>
          <a:p>
            <a:r>
              <a:rPr lang="en-US" dirty="0"/>
              <a:t>Challenge Two</a:t>
            </a:r>
          </a:p>
        </p:txBody>
      </p:sp>
      <p:sp>
        <p:nvSpPr>
          <p:cNvPr id="3" name="Content Placeholder 2">
            <a:extLst>
              <a:ext uri="{FF2B5EF4-FFF2-40B4-BE49-F238E27FC236}">
                <a16:creationId xmlns:a16="http://schemas.microsoft.com/office/drawing/2014/main" id="{581E31F1-1128-4C4C-876F-DF09A4F00B52}"/>
              </a:ext>
            </a:extLst>
          </p:cNvPr>
          <p:cNvSpPr>
            <a:spLocks noGrp="1"/>
          </p:cNvSpPr>
          <p:nvPr>
            <p:ph idx="1"/>
          </p:nvPr>
        </p:nvSpPr>
        <p:spPr/>
        <p:txBody>
          <a:bodyPr>
            <a:normAutofit/>
          </a:bodyPr>
          <a:lstStyle/>
          <a:p>
            <a:pPr marL="0" indent="0">
              <a:buNone/>
            </a:pPr>
            <a:r>
              <a:rPr lang="en-AU" sz="2400" dirty="0"/>
              <a:t>Security and the Risk of Data Breaches</a:t>
            </a:r>
            <a:endParaRPr lang="en-AU" dirty="0"/>
          </a:p>
          <a:p>
            <a:pPr marL="0" indent="0">
              <a:buNone/>
            </a:pPr>
            <a:endParaRPr lang="en-AU" dirty="0"/>
          </a:p>
          <a:p>
            <a:r>
              <a:rPr lang="en-AU" sz="1600" dirty="0"/>
              <a:t>Monitoring call and communication quality is crucial to ensuring that customers get the kind of telecom experience that they deserve.</a:t>
            </a:r>
          </a:p>
          <a:p>
            <a:r>
              <a:rPr lang="en-AU" sz="1600" dirty="0"/>
              <a:t>However, tracking and understanding your communication lifecycle will be essential</a:t>
            </a:r>
            <a:r>
              <a:rPr lang="en-AU" sz="1600" b="1" dirty="0"/>
              <a:t> </a:t>
            </a:r>
            <a:r>
              <a:rPr lang="en-AU" sz="1600" dirty="0"/>
              <a:t>to telecoms companies for another reason, too – data and privacy.</a:t>
            </a:r>
          </a:p>
          <a:p>
            <a:r>
              <a:rPr lang="en-AU" sz="1600" dirty="0"/>
              <a:t>It has become increasingly important for telecommunications companies to make data security and privacy a key priority.</a:t>
            </a:r>
          </a:p>
          <a:p>
            <a:r>
              <a:rPr lang="en-AU" sz="1600" dirty="0"/>
              <a:t>The </a:t>
            </a:r>
            <a:r>
              <a:rPr lang="en-AU" sz="1600" dirty="0">
                <a:hlinkClick r:id="rId2"/>
              </a:rPr>
              <a:t>Digital Media Trends Survey from Deloitte</a:t>
            </a:r>
            <a:r>
              <a:rPr lang="en-AU" sz="1600" dirty="0"/>
              <a:t> shows that customers are still terrified by the idea of identity theft and financial loss.</a:t>
            </a:r>
          </a:p>
        </p:txBody>
      </p:sp>
    </p:spTree>
    <p:extLst>
      <p:ext uri="{BB962C8B-B14F-4D97-AF65-F5344CB8AC3E}">
        <p14:creationId xmlns:p14="http://schemas.microsoft.com/office/powerpoint/2010/main" val="9034015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AE2FC5-B5FB-9440-894A-643E0D06935E}"/>
              </a:ext>
            </a:extLst>
          </p:cNvPr>
          <p:cNvSpPr>
            <a:spLocks noGrp="1"/>
          </p:cNvSpPr>
          <p:nvPr>
            <p:ph type="title"/>
          </p:nvPr>
        </p:nvSpPr>
        <p:spPr/>
        <p:txBody>
          <a:bodyPr/>
          <a:lstStyle/>
          <a:p>
            <a:r>
              <a:rPr lang="en-US" dirty="0"/>
              <a:t>Challenge Three</a:t>
            </a:r>
          </a:p>
        </p:txBody>
      </p:sp>
      <p:sp>
        <p:nvSpPr>
          <p:cNvPr id="3" name="Content Placeholder 2">
            <a:extLst>
              <a:ext uri="{FF2B5EF4-FFF2-40B4-BE49-F238E27FC236}">
                <a16:creationId xmlns:a16="http://schemas.microsoft.com/office/drawing/2014/main" id="{581E31F1-1128-4C4C-876F-DF09A4F00B52}"/>
              </a:ext>
            </a:extLst>
          </p:cNvPr>
          <p:cNvSpPr>
            <a:spLocks noGrp="1"/>
          </p:cNvSpPr>
          <p:nvPr>
            <p:ph idx="1"/>
          </p:nvPr>
        </p:nvSpPr>
        <p:spPr/>
        <p:txBody>
          <a:bodyPr>
            <a:normAutofit/>
          </a:bodyPr>
          <a:lstStyle/>
          <a:p>
            <a:pPr marL="0" indent="0">
              <a:buNone/>
            </a:pPr>
            <a:r>
              <a:rPr lang="en-AU" sz="2400" dirty="0"/>
              <a:t>Regulatory Scrutiny</a:t>
            </a:r>
          </a:p>
          <a:p>
            <a:pPr marL="0" indent="0">
              <a:buNone/>
            </a:pPr>
            <a:endParaRPr lang="en-AU" dirty="0"/>
          </a:p>
          <a:p>
            <a:r>
              <a:rPr lang="en-AU" sz="1600" dirty="0"/>
              <a:t>Greater focus on GDPR and the way that data is captured in the new AI environment. Through virtual assistants and chatbots, telecommunications can improve customer service. However, artificial intelligence also collects a lot of information.</a:t>
            </a:r>
          </a:p>
          <a:p>
            <a:r>
              <a:rPr lang="en-AU" sz="1600" dirty="0"/>
              <a:t>Customers crave the personalised experiences that are available when businesses capture rich data, but they don’t want to compromise on how that data is protected and stored. Telecommunications companies will need to ensure that their networks can protect the data that they collect and follow regulatory guidelines.</a:t>
            </a:r>
          </a:p>
        </p:txBody>
      </p:sp>
    </p:spTree>
    <p:extLst>
      <p:ext uri="{BB962C8B-B14F-4D97-AF65-F5344CB8AC3E}">
        <p14:creationId xmlns:p14="http://schemas.microsoft.com/office/powerpoint/2010/main" val="17429639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1BF84BB8-8819-1F4F-B89E-0D4CBCEEB902}"/>
              </a:ext>
            </a:extLst>
          </p:cNvPr>
          <p:cNvSpPr txBox="1"/>
          <p:nvPr/>
        </p:nvSpPr>
        <p:spPr>
          <a:xfrm>
            <a:off x="921764" y="4298619"/>
            <a:ext cx="10331045" cy="1446550"/>
          </a:xfrm>
          <a:prstGeom prst="rect">
            <a:avLst/>
          </a:prstGeom>
          <a:solidFill>
            <a:srgbClr val="FFC000">
              <a:alpha val="32000"/>
            </a:srgbClr>
          </a:solidFill>
          <a:ln>
            <a:solidFill>
              <a:schemeClr val="accent1"/>
            </a:solidFill>
          </a:ln>
        </p:spPr>
        <p:txBody>
          <a:bodyPr wrap="square" rtlCol="0">
            <a:spAutoFit/>
          </a:bodyPr>
          <a:lstStyle/>
          <a:p>
            <a:pPr algn="ctr"/>
            <a:endParaRPr lang="en-US" sz="4400" b="1" dirty="0">
              <a:solidFill>
                <a:schemeClr val="bg1"/>
              </a:solidFill>
              <a:latin typeface="Lato Black" panose="020F0502020204030203" pitchFamily="34" charset="77"/>
            </a:endParaRPr>
          </a:p>
          <a:p>
            <a:pPr algn="ctr"/>
            <a:endParaRPr lang="en-US" sz="4400" b="1" dirty="0">
              <a:solidFill>
                <a:schemeClr val="bg1"/>
              </a:solidFill>
              <a:latin typeface="Lato Black" panose="020F0502020204030203" pitchFamily="34" charset="77"/>
            </a:endParaRPr>
          </a:p>
        </p:txBody>
      </p:sp>
      <p:sp>
        <p:nvSpPr>
          <p:cNvPr id="2" name="Title 1">
            <a:extLst>
              <a:ext uri="{FF2B5EF4-FFF2-40B4-BE49-F238E27FC236}">
                <a16:creationId xmlns:a16="http://schemas.microsoft.com/office/drawing/2014/main" id="{7EAE2FC5-B5FB-9440-894A-643E0D06935E}"/>
              </a:ext>
            </a:extLst>
          </p:cNvPr>
          <p:cNvSpPr>
            <a:spLocks noGrp="1"/>
          </p:cNvSpPr>
          <p:nvPr>
            <p:ph type="title"/>
          </p:nvPr>
        </p:nvSpPr>
        <p:spPr/>
        <p:txBody>
          <a:bodyPr/>
          <a:lstStyle/>
          <a:p>
            <a:r>
              <a:rPr lang="en-US" dirty="0"/>
              <a:t>Your Challenge – Scenario</a:t>
            </a:r>
          </a:p>
        </p:txBody>
      </p:sp>
      <p:sp>
        <p:nvSpPr>
          <p:cNvPr id="3" name="Content Placeholder 2">
            <a:extLst>
              <a:ext uri="{FF2B5EF4-FFF2-40B4-BE49-F238E27FC236}">
                <a16:creationId xmlns:a16="http://schemas.microsoft.com/office/drawing/2014/main" id="{581E31F1-1128-4C4C-876F-DF09A4F00B52}"/>
              </a:ext>
            </a:extLst>
          </p:cNvPr>
          <p:cNvSpPr>
            <a:spLocks noGrp="1"/>
          </p:cNvSpPr>
          <p:nvPr>
            <p:ph idx="1"/>
          </p:nvPr>
        </p:nvSpPr>
        <p:spPr>
          <a:xfrm>
            <a:off x="810000" y="2283933"/>
            <a:ext cx="10554574" cy="3808642"/>
          </a:xfrm>
        </p:spPr>
        <p:txBody>
          <a:bodyPr>
            <a:normAutofit fontScale="70000" lnSpcReduction="20000"/>
          </a:bodyPr>
          <a:lstStyle/>
          <a:p>
            <a:endParaRPr lang="en-AU" dirty="0"/>
          </a:p>
          <a:p>
            <a:pPr marL="0" indent="0">
              <a:buNone/>
            </a:pPr>
            <a:r>
              <a:rPr lang="en-AU" sz="2900" dirty="0"/>
              <a:t>You are a traditional Telco and:</a:t>
            </a:r>
            <a:endParaRPr lang="en-AU" sz="2600" dirty="0"/>
          </a:p>
          <a:p>
            <a:pPr marL="0" indent="0">
              <a:buNone/>
            </a:pPr>
            <a:endParaRPr lang="en-AU" sz="2600" dirty="0"/>
          </a:p>
          <a:p>
            <a:r>
              <a:rPr lang="en-AU" sz="2300" dirty="0"/>
              <a:t>2025/26 are set to be pivotal years for over-the-top (OTT) service growth, fuelled by streaming video and public demand for more non-linear media consumption.</a:t>
            </a:r>
          </a:p>
          <a:p>
            <a:r>
              <a:rPr lang="en-AU" sz="2300" dirty="0"/>
              <a:t>However, with any boost in OTT adoption and consumption, further financial and infrastructure pressure will be placed on network operators.</a:t>
            </a:r>
          </a:p>
          <a:p>
            <a:pPr marL="0" indent="0">
              <a:buNone/>
            </a:pPr>
            <a:endParaRPr lang="en-AU" sz="2300" dirty="0"/>
          </a:p>
          <a:p>
            <a:pPr marL="0" indent="0" algn="ctr">
              <a:buNone/>
            </a:pPr>
            <a:r>
              <a:rPr lang="en-AU" sz="2300" dirty="0"/>
              <a:t>With mainstream use of 5G here, 2025/6 and beyond is likely to see further efforts from telcos and other service providers to partner with and become primary OTT solution providers in their own right in order to bolster revenues, offset downward price pressures on last-mile connectivity and build customer loyalty.</a:t>
            </a:r>
          </a:p>
          <a:p>
            <a:endParaRPr lang="en-AU" dirty="0"/>
          </a:p>
          <a:p>
            <a:pPr marL="0" indent="0" algn="ctr">
              <a:buNone/>
            </a:pPr>
            <a:r>
              <a:rPr lang="en-AU" sz="2900" dirty="0"/>
              <a:t>?HOW CAN THIS BE ACHIEVED?</a:t>
            </a:r>
          </a:p>
          <a:p>
            <a:pPr marL="0" indent="0">
              <a:buNone/>
            </a:pPr>
            <a:endParaRPr lang="en-AU" sz="2400" dirty="0"/>
          </a:p>
          <a:p>
            <a:pPr marL="0" indent="0">
              <a:buNone/>
            </a:pPr>
            <a:endParaRPr lang="en-AU" dirty="0"/>
          </a:p>
        </p:txBody>
      </p:sp>
    </p:spTree>
    <p:extLst>
      <p:ext uri="{BB962C8B-B14F-4D97-AF65-F5344CB8AC3E}">
        <p14:creationId xmlns:p14="http://schemas.microsoft.com/office/powerpoint/2010/main" val="12341956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Placeholder 7" descr="A picture containing person, front, holding, looking&#10;&#10;Description automatically generated">
            <a:extLst>
              <a:ext uri="{FF2B5EF4-FFF2-40B4-BE49-F238E27FC236}">
                <a16:creationId xmlns:a16="http://schemas.microsoft.com/office/drawing/2014/main" id="{F48E8B60-99B0-3A4D-9F46-BB9BB06B29F9}"/>
              </a:ext>
            </a:extLst>
          </p:cNvPr>
          <p:cNvPicPr>
            <a:picLocks noGrp="1" noChangeAspect="1"/>
          </p:cNvPicPr>
          <p:nvPr>
            <p:ph type="pic" sz="quarter" idx="13"/>
          </p:nvPr>
        </p:nvPicPr>
        <p:blipFill>
          <a:blip r:embed="rId2"/>
          <a:srcRect l="30561" r="30561"/>
          <a:stretch>
            <a:fillRect/>
          </a:stretch>
        </p:blipFill>
        <p:spPr/>
      </p:pic>
      <p:sp>
        <p:nvSpPr>
          <p:cNvPr id="4" name="Text Placeholder 3">
            <a:extLst>
              <a:ext uri="{FF2B5EF4-FFF2-40B4-BE49-F238E27FC236}">
                <a16:creationId xmlns:a16="http://schemas.microsoft.com/office/drawing/2014/main" id="{3E2D21F5-4B89-6C48-8DAE-9C74F73F46E3}"/>
              </a:ext>
            </a:extLst>
          </p:cNvPr>
          <p:cNvSpPr>
            <a:spLocks noGrp="1"/>
          </p:cNvSpPr>
          <p:nvPr>
            <p:ph type="body" sz="half" idx="2"/>
          </p:nvPr>
        </p:nvSpPr>
        <p:spPr>
          <a:xfrm>
            <a:off x="600970" y="3009701"/>
            <a:ext cx="5279157" cy="3022963"/>
          </a:xfrm>
        </p:spPr>
        <p:txBody>
          <a:bodyPr>
            <a:normAutofit fontScale="77500" lnSpcReduction="20000"/>
          </a:bodyPr>
          <a:lstStyle/>
          <a:p>
            <a:r>
              <a:rPr lang="en-US" sz="1600" dirty="0"/>
              <a:t>Consider:</a:t>
            </a:r>
          </a:p>
          <a:p>
            <a:endParaRPr lang="en-US" sz="1500" dirty="0"/>
          </a:p>
          <a:p>
            <a:r>
              <a:rPr lang="en-US" sz="1500" dirty="0"/>
              <a:t>Digital transformation (inside company &amp; also customer readiness)</a:t>
            </a:r>
          </a:p>
          <a:p>
            <a:r>
              <a:rPr lang="en-US" sz="1500" dirty="0"/>
              <a:t>AI</a:t>
            </a:r>
          </a:p>
          <a:p>
            <a:r>
              <a:rPr lang="en-US" sz="1500" dirty="0"/>
              <a:t>Cloud</a:t>
            </a:r>
          </a:p>
          <a:p>
            <a:r>
              <a:rPr lang="en-US" sz="1500" dirty="0"/>
              <a:t>5G availability</a:t>
            </a:r>
          </a:p>
          <a:p>
            <a:r>
              <a:rPr lang="en-US" sz="1500" dirty="0"/>
              <a:t>Unified Communications and Collaboration (UC&amp;C)</a:t>
            </a:r>
          </a:p>
          <a:p>
            <a:r>
              <a:rPr lang="en-US" sz="1500" dirty="0"/>
              <a:t>Work culture (gen z have grown up in a fully connected world for example)</a:t>
            </a:r>
          </a:p>
          <a:p>
            <a:r>
              <a:rPr lang="en-US" sz="1500" dirty="0"/>
              <a:t>Organizational structures</a:t>
            </a:r>
          </a:p>
          <a:p>
            <a:r>
              <a:rPr lang="en-US" sz="1500" dirty="0"/>
              <a:t>Customer experience</a:t>
            </a:r>
          </a:p>
          <a:p>
            <a:r>
              <a:rPr lang="en-US" sz="1500" dirty="0"/>
              <a:t>Legacy business models</a:t>
            </a:r>
          </a:p>
          <a:p>
            <a:endParaRPr lang="en-US" dirty="0"/>
          </a:p>
        </p:txBody>
      </p:sp>
      <p:sp>
        <p:nvSpPr>
          <p:cNvPr id="12" name="TextBox 11">
            <a:extLst>
              <a:ext uri="{FF2B5EF4-FFF2-40B4-BE49-F238E27FC236}">
                <a16:creationId xmlns:a16="http://schemas.microsoft.com/office/drawing/2014/main" id="{B582296E-4643-6D43-9D25-32AE62EFB4DB}"/>
              </a:ext>
            </a:extLst>
          </p:cNvPr>
          <p:cNvSpPr txBox="1"/>
          <p:nvPr/>
        </p:nvSpPr>
        <p:spPr>
          <a:xfrm>
            <a:off x="335532" y="463816"/>
            <a:ext cx="5383867" cy="769441"/>
          </a:xfrm>
          <a:prstGeom prst="rect">
            <a:avLst/>
          </a:prstGeom>
          <a:solidFill>
            <a:srgbClr val="FFC000"/>
          </a:solidFill>
          <a:ln>
            <a:solidFill>
              <a:schemeClr val="accent1"/>
            </a:solidFill>
          </a:ln>
        </p:spPr>
        <p:txBody>
          <a:bodyPr wrap="square" rtlCol="0">
            <a:spAutoFit/>
          </a:bodyPr>
          <a:lstStyle/>
          <a:p>
            <a:pPr algn="ctr"/>
            <a:r>
              <a:rPr lang="en-US" sz="4400" b="1" dirty="0">
                <a:solidFill>
                  <a:schemeClr val="bg1"/>
                </a:solidFill>
                <a:latin typeface="Lato Black" panose="020F0502020204030203" pitchFamily="34" charset="77"/>
              </a:rPr>
              <a:t>Break-Out Session</a:t>
            </a:r>
          </a:p>
        </p:txBody>
      </p:sp>
      <p:sp>
        <p:nvSpPr>
          <p:cNvPr id="7" name="Text Placeholder 3">
            <a:extLst>
              <a:ext uri="{FF2B5EF4-FFF2-40B4-BE49-F238E27FC236}">
                <a16:creationId xmlns:a16="http://schemas.microsoft.com/office/drawing/2014/main" id="{A352F1FE-1750-6544-879C-C0463FAB76DE}"/>
              </a:ext>
            </a:extLst>
          </p:cNvPr>
          <p:cNvSpPr txBox="1">
            <a:spLocks/>
          </p:cNvSpPr>
          <p:nvPr/>
        </p:nvSpPr>
        <p:spPr>
          <a:xfrm>
            <a:off x="600971" y="1670817"/>
            <a:ext cx="4852988" cy="4124341"/>
          </a:xfrm>
          <a:prstGeom prst="rect">
            <a:avLst/>
          </a:prstGeom>
          <a:effectLst>
            <a:outerShdw blurRad="50800" dir="14400000">
              <a:srgbClr val="000000">
                <a:alpha val="40000"/>
              </a:srgbClr>
            </a:outerShdw>
          </a:effectLst>
        </p:spPr>
        <p:txBody>
          <a:bodyPr vert="horz" lIns="91440" tIns="45720" rIns="91440" bIns="45720" rtlCol="0" anchor="t">
            <a:normAutofit/>
          </a:bodyPr>
          <a:lstStyle>
            <a:lvl1pPr marL="0" indent="0" algn="l" defTabSz="457200" rtl="0" eaLnBrk="1" latinLnBrk="0" hangingPunct="1">
              <a:spcBef>
                <a:spcPct val="20000"/>
              </a:spcBef>
              <a:spcAft>
                <a:spcPts val="600"/>
              </a:spcAft>
              <a:buClr>
                <a:schemeClr val="accent1"/>
              </a:buClr>
              <a:buFont typeface="Wingdings 2" charset="2"/>
              <a:buNone/>
              <a:defRPr lang="en-US" sz="1200" kern="1200">
                <a:solidFill>
                  <a:schemeClr val="tx1">
                    <a:lumMod val="65000"/>
                    <a:lumOff val="35000"/>
                  </a:schemeClr>
                </a:solidFill>
                <a:latin typeface="Lato" panose="020F0502020204030203" pitchFamily="34" charset="77"/>
                <a:ea typeface="+mn-ea"/>
                <a:cs typeface="+mn-cs"/>
              </a:defRPr>
            </a:lvl1pPr>
            <a:lvl2pPr marL="457200" indent="0" algn="l" defTabSz="457200" rtl="0" eaLnBrk="1" latinLnBrk="0" hangingPunct="1">
              <a:spcBef>
                <a:spcPct val="20000"/>
              </a:spcBef>
              <a:spcAft>
                <a:spcPts val="600"/>
              </a:spcAft>
              <a:buClr>
                <a:schemeClr val="accent1"/>
              </a:buClr>
              <a:buFont typeface="Wingdings 2" charset="2"/>
              <a:buNone/>
              <a:defRPr lang="en-US" sz="1200" kern="1200">
                <a:solidFill>
                  <a:schemeClr val="tx1">
                    <a:lumMod val="65000"/>
                    <a:lumOff val="35000"/>
                  </a:schemeClr>
                </a:solidFill>
                <a:latin typeface="Lato" panose="020F0502020204030203" pitchFamily="34" charset="77"/>
                <a:ea typeface="+mn-ea"/>
                <a:cs typeface="+mn-cs"/>
              </a:defRPr>
            </a:lvl2pPr>
            <a:lvl3pPr marL="914400" indent="0" algn="l" defTabSz="457200" rtl="0" eaLnBrk="1" latinLnBrk="0" hangingPunct="1">
              <a:spcBef>
                <a:spcPct val="20000"/>
              </a:spcBef>
              <a:spcAft>
                <a:spcPts val="600"/>
              </a:spcAft>
              <a:buClr>
                <a:schemeClr val="accent1"/>
              </a:buClr>
              <a:buFont typeface="Wingdings 2" charset="2"/>
              <a:buNone/>
              <a:defRPr lang="en-US" sz="1000" kern="1200">
                <a:solidFill>
                  <a:schemeClr val="tx1">
                    <a:lumMod val="65000"/>
                    <a:lumOff val="35000"/>
                  </a:schemeClr>
                </a:solidFill>
                <a:latin typeface="Lato" panose="020F0502020204030203" pitchFamily="34" charset="77"/>
                <a:ea typeface="+mn-ea"/>
                <a:cs typeface="+mn-cs"/>
              </a:defRPr>
            </a:lvl3pPr>
            <a:lvl4pPr marL="1371600" indent="0" algn="l" defTabSz="457200" rtl="0" eaLnBrk="1" latinLnBrk="0" hangingPunct="1">
              <a:spcBef>
                <a:spcPct val="20000"/>
              </a:spcBef>
              <a:spcAft>
                <a:spcPts val="600"/>
              </a:spcAft>
              <a:buClr>
                <a:schemeClr val="accent1"/>
              </a:buClr>
              <a:buFont typeface="Wingdings 2" charset="2"/>
              <a:buNone/>
              <a:defRPr lang="en-US" sz="900" kern="1200">
                <a:solidFill>
                  <a:schemeClr val="tx1">
                    <a:lumMod val="65000"/>
                    <a:lumOff val="35000"/>
                  </a:schemeClr>
                </a:solidFill>
                <a:latin typeface="Lato" panose="020F0502020204030203" pitchFamily="34" charset="77"/>
                <a:ea typeface="+mn-ea"/>
                <a:cs typeface="+mn-cs"/>
              </a:defRPr>
            </a:lvl4pPr>
            <a:lvl5pPr marL="1828800" indent="0" algn="l" defTabSz="457200" rtl="0" eaLnBrk="1" latinLnBrk="0" hangingPunct="1">
              <a:spcBef>
                <a:spcPct val="20000"/>
              </a:spcBef>
              <a:spcAft>
                <a:spcPts val="600"/>
              </a:spcAft>
              <a:buClr>
                <a:schemeClr val="accent1"/>
              </a:buClr>
              <a:buFont typeface="Wingdings 2" charset="2"/>
              <a:buNone/>
              <a:defRPr lang="en-US" sz="900" kern="1200">
                <a:solidFill>
                  <a:schemeClr val="tx1">
                    <a:lumMod val="65000"/>
                    <a:lumOff val="35000"/>
                  </a:schemeClr>
                </a:solidFill>
                <a:latin typeface="Lato" panose="020F0502020204030203" pitchFamily="34" charset="77"/>
                <a:ea typeface="+mn-ea"/>
                <a:cs typeface="+mn-cs"/>
              </a:defRPr>
            </a:lvl5pPr>
            <a:lvl6pPr marL="2286000" indent="0" algn="l" defTabSz="457200" rtl="0" eaLnBrk="1" latinLnBrk="0" hangingPunct="1">
              <a:spcBef>
                <a:spcPct val="20000"/>
              </a:spcBef>
              <a:spcAft>
                <a:spcPts val="600"/>
              </a:spcAft>
              <a:buClr>
                <a:schemeClr val="accent1"/>
              </a:buClr>
              <a:buFont typeface="Wingdings 2" charset="2"/>
              <a:buNone/>
              <a:defRPr sz="900" kern="1200">
                <a:solidFill>
                  <a:schemeClr val="tx1"/>
                </a:solidFill>
                <a:latin typeface="+mn-lt"/>
                <a:ea typeface="+mn-ea"/>
                <a:cs typeface="+mn-cs"/>
              </a:defRPr>
            </a:lvl6pPr>
            <a:lvl7pPr marL="2743200" indent="0" algn="l" defTabSz="457200" rtl="0" eaLnBrk="1" latinLnBrk="0" hangingPunct="1">
              <a:spcBef>
                <a:spcPct val="20000"/>
              </a:spcBef>
              <a:spcAft>
                <a:spcPts val="600"/>
              </a:spcAft>
              <a:buClr>
                <a:schemeClr val="accent1"/>
              </a:buClr>
              <a:buFont typeface="Wingdings 2" charset="2"/>
              <a:buNone/>
              <a:defRPr sz="900" kern="1200">
                <a:solidFill>
                  <a:schemeClr val="tx1"/>
                </a:solidFill>
                <a:latin typeface="+mn-lt"/>
                <a:ea typeface="+mn-ea"/>
                <a:cs typeface="+mn-cs"/>
              </a:defRPr>
            </a:lvl7pPr>
            <a:lvl8pPr marL="3200400" indent="0" algn="l" defTabSz="457200" rtl="0" eaLnBrk="1" latinLnBrk="0" hangingPunct="1">
              <a:spcBef>
                <a:spcPct val="20000"/>
              </a:spcBef>
              <a:spcAft>
                <a:spcPts val="600"/>
              </a:spcAft>
              <a:buClr>
                <a:schemeClr val="accent1"/>
              </a:buClr>
              <a:buFont typeface="Wingdings 2" charset="2"/>
              <a:buNone/>
              <a:defRPr sz="900" kern="1200">
                <a:solidFill>
                  <a:schemeClr val="tx1"/>
                </a:solidFill>
                <a:latin typeface="+mn-lt"/>
                <a:ea typeface="+mn-ea"/>
                <a:cs typeface="+mn-cs"/>
              </a:defRPr>
            </a:lvl8pPr>
            <a:lvl9pPr marL="3657600" indent="0" algn="l" defTabSz="457200" rtl="0" eaLnBrk="1" latinLnBrk="0" hangingPunct="1">
              <a:spcBef>
                <a:spcPct val="20000"/>
              </a:spcBef>
              <a:spcAft>
                <a:spcPts val="600"/>
              </a:spcAft>
              <a:buClr>
                <a:schemeClr val="accent1"/>
              </a:buClr>
              <a:buFont typeface="Wingdings 2" charset="2"/>
              <a:buNone/>
              <a:defRPr sz="900" kern="1200">
                <a:solidFill>
                  <a:schemeClr val="tx1"/>
                </a:solidFill>
                <a:latin typeface="+mn-lt"/>
                <a:ea typeface="+mn-ea"/>
                <a:cs typeface="+mn-cs"/>
              </a:defRPr>
            </a:lvl9pPr>
          </a:lstStyle>
          <a:p>
            <a:pPr algn="ctr"/>
            <a:r>
              <a:rPr lang="en-AU" dirty="0"/>
              <a:t>With mainstream use of </a:t>
            </a:r>
            <a:r>
              <a:rPr lang="en-AU"/>
              <a:t>5G here, 2025/6 </a:t>
            </a:r>
            <a:r>
              <a:rPr lang="en-AU" dirty="0"/>
              <a:t>and beyond is likely to see further efforts from Telcos and other service providers to partner with and become primary OTT solution providers in their own right in order to bolster revenues, offset downward price pressures on last-mile connectivity and build customer loyalty.</a:t>
            </a:r>
          </a:p>
          <a:p>
            <a:endParaRPr lang="en-AU" dirty="0"/>
          </a:p>
          <a:p>
            <a:endParaRPr lang="en-AU" dirty="0"/>
          </a:p>
          <a:p>
            <a:endParaRPr lang="en-AU" dirty="0"/>
          </a:p>
          <a:p>
            <a:endParaRPr lang="en-AU" dirty="0"/>
          </a:p>
        </p:txBody>
      </p:sp>
    </p:spTree>
    <p:extLst>
      <p:ext uri="{BB962C8B-B14F-4D97-AF65-F5344CB8AC3E}">
        <p14:creationId xmlns:p14="http://schemas.microsoft.com/office/powerpoint/2010/main" val="17537811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AE2FC5-B5FB-9440-894A-643E0D06935E}"/>
              </a:ext>
            </a:extLst>
          </p:cNvPr>
          <p:cNvSpPr>
            <a:spLocks noGrp="1"/>
          </p:cNvSpPr>
          <p:nvPr>
            <p:ph type="title"/>
          </p:nvPr>
        </p:nvSpPr>
        <p:spPr/>
        <p:txBody>
          <a:bodyPr/>
          <a:lstStyle/>
          <a:p>
            <a:r>
              <a:rPr lang="en-US" dirty="0"/>
              <a:t>Wrap Up</a:t>
            </a:r>
          </a:p>
        </p:txBody>
      </p:sp>
      <p:sp>
        <p:nvSpPr>
          <p:cNvPr id="5" name="Content Placeholder 4">
            <a:extLst>
              <a:ext uri="{FF2B5EF4-FFF2-40B4-BE49-F238E27FC236}">
                <a16:creationId xmlns:a16="http://schemas.microsoft.com/office/drawing/2014/main" id="{658F9F18-E244-1248-826A-25E3D08B8DD7}"/>
              </a:ext>
            </a:extLst>
          </p:cNvPr>
          <p:cNvSpPr>
            <a:spLocks noGrp="1"/>
          </p:cNvSpPr>
          <p:nvPr>
            <p:ph idx="1"/>
          </p:nvPr>
        </p:nvSpPr>
        <p:spPr/>
        <p:txBody>
          <a:bodyPr/>
          <a:lstStyle/>
          <a:p>
            <a:pPr marL="0" indent="0" algn="ctr">
              <a:buNone/>
            </a:pPr>
            <a:r>
              <a:rPr lang="en-US" dirty="0"/>
              <a:t>Thankyou!</a:t>
            </a:r>
          </a:p>
        </p:txBody>
      </p:sp>
    </p:spTree>
    <p:extLst>
      <p:ext uri="{BB962C8B-B14F-4D97-AF65-F5344CB8AC3E}">
        <p14:creationId xmlns:p14="http://schemas.microsoft.com/office/powerpoint/2010/main" val="375193507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Quotable">
  <a:themeElements>
    <a:clrScheme name="Yellow">
      <a:dk1>
        <a:sysClr val="windowText" lastClr="000000"/>
      </a:dk1>
      <a:lt1>
        <a:sysClr val="window" lastClr="FFFFFF"/>
      </a:lt1>
      <a:dk2>
        <a:srgbClr val="39302A"/>
      </a:dk2>
      <a:lt2>
        <a:srgbClr val="E5DEDB"/>
      </a:lt2>
      <a:accent1>
        <a:srgbClr val="FFCA08"/>
      </a:accent1>
      <a:accent2>
        <a:srgbClr val="F8931D"/>
      </a:accent2>
      <a:accent3>
        <a:srgbClr val="CE8D3E"/>
      </a:accent3>
      <a:accent4>
        <a:srgbClr val="EC7016"/>
      </a:accent4>
      <a:accent5>
        <a:srgbClr val="E64823"/>
      </a:accent5>
      <a:accent6>
        <a:srgbClr val="9C6A6A"/>
      </a:accent6>
      <a:hlink>
        <a:srgbClr val="2998E3"/>
      </a:hlink>
      <a:folHlink>
        <a:srgbClr val="7F723D"/>
      </a:folHlink>
    </a:clrScheme>
    <a:fontScheme name="Quotabl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Quotabl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Quotable" id="{39EC5628-30ED-4578-ACD8-9820EDB8E15A}" vid="{6F3559E9-1A4C-49D8-94D4-F41003531C49}"/>
    </a:ext>
  </a:extLst>
</a:theme>
</file>

<file path=docProps/app.xml><?xml version="1.0" encoding="utf-8"?>
<Properties xmlns="http://schemas.openxmlformats.org/officeDocument/2006/extended-properties" xmlns:vt="http://schemas.openxmlformats.org/officeDocument/2006/docPropsVTypes">
  <TotalTime>157</TotalTime>
  <Words>592</Words>
  <Application>Microsoft Office PowerPoint</Application>
  <PresentationFormat>Widescreen</PresentationFormat>
  <Paragraphs>50</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Lato</vt:lpstr>
      <vt:lpstr>Lato Black</vt:lpstr>
      <vt:lpstr>Open Sans</vt:lpstr>
      <vt:lpstr>Wingdings 2</vt:lpstr>
      <vt:lpstr>Quotable</vt:lpstr>
      <vt:lpstr>How would you do it?</vt:lpstr>
      <vt:lpstr>Challenge One</vt:lpstr>
      <vt:lpstr>Challenge One</vt:lpstr>
      <vt:lpstr>Challenge Two</vt:lpstr>
      <vt:lpstr>Challenge Three</vt:lpstr>
      <vt:lpstr>Your Challenge – Scenario</vt:lpstr>
      <vt:lpstr>PowerPoint Presentation</vt:lpstr>
      <vt:lpstr>Wrap Up</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Title Goes Here</dc:title>
  <dc:creator>Shawn Reed</dc:creator>
  <cp:lastModifiedBy>Fionna Clark</cp:lastModifiedBy>
  <cp:revision>14</cp:revision>
  <dcterms:created xsi:type="dcterms:W3CDTF">2020-07-14T07:29:35Z</dcterms:created>
  <dcterms:modified xsi:type="dcterms:W3CDTF">2026-01-16T00:36:16Z</dcterms:modified>
</cp:coreProperties>
</file>