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9"/>
  </p:notesMasterIdLst>
  <p:sldIdLst>
    <p:sldId id="256" r:id="rId5"/>
    <p:sldId id="322" r:id="rId6"/>
    <p:sldId id="292" r:id="rId7"/>
    <p:sldId id="293" r:id="rId8"/>
    <p:sldId id="294" r:id="rId9"/>
    <p:sldId id="295" r:id="rId10"/>
    <p:sldId id="296" r:id="rId11"/>
    <p:sldId id="297" r:id="rId12"/>
    <p:sldId id="303" r:id="rId13"/>
    <p:sldId id="304" r:id="rId14"/>
    <p:sldId id="323" r:id="rId15"/>
    <p:sldId id="298" r:id="rId16"/>
    <p:sldId id="302" r:id="rId17"/>
    <p:sldId id="299" r:id="rId18"/>
  </p:sldIdLst>
  <p:sldSz cx="18288000" cy="10287000"/>
  <p:notesSz cx="6858000" cy="9144000"/>
  <p:embeddedFontLst>
    <p:embeddedFont>
      <p:font typeface="Open Sans" panose="020B0606030504020204" pitchFamily="34" charset="0"/>
      <p:regular r:id="rId20"/>
      <p:bold r:id="rId21"/>
      <p:italic r:id="rId22"/>
      <p:boldItalic r:id="rId23"/>
    </p:embeddedFont>
    <p:embeddedFont>
      <p:font typeface="Open Sans Extra Bold" panose="020B0604020202020204" charset="0"/>
      <p:regular r:id="rId24"/>
    </p:embeddedFont>
    <p:embeddedFont>
      <p:font typeface="Poppins" panose="00000500000000000000"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56A"/>
    <a:srgbClr val="C4C4C6"/>
    <a:srgbClr val="145DA0"/>
    <a:srgbClr val="C1D8EC"/>
    <a:srgbClr val="649DCF"/>
    <a:srgbClr val="017CC4"/>
    <a:srgbClr val="337FC0"/>
    <a:srgbClr val="FFFFFF"/>
    <a:srgbClr val="C6C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19" autoAdjust="0"/>
    <p:restoredTop sz="96233" autoAdjust="0"/>
  </p:normalViewPr>
  <p:slideViewPr>
    <p:cSldViewPr>
      <p:cViewPr varScale="1">
        <p:scale>
          <a:sx n="29" d="100"/>
          <a:sy n="29" d="100"/>
        </p:scale>
        <p:origin x="82" y="7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91DDB-F4B4-42F8-802C-D23A9F4D0A1F}" type="datetimeFigureOut">
              <a:rPr lang="en-US" smtClean="0"/>
              <a:t>1/15/2026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710BF-62FE-4797-B421-2DA31E240DCA}" type="slidenum">
              <a:rPr lang="en-US" smtClean="0"/>
              <a:t>‹#›</a:t>
            </a:fld>
            <a:endParaRPr lang="en-US" dirty="0"/>
          </a:p>
        </p:txBody>
      </p:sp>
    </p:spTree>
    <p:extLst>
      <p:ext uri="{BB962C8B-B14F-4D97-AF65-F5344CB8AC3E}">
        <p14:creationId xmlns:p14="http://schemas.microsoft.com/office/powerpoint/2010/main" val="253621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D0D0D"/>
                </a:solidFill>
                <a:effectLst/>
                <a:highlight>
                  <a:srgbClr val="FFFFFF"/>
                </a:highlight>
                <a:latin typeface="Söhne"/>
              </a:rPr>
              <a:t>1. Opening Remarks</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0" i="0" dirty="0">
                <a:solidFill>
                  <a:srgbClr val="0D0D0D"/>
                </a:solidFill>
                <a:effectLst/>
                <a:highlight>
                  <a:srgbClr val="FFFFFF"/>
                </a:highlight>
                <a:latin typeface="Söhne"/>
              </a:rPr>
              <a:t>  Welcome and introductions</a:t>
            </a:r>
          </a:p>
          <a:p>
            <a:pPr algn="l">
              <a:buFont typeface="Arial" panose="020B0604020202020204" pitchFamily="34" charset="0"/>
              <a:buChar char="•"/>
            </a:pPr>
            <a:r>
              <a:rPr lang="en-US" b="0" i="0" dirty="0">
                <a:solidFill>
                  <a:srgbClr val="0D0D0D"/>
                </a:solidFill>
                <a:effectLst/>
                <a:highlight>
                  <a:srgbClr val="FFFFFF"/>
                </a:highlight>
                <a:latin typeface="Söhne"/>
              </a:rPr>
              <a:t>  Approval of the agenda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710BF-62FE-4797-B421-2DA31E240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28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BB21E7-1DC8-4F17-9ACC-25BDE1625259}"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EDF07-3DC5-4AE9-A6BC-289007BD89B0}"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65243-91D9-43DC-BB25-8D7582A84CD9}"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3F568-6010-4F5B-94A6-1725F4031E92}"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6FB7C-B0C2-422B-8F32-8D4A2FFFE65F}"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7FBE2F-DB60-451B-BDDF-EDA3F1AE5473}"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36C7A7-9DC7-475E-B3D8-E94DA5F583E6}" type="datetime1">
              <a:rPr lang="en-US" smtClean="0"/>
              <a:t>1/15/2026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A904BD-7037-4B5C-8B97-485E863630E0}" type="datetime1">
              <a:rPr lang="en-US" smtClean="0"/>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9EB1F-BA34-4814-AE8C-61F18F31A4F7}" type="datetime1">
              <a:rPr lang="en-US" smtClean="0"/>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91E89-D65D-4C98-A6FF-4E15D1DF23F7}"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8C49-84DB-4306-8288-71AC05FB0904}"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90C2C-4BE4-41C3-95E8-C126B104B0BE}" type="datetime1">
              <a:rPr lang="en-US" smtClean="0"/>
              <a:t>1/15/2026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image" Target="../media/image3.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TextBox 5"/>
          <p:cNvSpPr txBox="1"/>
          <p:nvPr/>
        </p:nvSpPr>
        <p:spPr>
          <a:xfrm>
            <a:off x="1368843" y="5000590"/>
            <a:ext cx="11432757" cy="1015663"/>
          </a:xfrm>
          <a:prstGeom prst="rect">
            <a:avLst/>
          </a:prstGeom>
        </p:spPr>
        <p:txBody>
          <a:bodyPr wrap="square" lIns="0" tIns="0" rIns="0" bIns="0" rtlCol="0" anchor="t">
            <a:spAutoFit/>
          </a:bodyPr>
          <a:lstStyle/>
          <a:p>
            <a:pPr>
              <a:spcBef>
                <a:spcPts val="1200"/>
              </a:spcBef>
            </a:pPr>
            <a:r>
              <a:rPr lang="en-US" sz="6600" b="1" dirty="0">
                <a:solidFill>
                  <a:srgbClr val="002060"/>
                </a:solidFill>
                <a:latin typeface="Aptos" panose="020B0004020202020204" pitchFamily="34" charset="0"/>
              </a:rPr>
              <a:t>Your Career / Your Ladder</a:t>
            </a:r>
          </a:p>
        </p:txBody>
      </p:sp>
      <p:pic>
        <p:nvPicPr>
          <p:cNvPr id="2" name="Picture 1" descr="A blue text on a black background&#10;&#10;Description automatically generated">
            <a:extLst>
              <a:ext uri="{FF2B5EF4-FFF2-40B4-BE49-F238E27FC236}">
                <a16:creationId xmlns:a16="http://schemas.microsoft.com/office/drawing/2014/main" id="{9F94438B-CB9B-F2BC-65C2-8E376D37C8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00" t="40669" r="15602" b="27050"/>
          <a:stretch/>
        </p:blipFill>
        <p:spPr>
          <a:xfrm>
            <a:off x="890034" y="941799"/>
            <a:ext cx="8460957" cy="2144301"/>
          </a:xfrm>
          <a:prstGeom prst="rect">
            <a:avLst/>
          </a:prstGeom>
        </p:spPr>
      </p:pic>
      <p:sp>
        <p:nvSpPr>
          <p:cNvPr id="11" name="TextBox 5">
            <a:extLst>
              <a:ext uri="{FF2B5EF4-FFF2-40B4-BE49-F238E27FC236}">
                <a16:creationId xmlns:a16="http://schemas.microsoft.com/office/drawing/2014/main" id="{7EA65D46-3BB5-73AE-FFD7-CA212ED7A86F}"/>
              </a:ext>
            </a:extLst>
          </p:cNvPr>
          <p:cNvSpPr txBox="1"/>
          <p:nvPr/>
        </p:nvSpPr>
        <p:spPr>
          <a:xfrm>
            <a:off x="1368843" y="7790769"/>
            <a:ext cx="10823157" cy="553998"/>
          </a:xfrm>
          <a:prstGeom prst="rect">
            <a:avLst/>
          </a:prstGeom>
        </p:spPr>
        <p:txBody>
          <a:bodyPr wrap="square" lIns="0" tIns="0" rIns="0" bIns="0" rtlCol="0" anchor="t">
            <a:spAutoFit/>
          </a:bodyPr>
          <a:lstStyle/>
          <a:p>
            <a:pPr>
              <a:spcBef>
                <a:spcPts val="1200"/>
              </a:spcBef>
            </a:pPr>
            <a:r>
              <a:rPr lang="en-US" sz="3600" dirty="0">
                <a:solidFill>
                  <a:srgbClr val="051D40"/>
                </a:solidFill>
                <a:latin typeface="Aptos" panose="020B0004020202020204" pitchFamily="34" charset="0"/>
                <a:ea typeface="Open Sans" panose="020B0606030504020204" pitchFamily="34" charset="0"/>
                <a:cs typeface="Open Sans" panose="020B0606030504020204" pitchFamily="34" charset="0"/>
              </a:rPr>
              <a:t>Building Relationships &amp; Professional Networking</a:t>
            </a:r>
          </a:p>
        </p:txBody>
      </p:sp>
      <p:pic>
        <p:nvPicPr>
          <p:cNvPr id="3" name="Picture 2" descr="A blue and black circle&#10;&#10;Description automatically generated">
            <a:extLst>
              <a:ext uri="{FF2B5EF4-FFF2-40B4-BE49-F238E27FC236}">
                <a16:creationId xmlns:a16="http://schemas.microsoft.com/office/drawing/2014/main" id="{000FE917-8862-63D2-5B9C-E38A61B89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31" t="46531" r="49955" b="7665"/>
          <a:stretch/>
        </p:blipFill>
        <p:spPr>
          <a:xfrm rot="16200000" flipV="1">
            <a:off x="15790333" y="0"/>
            <a:ext cx="2514600" cy="2514600"/>
          </a:xfrm>
          <a:prstGeom prst="rect">
            <a:avLst/>
          </a:prstGeom>
          <a:effectLst/>
        </p:spPr>
      </p:pic>
      <p:sp>
        <p:nvSpPr>
          <p:cNvPr id="4" name="Rectangle 3">
            <a:extLst>
              <a:ext uri="{FF2B5EF4-FFF2-40B4-BE49-F238E27FC236}">
                <a16:creationId xmlns:a16="http://schemas.microsoft.com/office/drawing/2014/main" id="{C21F1770-7A2E-01DE-3606-37220D93882D}"/>
              </a:ext>
            </a:extLst>
          </p:cNvPr>
          <p:cNvSpPr/>
          <p:nvPr/>
        </p:nvSpPr>
        <p:spPr>
          <a:xfrm>
            <a:off x="0" y="9938819"/>
            <a:ext cx="18288000" cy="366437"/>
          </a:xfrm>
          <a:prstGeom prst="rect">
            <a:avLst/>
          </a:prstGeom>
          <a:solidFill>
            <a:srgbClr val="337FC0"/>
          </a:solidFill>
          <a:ln>
            <a:solidFill>
              <a:srgbClr val="337F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BA706A7-F9FE-3586-27AA-E82AEA218B49}"/>
              </a:ext>
            </a:extLst>
          </p:cNvPr>
          <p:cNvSpPr txBox="1"/>
          <p:nvPr/>
        </p:nvSpPr>
        <p:spPr>
          <a:xfrm>
            <a:off x="1219200" y="3143935"/>
            <a:ext cx="8131791" cy="400110"/>
          </a:xfrm>
          <a:prstGeom prst="rect">
            <a:avLst/>
          </a:prstGeom>
        </p:spPr>
        <p:txBody>
          <a:bodyPr wrap="square" lIns="0" tIns="0" rIns="0" bIns="0" rtlCol="0" anchor="t">
            <a:spAutoFit/>
          </a:bodyPr>
          <a:lstStyle/>
          <a:p>
            <a:pPr algn="ctr">
              <a:spcBef>
                <a:spcPts val="1200"/>
              </a:spcBef>
            </a:pPr>
            <a:r>
              <a:rPr lang="en-US" sz="2600" dirty="0">
                <a:solidFill>
                  <a:srgbClr val="051D40"/>
                </a:solidFill>
                <a:latin typeface="Aptos" panose="020B0004020202020204" pitchFamily="34" charset="0"/>
                <a:ea typeface="Open Sans" panose="020B0606030504020204" pitchFamily="34" charset="0"/>
                <a:cs typeface="Open Sans" panose="020B0606030504020204" pitchFamily="34" charset="0"/>
              </a:rPr>
              <a:t>Optimizing Colocation: Search. Compare. Buy Smarter.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F232-1B2A-BCD6-AE6D-BA3F5C476E0C}"/>
            </a:ext>
          </a:extLst>
        </p:cNvPr>
        <p:cNvGrpSpPr/>
        <p:nvPr/>
      </p:nvGrpSpPr>
      <p:grpSpPr>
        <a:xfrm>
          <a:off x="0" y="0"/>
          <a:ext cx="0" cy="0"/>
          <a:chOff x="0" y="0"/>
          <a:chExt cx="0" cy="0"/>
        </a:xfrm>
      </p:grpSpPr>
      <p:pic>
        <p:nvPicPr>
          <p:cNvPr id="2" name="Picture 1" descr="A blue and black circle&#10;&#10;Description automatically generated">
            <a:extLst>
              <a:ext uri="{FF2B5EF4-FFF2-40B4-BE49-F238E27FC236}">
                <a16:creationId xmlns:a16="http://schemas.microsoft.com/office/drawing/2014/main" id="{DD035887-53B1-1844-45E0-0DD080987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pic>
        <p:nvPicPr>
          <p:cNvPr id="10" name="Picture 9" descr="A blue and black logo&#10;&#10;Description automatically generated">
            <a:extLst>
              <a:ext uri="{FF2B5EF4-FFF2-40B4-BE49-F238E27FC236}">
                <a16:creationId xmlns:a16="http://schemas.microsoft.com/office/drawing/2014/main" id="{F82CB0FA-8C39-D5E0-9947-B420A9A4B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087600" y="9456178"/>
            <a:ext cx="2607398" cy="685800"/>
          </a:xfrm>
          <a:prstGeom prst="rect">
            <a:avLst/>
          </a:prstGeom>
        </p:spPr>
      </p:pic>
      <p:sp>
        <p:nvSpPr>
          <p:cNvPr id="22" name="Slide Number Placeholder 2">
            <a:extLst>
              <a:ext uri="{FF2B5EF4-FFF2-40B4-BE49-F238E27FC236}">
                <a16:creationId xmlns:a16="http://schemas.microsoft.com/office/drawing/2014/main" id="{667DE105-0FAF-F370-6452-34CE5A36BB8E}"/>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10</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017A815-0A14-5982-B71E-5F4B03D57454}"/>
              </a:ext>
            </a:extLst>
          </p:cNvPr>
          <p:cNvSpPr txBox="1"/>
          <p:nvPr/>
        </p:nvSpPr>
        <p:spPr>
          <a:xfrm>
            <a:off x="808686" y="705969"/>
            <a:ext cx="16886311"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Using AI to Execute &amp; Network Smarter</a:t>
            </a:r>
          </a:p>
        </p:txBody>
      </p:sp>
      <p:sp>
        <p:nvSpPr>
          <p:cNvPr id="12" name="TextBox 11">
            <a:extLst>
              <a:ext uri="{FF2B5EF4-FFF2-40B4-BE49-F238E27FC236}">
                <a16:creationId xmlns:a16="http://schemas.microsoft.com/office/drawing/2014/main" id="{A539C586-8A56-D0BB-EF4D-7203CBA822A2}"/>
              </a:ext>
            </a:extLst>
          </p:cNvPr>
          <p:cNvSpPr txBox="1"/>
          <p:nvPr/>
        </p:nvSpPr>
        <p:spPr>
          <a:xfrm>
            <a:off x="723900" y="1399869"/>
            <a:ext cx="10392713" cy="523220"/>
          </a:xfrm>
          <a:prstGeom prst="rect">
            <a:avLst/>
          </a:prstGeom>
          <a:noFill/>
        </p:spPr>
        <p:txBody>
          <a:bodyPr wrap="square" rtlCol="0">
            <a:spAutoFit/>
          </a:bodyPr>
          <a:lstStyle/>
          <a:p>
            <a:r>
              <a:rPr lang="en-US" sz="2800" dirty="0">
                <a:latin typeface="Aptos" panose="020B0004020202020204" pitchFamily="34" charset="0"/>
              </a:rPr>
              <a:t>AI Supports Preparation; People Build Trust</a:t>
            </a:r>
          </a:p>
        </p:txBody>
      </p:sp>
      <p:sp>
        <p:nvSpPr>
          <p:cNvPr id="7" name="TextBox 6">
            <a:extLst>
              <a:ext uri="{FF2B5EF4-FFF2-40B4-BE49-F238E27FC236}">
                <a16:creationId xmlns:a16="http://schemas.microsoft.com/office/drawing/2014/main" id="{C446F3EC-03C5-7475-E7EC-842C551C9197}"/>
              </a:ext>
            </a:extLst>
          </p:cNvPr>
          <p:cNvSpPr txBox="1"/>
          <p:nvPr/>
        </p:nvSpPr>
        <p:spPr>
          <a:xfrm>
            <a:off x="2514600" y="2616989"/>
            <a:ext cx="12344400" cy="5602111"/>
          </a:xfrm>
          <a:prstGeom prst="rect">
            <a:avLst/>
          </a:prstGeom>
          <a:noFill/>
        </p:spPr>
        <p:txBody>
          <a:bodyPr wrap="square" rtlCol="0">
            <a:spAutoFit/>
          </a:bodyPr>
          <a:lstStyle/>
          <a:p>
            <a:pPr>
              <a:lnSpc>
                <a:spcPts val="3600"/>
              </a:lnSpc>
            </a:pPr>
            <a:r>
              <a:rPr lang="en-US" sz="2800" dirty="0">
                <a:solidFill>
                  <a:srgbClr val="63656A"/>
                </a:solidFill>
              </a:rPr>
              <a:t>AI is a powerful support tool for execution and networking, but success still depends on human connection.</a:t>
            </a:r>
          </a:p>
          <a:p>
            <a:pPr>
              <a:lnSpc>
                <a:spcPts val="3600"/>
              </a:lnSpc>
            </a:pPr>
            <a:endParaRPr lang="en-US" sz="2600" dirty="0">
              <a:solidFill>
                <a:srgbClr val="C4C4C6"/>
              </a:solidFill>
              <a:latin typeface="Aptos" panose="020B0004020202020204" pitchFamily="34" charset="0"/>
            </a:endParaRPr>
          </a:p>
          <a:p>
            <a:pPr>
              <a:lnSpc>
                <a:spcPts val="3600"/>
              </a:lnSpc>
            </a:pPr>
            <a:r>
              <a:rPr lang="en-US" sz="2800" b="1" dirty="0">
                <a:solidFill>
                  <a:schemeClr val="accent1"/>
                </a:solidFill>
                <a:latin typeface="Aptos" panose="020B0004020202020204" pitchFamily="34" charset="0"/>
              </a:rPr>
              <a:t>Practical ways to use AI:</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Research people, companies and industries before meetings</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Prepare thoughtful questions and talking points</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Draft clearer follow-up emails and LinkedIn messages</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Organize ideas, plans and next steps more efficiently</a:t>
            </a:r>
          </a:p>
          <a:p>
            <a:pPr>
              <a:lnSpc>
                <a:spcPts val="3600"/>
              </a:lnSpc>
            </a:pPr>
            <a:endParaRPr lang="en-US" sz="2400" dirty="0">
              <a:latin typeface="Aptos" panose="020B0004020202020204" pitchFamily="34" charset="0"/>
            </a:endParaRPr>
          </a:p>
          <a:p>
            <a:pPr>
              <a:lnSpc>
                <a:spcPts val="3600"/>
              </a:lnSpc>
            </a:pPr>
            <a:r>
              <a:rPr lang="en-US" sz="2600" dirty="0">
                <a:solidFill>
                  <a:srgbClr val="63656A"/>
                </a:solidFill>
                <a:latin typeface="Aptos" panose="020B0004020202020204" pitchFamily="34" charset="0"/>
              </a:rPr>
              <a:t>AI helps you show-up </a:t>
            </a:r>
            <a:r>
              <a:rPr lang="en-US" sz="2600" b="1" dirty="0">
                <a:solidFill>
                  <a:srgbClr val="63656A"/>
                </a:solidFill>
                <a:latin typeface="Aptos" panose="020B0004020202020204" pitchFamily="34" charset="0"/>
              </a:rPr>
              <a:t>better prepared</a:t>
            </a:r>
            <a:r>
              <a:rPr lang="en-US" sz="2600" dirty="0">
                <a:solidFill>
                  <a:srgbClr val="63656A"/>
                </a:solidFill>
                <a:latin typeface="Aptos" panose="020B0004020202020204" pitchFamily="34" charset="0"/>
              </a:rPr>
              <a:t>. </a:t>
            </a:r>
            <a:r>
              <a:rPr lang="en-US" sz="2600" i="1" dirty="0">
                <a:solidFill>
                  <a:srgbClr val="63656A"/>
                </a:solidFill>
                <a:latin typeface="Aptos" panose="020B0004020202020204" pitchFamily="34" charset="0"/>
              </a:rPr>
              <a:t>You</a:t>
            </a:r>
            <a:r>
              <a:rPr lang="en-US" sz="2600" dirty="0">
                <a:solidFill>
                  <a:srgbClr val="63656A"/>
                </a:solidFill>
                <a:latin typeface="Aptos" panose="020B0004020202020204" pitchFamily="34" charset="0"/>
              </a:rPr>
              <a:t> still show up with credibility, authenticity </a:t>
            </a:r>
            <a:r>
              <a:rPr lang="en-US" sz="2600">
                <a:solidFill>
                  <a:srgbClr val="63656A"/>
                </a:solidFill>
                <a:latin typeface="Aptos" panose="020B0004020202020204" pitchFamily="34" charset="0"/>
              </a:rPr>
              <a:t>and intent.</a:t>
            </a:r>
            <a:endParaRPr lang="en-US" sz="2600" dirty="0">
              <a:solidFill>
                <a:srgbClr val="63656A"/>
              </a:solidFill>
              <a:latin typeface="Aptos" panose="020B0004020202020204" pitchFamily="34" charset="0"/>
            </a:endParaRPr>
          </a:p>
          <a:p>
            <a:pPr>
              <a:lnSpc>
                <a:spcPts val="3600"/>
              </a:lnSpc>
            </a:pPr>
            <a:endParaRPr lang="en-US" sz="2400" dirty="0">
              <a:latin typeface="Aptos" panose="020B0004020202020204" pitchFamily="34" charset="0"/>
            </a:endParaRPr>
          </a:p>
        </p:txBody>
      </p:sp>
    </p:spTree>
    <p:extLst>
      <p:ext uri="{BB962C8B-B14F-4D97-AF65-F5344CB8AC3E}">
        <p14:creationId xmlns:p14="http://schemas.microsoft.com/office/powerpoint/2010/main" val="391275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3D674-AF71-372C-A00A-82A676FC797A}"/>
            </a:ext>
          </a:extLst>
        </p:cNvPr>
        <p:cNvGrpSpPr/>
        <p:nvPr/>
      </p:nvGrpSpPr>
      <p:grpSpPr>
        <a:xfrm>
          <a:off x="0" y="0"/>
          <a:ext cx="0" cy="0"/>
          <a:chOff x="0" y="0"/>
          <a:chExt cx="0" cy="0"/>
        </a:xfrm>
      </p:grpSpPr>
      <p:pic>
        <p:nvPicPr>
          <p:cNvPr id="2" name="Picture 1" descr="A blue and black circle&#10;&#10;Description automatically generated">
            <a:extLst>
              <a:ext uri="{FF2B5EF4-FFF2-40B4-BE49-F238E27FC236}">
                <a16:creationId xmlns:a16="http://schemas.microsoft.com/office/drawing/2014/main" id="{3D537DCF-31F9-E9C9-7AFE-F73608218E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pic>
        <p:nvPicPr>
          <p:cNvPr id="10" name="Picture 9" descr="A blue and black logo&#10;&#10;Description automatically generated">
            <a:extLst>
              <a:ext uri="{FF2B5EF4-FFF2-40B4-BE49-F238E27FC236}">
                <a16:creationId xmlns:a16="http://schemas.microsoft.com/office/drawing/2014/main" id="{94CF89A5-A0AB-2568-F3B8-59A0B9903B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087600" y="9456178"/>
            <a:ext cx="2607398" cy="685800"/>
          </a:xfrm>
          <a:prstGeom prst="rect">
            <a:avLst/>
          </a:prstGeom>
        </p:spPr>
      </p:pic>
      <p:sp>
        <p:nvSpPr>
          <p:cNvPr id="22" name="Slide Number Placeholder 2">
            <a:extLst>
              <a:ext uri="{FF2B5EF4-FFF2-40B4-BE49-F238E27FC236}">
                <a16:creationId xmlns:a16="http://schemas.microsoft.com/office/drawing/2014/main" id="{9CA573E8-CA1E-7454-5FDA-E61D0756C358}"/>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11</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C20BDF0-2D52-44B8-7763-3658E2A4AC89}"/>
              </a:ext>
            </a:extLst>
          </p:cNvPr>
          <p:cNvSpPr txBox="1"/>
          <p:nvPr/>
        </p:nvSpPr>
        <p:spPr>
          <a:xfrm>
            <a:off x="808686" y="705969"/>
            <a:ext cx="16886311"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How to Take This Forward</a:t>
            </a:r>
          </a:p>
        </p:txBody>
      </p:sp>
      <p:sp>
        <p:nvSpPr>
          <p:cNvPr id="7" name="TextBox 6">
            <a:extLst>
              <a:ext uri="{FF2B5EF4-FFF2-40B4-BE49-F238E27FC236}">
                <a16:creationId xmlns:a16="http://schemas.microsoft.com/office/drawing/2014/main" id="{6AE12B27-7EB4-8C61-8969-31EC383ACA23}"/>
              </a:ext>
            </a:extLst>
          </p:cNvPr>
          <p:cNvSpPr txBox="1"/>
          <p:nvPr/>
        </p:nvSpPr>
        <p:spPr>
          <a:xfrm>
            <a:off x="2514600" y="2616989"/>
            <a:ext cx="12344400" cy="5602111"/>
          </a:xfrm>
          <a:prstGeom prst="rect">
            <a:avLst/>
          </a:prstGeom>
          <a:noFill/>
        </p:spPr>
        <p:txBody>
          <a:bodyPr wrap="square" rtlCol="0">
            <a:spAutoFit/>
          </a:bodyPr>
          <a:lstStyle/>
          <a:p>
            <a:pPr>
              <a:lnSpc>
                <a:spcPts val="3600"/>
              </a:lnSpc>
            </a:pPr>
            <a:r>
              <a:rPr lang="en-US" sz="2800" b="1" dirty="0">
                <a:solidFill>
                  <a:schemeClr val="accent1"/>
                </a:solidFill>
                <a:latin typeface="Aptos" panose="020B0004020202020204" pitchFamily="34" charset="0"/>
              </a:rPr>
              <a:t>Get Your Game On</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Design your roadmap</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Execute</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Set your timeline</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Stick with it</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Never let down</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Follow-through</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Enjoy it and have fun with it</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You will crush it!</a:t>
            </a:r>
          </a:p>
          <a:p>
            <a:pPr marL="457200" indent="-457200">
              <a:lnSpc>
                <a:spcPts val="3600"/>
              </a:lnSpc>
              <a:buFont typeface="Courier New" panose="02070309020205020404" pitchFamily="49" charset="0"/>
              <a:buChar char="o"/>
            </a:pPr>
            <a:endParaRPr lang="en-US" sz="2600" dirty="0">
              <a:solidFill>
                <a:srgbClr val="63656A"/>
              </a:solidFill>
              <a:latin typeface="Aptos" panose="020B0004020202020204" pitchFamily="34" charset="0"/>
            </a:endParaRPr>
          </a:p>
          <a:p>
            <a:pPr>
              <a:lnSpc>
                <a:spcPts val="3600"/>
              </a:lnSpc>
            </a:pPr>
            <a:endParaRPr lang="en-US" sz="2400" dirty="0">
              <a:latin typeface="Aptos" panose="020B0004020202020204" pitchFamily="34" charset="0"/>
            </a:endParaRPr>
          </a:p>
          <a:p>
            <a:pPr>
              <a:lnSpc>
                <a:spcPts val="3600"/>
              </a:lnSpc>
            </a:pPr>
            <a:endParaRPr lang="en-US" sz="2400" dirty="0">
              <a:latin typeface="Aptos" panose="020B0004020202020204" pitchFamily="34" charset="0"/>
            </a:endParaRPr>
          </a:p>
        </p:txBody>
      </p:sp>
    </p:spTree>
    <p:extLst>
      <p:ext uri="{BB962C8B-B14F-4D97-AF65-F5344CB8AC3E}">
        <p14:creationId xmlns:p14="http://schemas.microsoft.com/office/powerpoint/2010/main" val="363461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66830" y="114300"/>
            <a:ext cx="5021170" cy="10172700"/>
            <a:chOff x="0" y="0"/>
            <a:chExt cx="1322448" cy="2709333"/>
          </a:xfrm>
          <a:solidFill>
            <a:srgbClr val="337FC0"/>
          </a:solidFill>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grpFill/>
          </p:spPr>
          <p:txBody>
            <a:bodyPr/>
            <a:lstStyle/>
            <a:p>
              <a:endParaRPr lang="en-US" dirty="0"/>
            </a:p>
          </p:txBody>
        </p:sp>
        <p:sp>
          <p:nvSpPr>
            <p:cNvPr id="4" name="TextBox 4"/>
            <p:cNvSpPr txBox="1"/>
            <p:nvPr/>
          </p:nvSpPr>
          <p:spPr>
            <a:xfrm>
              <a:off x="0" y="-38100"/>
              <a:ext cx="1322448" cy="2747433"/>
            </a:xfrm>
            <a:prstGeom prst="rect">
              <a:avLst/>
            </a:prstGeom>
            <a:grpFill/>
          </p:spPr>
          <p:txBody>
            <a:bodyPr lIns="50800" tIns="50800" rIns="50800" bIns="50800" rtlCol="0" anchor="ctr"/>
            <a:lstStyle/>
            <a:p>
              <a:pPr algn="ctr">
                <a:lnSpc>
                  <a:spcPts val="2659"/>
                </a:lnSpc>
              </a:pPr>
              <a:endParaRPr dirty="0"/>
            </a:p>
          </p:txBody>
        </p:sp>
      </p:grpSp>
      <p:sp>
        <p:nvSpPr>
          <p:cNvPr id="5" name="TextBox 5"/>
          <p:cNvSpPr txBox="1"/>
          <p:nvPr/>
        </p:nvSpPr>
        <p:spPr>
          <a:xfrm>
            <a:off x="533400" y="705969"/>
            <a:ext cx="12461083" cy="817788"/>
          </a:xfrm>
          <a:prstGeom prst="rect">
            <a:avLst/>
          </a:prstGeom>
        </p:spPr>
        <p:txBody>
          <a:bodyPr wrap="square" lIns="0" tIns="0" rIns="0" bIns="0" rtlCol="0" anchor="t">
            <a:spAutoFit/>
          </a:bodyPr>
          <a:lstStyle/>
          <a:p>
            <a:pPr marL="0" lvl="0" indent="0" algn="l">
              <a:lnSpc>
                <a:spcPts val="6300"/>
              </a:lnSpc>
              <a:spcBef>
                <a:spcPct val="0"/>
              </a:spcBef>
            </a:pPr>
            <a:r>
              <a:rPr lang="en-US" sz="6400" dirty="0">
                <a:solidFill>
                  <a:srgbClr val="002060"/>
                </a:solidFill>
                <a:latin typeface="Open Sans Extra Bold"/>
              </a:rPr>
              <a:t>Final Thoughts</a:t>
            </a:r>
            <a:endParaRPr lang="en-US" sz="6400" u="none" strike="noStrike" dirty="0">
              <a:solidFill>
                <a:srgbClr val="002060"/>
              </a:solidFill>
              <a:latin typeface="Open Sans Extra Bold"/>
            </a:endParaRPr>
          </a:p>
        </p:txBody>
      </p:sp>
      <p:sp>
        <p:nvSpPr>
          <p:cNvPr id="10" name="Content Placeholder 12">
            <a:extLst>
              <a:ext uri="{FF2B5EF4-FFF2-40B4-BE49-F238E27FC236}">
                <a16:creationId xmlns:a16="http://schemas.microsoft.com/office/drawing/2014/main" id="{69A37459-11C4-D322-F3C0-C270AFFAE83E}"/>
              </a:ext>
            </a:extLst>
          </p:cNvPr>
          <p:cNvSpPr txBox="1">
            <a:spLocks/>
          </p:cNvSpPr>
          <p:nvPr/>
        </p:nvSpPr>
        <p:spPr>
          <a:xfrm>
            <a:off x="13868399" y="304800"/>
            <a:ext cx="4080715" cy="9677400"/>
          </a:xfrm>
          <a:prstGeom prst="rect">
            <a:avLst/>
          </a:prstGeom>
        </p:spPr>
        <p:txBody>
          <a:bodyPr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227013">
              <a:spcBef>
                <a:spcPts val="1200"/>
              </a:spcBef>
              <a:buNone/>
            </a:pPr>
            <a:r>
              <a:rPr lang="en-US" sz="3200" b="1" dirty="0">
                <a:solidFill>
                  <a:schemeClr val="bg1"/>
                </a:solidFill>
                <a:latin typeface="Aptos" panose="020B0004020202020204" pitchFamily="34" charset="0"/>
                <a:ea typeface="Open Sans" panose="020B0606030504020204" pitchFamily="34" charset="0"/>
                <a:cs typeface="Open Sans" panose="020B0606030504020204" pitchFamily="34" charset="0"/>
                <a:sym typeface="Wingdings" panose="05000000000000000000" pitchFamily="2" charset="2"/>
              </a:rPr>
              <a:t>Key Takeaways</a:t>
            </a:r>
            <a:endParaRPr lang="en-US" sz="3200" b="1" dirty="0">
              <a:solidFill>
                <a:schemeClr val="bg1"/>
              </a:solidFill>
              <a:latin typeface="Aptos" panose="020B0004020202020204" pitchFamily="34" charset="0"/>
              <a:ea typeface="Open Sans" panose="020B0606030504020204" pitchFamily="34" charset="0"/>
              <a:cs typeface="Open Sans" panose="020B0606030504020204" pitchFamily="34" charset="0"/>
            </a:endParaRP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Think it through and set your goals</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Stay engaged</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Stay current, learn your business and know your industry</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Work at networking – it takes time and effort</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Use AI to prepare better – lead with people skills</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Have a focused plan!</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Drive yourself!</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Be positive!</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Take initiative and be intuitive!</a:t>
            </a:r>
          </a:p>
          <a:p>
            <a:pPr marL="512763" indent="-512763">
              <a:spcBef>
                <a:spcPts val="1800"/>
              </a:spcBef>
              <a:buClr>
                <a:schemeClr val="bg1"/>
              </a:buClr>
              <a:buSzPct val="100000"/>
              <a:buFont typeface="Courier New" panose="02070309020205020404" pitchFamily="49" charset="0"/>
              <a:buChar char="o"/>
            </a:pPr>
            <a:r>
              <a:rPr lang="en-US" sz="2600" dirty="0">
                <a:solidFill>
                  <a:schemeClr val="bg1"/>
                </a:solidFill>
                <a:latin typeface="Aptos" panose="020B0004020202020204" pitchFamily="34" charset="0"/>
                <a:cs typeface="Arial" panose="020B0604020202020204" pitchFamily="34" charset="0"/>
              </a:rPr>
              <a:t>Have fun with it!</a:t>
            </a:r>
          </a:p>
        </p:txBody>
      </p:sp>
      <p:pic>
        <p:nvPicPr>
          <p:cNvPr id="18" name="Picture 17" descr="A blue and black circle&#10;&#10;Description automatically generated">
            <a:extLst>
              <a:ext uri="{FF2B5EF4-FFF2-40B4-BE49-F238E27FC236}">
                <a16:creationId xmlns:a16="http://schemas.microsoft.com/office/drawing/2014/main" id="{E2905EF5-FE21-D613-A5A1-A382801D4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sp>
        <p:nvSpPr>
          <p:cNvPr id="8" name="Slide Number Placeholder 2">
            <a:extLst>
              <a:ext uri="{FF2B5EF4-FFF2-40B4-BE49-F238E27FC236}">
                <a16:creationId xmlns:a16="http://schemas.microsoft.com/office/drawing/2014/main" id="{4275DC95-6648-D02D-D7F3-5512F220A64E}"/>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12</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D2891CF-FD55-EB7F-5CA2-55D218976D53}"/>
              </a:ext>
            </a:extLst>
          </p:cNvPr>
          <p:cNvSpPr txBox="1"/>
          <p:nvPr/>
        </p:nvSpPr>
        <p:spPr>
          <a:xfrm>
            <a:off x="2786947" y="2048179"/>
            <a:ext cx="10063885" cy="7910435"/>
          </a:xfrm>
          <a:prstGeom prst="rect">
            <a:avLst/>
          </a:prstGeom>
          <a:noFill/>
        </p:spPr>
        <p:txBody>
          <a:bodyPr wrap="square" rtlCol="0">
            <a:spAutoFit/>
          </a:bodyPr>
          <a:lstStyle/>
          <a:p>
            <a:pPr>
              <a:lnSpc>
                <a:spcPts val="3600"/>
              </a:lnSpc>
            </a:pPr>
            <a:r>
              <a:rPr lang="en-US" sz="2800" b="1" dirty="0">
                <a:solidFill>
                  <a:schemeClr val="accent1"/>
                </a:solidFill>
                <a:latin typeface="Aptos" panose="020B0004020202020204" pitchFamily="34" charset="0"/>
              </a:rPr>
              <a:t>Planning</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Devise a clear and measurable plan</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Stick to it</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Be accountable</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Be honest – with yourself and others</a:t>
            </a:r>
          </a:p>
          <a:p>
            <a:pPr>
              <a:lnSpc>
                <a:spcPts val="3600"/>
              </a:lnSpc>
            </a:pPr>
            <a:endParaRPr lang="en-US" sz="2400" dirty="0">
              <a:latin typeface="Aptos" panose="020B0004020202020204" pitchFamily="34" charset="0"/>
            </a:endParaRPr>
          </a:p>
          <a:p>
            <a:pPr>
              <a:lnSpc>
                <a:spcPts val="3600"/>
              </a:lnSpc>
            </a:pPr>
            <a:r>
              <a:rPr lang="en-US" sz="2800" b="1" dirty="0">
                <a:solidFill>
                  <a:schemeClr val="accent1"/>
                </a:solidFill>
                <a:latin typeface="Aptos" panose="020B0004020202020204" pitchFamily="34" charset="0"/>
              </a:rPr>
              <a:t>Patience</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Take it one step at a time</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Don’t send an email or text, or make a call, when you’re upset</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When frustration sets in, take a break</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Be a good listener</a:t>
            </a:r>
          </a:p>
          <a:p>
            <a:pPr>
              <a:lnSpc>
                <a:spcPts val="3600"/>
              </a:lnSpc>
            </a:pPr>
            <a:endParaRPr lang="en-US" sz="2400" dirty="0">
              <a:latin typeface="Aptos" panose="020B0004020202020204" pitchFamily="34" charset="0"/>
            </a:endParaRPr>
          </a:p>
          <a:p>
            <a:pPr>
              <a:lnSpc>
                <a:spcPts val="3600"/>
              </a:lnSpc>
            </a:pPr>
            <a:r>
              <a:rPr lang="en-US" sz="2800" b="1" dirty="0">
                <a:solidFill>
                  <a:schemeClr val="accent1"/>
                </a:solidFill>
                <a:latin typeface="Aptos" panose="020B0004020202020204" pitchFamily="34" charset="0"/>
              </a:rPr>
              <a:t>Perspective</a:t>
            </a:r>
            <a:r>
              <a:rPr lang="en-US" sz="2800" dirty="0">
                <a:solidFill>
                  <a:schemeClr val="accent1"/>
                </a:solidFill>
                <a:latin typeface="Aptos" panose="020B0004020202020204" pitchFamily="34" charset="0"/>
              </a:rPr>
              <a:t> </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Remember: There’s more to life than work</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It’s your friends and family who love you, not your job!</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Learn something new every day</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Enjoy what you’re doing!</a:t>
            </a:r>
          </a:p>
        </p:txBody>
      </p:sp>
    </p:spTree>
    <p:extLst>
      <p:ext uri="{BB962C8B-B14F-4D97-AF65-F5344CB8AC3E}">
        <p14:creationId xmlns:p14="http://schemas.microsoft.com/office/powerpoint/2010/main" val="82726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33400" y="705969"/>
            <a:ext cx="12733430" cy="817788"/>
          </a:xfrm>
          <a:prstGeom prst="rect">
            <a:avLst/>
          </a:prstGeom>
        </p:spPr>
        <p:txBody>
          <a:bodyPr wrap="square" lIns="0" tIns="0" rIns="0" bIns="0" rtlCol="0" anchor="t">
            <a:spAutoFit/>
          </a:bodyPr>
          <a:lstStyle/>
          <a:p>
            <a:pPr marL="0" lvl="0" indent="0" algn="l">
              <a:lnSpc>
                <a:spcPts val="6300"/>
              </a:lnSpc>
              <a:spcBef>
                <a:spcPct val="0"/>
              </a:spcBef>
            </a:pPr>
            <a:r>
              <a:rPr lang="en-US" sz="6400" dirty="0">
                <a:solidFill>
                  <a:srgbClr val="002060"/>
                </a:solidFill>
                <a:latin typeface="Open Sans Extra Bold"/>
              </a:rPr>
              <a:t>Final Thoughts – Bonus Round</a:t>
            </a:r>
            <a:endParaRPr lang="en-US" sz="6400" u="none" strike="noStrike" dirty="0">
              <a:solidFill>
                <a:srgbClr val="002060"/>
              </a:solidFill>
              <a:latin typeface="Open Sans Extra Bold"/>
            </a:endParaRPr>
          </a:p>
        </p:txBody>
      </p:sp>
      <p:pic>
        <p:nvPicPr>
          <p:cNvPr id="18" name="Picture 17" descr="A blue and black circle&#10;&#10;Description automatically generated">
            <a:extLst>
              <a:ext uri="{FF2B5EF4-FFF2-40B4-BE49-F238E27FC236}">
                <a16:creationId xmlns:a16="http://schemas.microsoft.com/office/drawing/2014/main" id="{E2905EF5-FE21-D613-A5A1-A382801D4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sp>
        <p:nvSpPr>
          <p:cNvPr id="8" name="Slide Number Placeholder 2">
            <a:extLst>
              <a:ext uri="{FF2B5EF4-FFF2-40B4-BE49-F238E27FC236}">
                <a16:creationId xmlns:a16="http://schemas.microsoft.com/office/drawing/2014/main" id="{4275DC95-6648-D02D-D7F3-5512F220A64E}"/>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13</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1112FF9C-5194-AFF6-AEB8-90AF24675D31}"/>
              </a:ext>
            </a:extLst>
          </p:cNvPr>
          <p:cNvSpPr txBox="1"/>
          <p:nvPr/>
        </p:nvSpPr>
        <p:spPr>
          <a:xfrm>
            <a:off x="533400" y="1523757"/>
            <a:ext cx="6210300" cy="523220"/>
          </a:xfrm>
          <a:prstGeom prst="rect">
            <a:avLst/>
          </a:prstGeom>
          <a:noFill/>
        </p:spPr>
        <p:txBody>
          <a:bodyPr wrap="square" rtlCol="0">
            <a:spAutoFit/>
          </a:bodyPr>
          <a:lstStyle/>
          <a:p>
            <a:r>
              <a:rPr lang="en-US" sz="2800" dirty="0">
                <a:latin typeface="Aptos Display" panose="020B0004020202020204" pitchFamily="34" charset="0"/>
              </a:rPr>
              <a:t>Finding the “fine line”</a:t>
            </a:r>
          </a:p>
        </p:txBody>
      </p:sp>
      <p:cxnSp>
        <p:nvCxnSpPr>
          <p:cNvPr id="11" name="Straight Connector 10">
            <a:extLst>
              <a:ext uri="{FF2B5EF4-FFF2-40B4-BE49-F238E27FC236}">
                <a16:creationId xmlns:a16="http://schemas.microsoft.com/office/drawing/2014/main" id="{F08F72D8-3228-E1BC-2E93-87F76077DB02}"/>
              </a:ext>
            </a:extLst>
          </p:cNvPr>
          <p:cNvCxnSpPr>
            <a:cxnSpLocks/>
          </p:cNvCxnSpPr>
          <p:nvPr/>
        </p:nvCxnSpPr>
        <p:spPr>
          <a:xfrm>
            <a:off x="8458200" y="2046977"/>
            <a:ext cx="0" cy="69065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F23A72-42F0-7060-E473-044017FC80E6}"/>
              </a:ext>
            </a:extLst>
          </p:cNvPr>
          <p:cNvSpPr txBox="1"/>
          <p:nvPr/>
        </p:nvSpPr>
        <p:spPr>
          <a:xfrm>
            <a:off x="3145975" y="2426205"/>
            <a:ext cx="4190997" cy="1200329"/>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Persistent</a:t>
            </a:r>
          </a:p>
          <a:p>
            <a:pPr marL="457200" indent="-457200">
              <a:buFont typeface="Arial" panose="020B0604020202020204" pitchFamily="34" charset="0"/>
              <a:buChar char="•"/>
            </a:pPr>
            <a:r>
              <a:rPr lang="en-US" sz="2400" dirty="0">
                <a:latin typeface="Aptos" panose="020B0004020202020204" pitchFamily="34" charset="0"/>
              </a:rPr>
              <a:t>Resilient</a:t>
            </a:r>
          </a:p>
          <a:p>
            <a:pPr marL="457200" indent="-457200">
              <a:buFont typeface="Arial" panose="020B0604020202020204" pitchFamily="34" charset="0"/>
              <a:buChar char="•"/>
            </a:pPr>
            <a:r>
              <a:rPr lang="en-US" sz="2400" dirty="0">
                <a:latin typeface="Aptos" panose="020B0004020202020204" pitchFamily="34" charset="0"/>
              </a:rPr>
              <a:t>Relentless</a:t>
            </a:r>
          </a:p>
        </p:txBody>
      </p:sp>
      <p:sp>
        <p:nvSpPr>
          <p:cNvPr id="14" name="TextBox 13">
            <a:extLst>
              <a:ext uri="{FF2B5EF4-FFF2-40B4-BE49-F238E27FC236}">
                <a16:creationId xmlns:a16="http://schemas.microsoft.com/office/drawing/2014/main" id="{37E311F2-852A-E70E-1583-E9F2AAA39BC9}"/>
              </a:ext>
            </a:extLst>
          </p:cNvPr>
          <p:cNvSpPr txBox="1"/>
          <p:nvPr/>
        </p:nvSpPr>
        <p:spPr>
          <a:xfrm>
            <a:off x="3145975" y="3862629"/>
            <a:ext cx="4190997" cy="46166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Confident</a:t>
            </a:r>
          </a:p>
        </p:txBody>
      </p:sp>
      <p:sp>
        <p:nvSpPr>
          <p:cNvPr id="16" name="TextBox 15">
            <a:extLst>
              <a:ext uri="{FF2B5EF4-FFF2-40B4-BE49-F238E27FC236}">
                <a16:creationId xmlns:a16="http://schemas.microsoft.com/office/drawing/2014/main" id="{24F31C77-F95E-FDD2-A1FA-B653F414DA7F}"/>
              </a:ext>
            </a:extLst>
          </p:cNvPr>
          <p:cNvSpPr txBox="1"/>
          <p:nvPr/>
        </p:nvSpPr>
        <p:spPr>
          <a:xfrm>
            <a:off x="3145975" y="4483537"/>
            <a:ext cx="4495798" cy="46166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Active, engaged listener</a:t>
            </a:r>
          </a:p>
        </p:txBody>
      </p:sp>
      <p:sp>
        <p:nvSpPr>
          <p:cNvPr id="19" name="TextBox 18">
            <a:extLst>
              <a:ext uri="{FF2B5EF4-FFF2-40B4-BE49-F238E27FC236}">
                <a16:creationId xmlns:a16="http://schemas.microsoft.com/office/drawing/2014/main" id="{B0539C48-EE9F-4A6B-0C13-465F60240A45}"/>
              </a:ext>
            </a:extLst>
          </p:cNvPr>
          <p:cNvSpPr txBox="1"/>
          <p:nvPr/>
        </p:nvSpPr>
        <p:spPr>
          <a:xfrm>
            <a:off x="3145975" y="5347794"/>
            <a:ext cx="4495798"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Proactive</a:t>
            </a:r>
          </a:p>
          <a:p>
            <a:pPr marL="457200" indent="-457200">
              <a:buFont typeface="Arial" panose="020B0604020202020204" pitchFamily="34" charset="0"/>
              <a:buChar char="•"/>
            </a:pPr>
            <a:r>
              <a:rPr lang="en-US" sz="2400" dirty="0">
                <a:latin typeface="Aptos" panose="020B0004020202020204" pitchFamily="34" charset="0"/>
              </a:rPr>
              <a:t>Taking initiative</a:t>
            </a:r>
          </a:p>
        </p:txBody>
      </p:sp>
      <p:sp>
        <p:nvSpPr>
          <p:cNvPr id="21" name="TextBox 20">
            <a:extLst>
              <a:ext uri="{FF2B5EF4-FFF2-40B4-BE49-F238E27FC236}">
                <a16:creationId xmlns:a16="http://schemas.microsoft.com/office/drawing/2014/main" id="{2EF86BE0-28A6-CA54-414D-E53AF5606A7E}"/>
              </a:ext>
            </a:extLst>
          </p:cNvPr>
          <p:cNvSpPr txBox="1"/>
          <p:nvPr/>
        </p:nvSpPr>
        <p:spPr>
          <a:xfrm>
            <a:off x="3145975" y="6378357"/>
            <a:ext cx="4495798" cy="3108543"/>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Sincere</a:t>
            </a:r>
          </a:p>
          <a:p>
            <a:pPr marL="457200" indent="-457200">
              <a:buFont typeface="Arial" panose="020B0604020202020204" pitchFamily="34" charset="0"/>
              <a:buChar char="•"/>
            </a:pPr>
            <a:r>
              <a:rPr lang="en-US" sz="2400" dirty="0">
                <a:latin typeface="Aptos" panose="020B0004020202020204" pitchFamily="34" charset="0"/>
              </a:rPr>
              <a:t>Do it</a:t>
            </a:r>
          </a:p>
          <a:p>
            <a:pPr marL="457200" indent="-457200">
              <a:buFont typeface="Arial" panose="020B0604020202020204" pitchFamily="34" charset="0"/>
              <a:buChar char="•"/>
            </a:pPr>
            <a:r>
              <a:rPr lang="en-US" sz="2400" dirty="0">
                <a:latin typeface="Aptos" panose="020B0004020202020204" pitchFamily="34" charset="0"/>
              </a:rPr>
              <a:t>Be loyal		</a:t>
            </a:r>
          </a:p>
          <a:p>
            <a:pPr marL="457200" indent="-457200">
              <a:buFont typeface="Arial" panose="020B0604020202020204" pitchFamily="34" charset="0"/>
              <a:buChar char="•"/>
            </a:pPr>
            <a:r>
              <a:rPr lang="en-US" sz="2400" dirty="0">
                <a:latin typeface="Aptos" panose="020B0004020202020204" pitchFamily="34" charset="0"/>
              </a:rPr>
              <a:t>Play well		</a:t>
            </a:r>
          </a:p>
          <a:p>
            <a:pPr marL="457200" indent="-457200">
              <a:buFont typeface="Arial" panose="020B0604020202020204" pitchFamily="34" charset="0"/>
              <a:buChar char="•"/>
            </a:pPr>
            <a:r>
              <a:rPr lang="en-US" sz="2400" dirty="0">
                <a:latin typeface="Aptos" panose="020B0004020202020204" pitchFamily="34" charset="0"/>
              </a:rPr>
              <a:t>Be Bold!!</a:t>
            </a:r>
          </a:p>
          <a:p>
            <a:pPr marL="457200" indent="-457200">
              <a:buFont typeface="Arial" panose="020B0604020202020204" pitchFamily="34" charset="0"/>
              <a:buChar char="•"/>
            </a:pPr>
            <a:r>
              <a:rPr lang="en-US" sz="2400" dirty="0">
                <a:latin typeface="Aptos" panose="020B0004020202020204" pitchFamily="34" charset="0"/>
              </a:rPr>
              <a:t>Don’t be afraid, take chances!</a:t>
            </a:r>
            <a:endParaRPr lang="en-US" sz="2800" dirty="0">
              <a:latin typeface="Aptos" panose="020B0004020202020204" pitchFamily="34" charset="0"/>
            </a:endParaRPr>
          </a:p>
          <a:p>
            <a:r>
              <a:rPr lang="en-US" sz="2800" dirty="0">
                <a:latin typeface="Aptos" panose="020B0004020202020204" pitchFamily="34" charset="0"/>
              </a:rPr>
              <a:t>	</a:t>
            </a:r>
          </a:p>
        </p:txBody>
      </p:sp>
      <p:sp>
        <p:nvSpPr>
          <p:cNvPr id="13" name="TextBox 12">
            <a:extLst>
              <a:ext uri="{FF2B5EF4-FFF2-40B4-BE49-F238E27FC236}">
                <a16:creationId xmlns:a16="http://schemas.microsoft.com/office/drawing/2014/main" id="{DDCD7CAB-1542-E72E-58DD-93B7E17E3D56}"/>
              </a:ext>
            </a:extLst>
          </p:cNvPr>
          <p:cNvSpPr txBox="1"/>
          <p:nvPr/>
        </p:nvSpPr>
        <p:spPr>
          <a:xfrm>
            <a:off x="9710057" y="2426205"/>
            <a:ext cx="4190997" cy="1200329"/>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Annoying</a:t>
            </a:r>
          </a:p>
          <a:p>
            <a:pPr marL="457200" indent="-457200">
              <a:buFont typeface="Arial" panose="020B0604020202020204" pitchFamily="34" charset="0"/>
              <a:buChar char="•"/>
            </a:pPr>
            <a:r>
              <a:rPr lang="en-US" sz="2400" dirty="0">
                <a:latin typeface="Aptos" panose="020B0004020202020204" pitchFamily="34" charset="0"/>
              </a:rPr>
              <a:t>Irritating</a:t>
            </a:r>
          </a:p>
          <a:p>
            <a:pPr marL="457200" indent="-457200">
              <a:buFont typeface="Arial" panose="020B0604020202020204" pitchFamily="34" charset="0"/>
              <a:buChar char="•"/>
            </a:pPr>
            <a:r>
              <a:rPr lang="en-US" sz="2400" dirty="0">
                <a:latin typeface="Aptos" panose="020B0004020202020204" pitchFamily="34" charset="0"/>
              </a:rPr>
              <a:t>Bothersome</a:t>
            </a:r>
          </a:p>
        </p:txBody>
      </p:sp>
      <p:sp>
        <p:nvSpPr>
          <p:cNvPr id="15" name="TextBox 14">
            <a:extLst>
              <a:ext uri="{FF2B5EF4-FFF2-40B4-BE49-F238E27FC236}">
                <a16:creationId xmlns:a16="http://schemas.microsoft.com/office/drawing/2014/main" id="{EB86A5CC-2C03-208E-002B-90F6AD0AFFB0}"/>
              </a:ext>
            </a:extLst>
          </p:cNvPr>
          <p:cNvSpPr txBox="1"/>
          <p:nvPr/>
        </p:nvSpPr>
        <p:spPr>
          <a:xfrm>
            <a:off x="9728198" y="3862629"/>
            <a:ext cx="4190997" cy="46166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Arrogance</a:t>
            </a:r>
          </a:p>
        </p:txBody>
      </p:sp>
      <p:sp>
        <p:nvSpPr>
          <p:cNvPr id="17" name="TextBox 16">
            <a:extLst>
              <a:ext uri="{FF2B5EF4-FFF2-40B4-BE49-F238E27FC236}">
                <a16:creationId xmlns:a16="http://schemas.microsoft.com/office/drawing/2014/main" id="{0C5DF8C8-9929-2AF8-4917-66B00CD07242}"/>
              </a:ext>
            </a:extLst>
          </p:cNvPr>
          <p:cNvSpPr txBox="1"/>
          <p:nvPr/>
        </p:nvSpPr>
        <p:spPr>
          <a:xfrm>
            <a:off x="9710057" y="4483537"/>
            <a:ext cx="5925459" cy="46166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Waiting for your chance to jump in</a:t>
            </a:r>
          </a:p>
        </p:txBody>
      </p:sp>
      <p:sp>
        <p:nvSpPr>
          <p:cNvPr id="20" name="TextBox 19">
            <a:extLst>
              <a:ext uri="{FF2B5EF4-FFF2-40B4-BE49-F238E27FC236}">
                <a16:creationId xmlns:a16="http://schemas.microsoft.com/office/drawing/2014/main" id="{0857F680-392E-82FE-9ED0-304FCEEB7705}"/>
              </a:ext>
            </a:extLst>
          </p:cNvPr>
          <p:cNvSpPr txBox="1"/>
          <p:nvPr/>
        </p:nvSpPr>
        <p:spPr>
          <a:xfrm>
            <a:off x="9710057" y="5347794"/>
            <a:ext cx="6324600"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Waiting to be asked / </a:t>
            </a:r>
            <a:br>
              <a:rPr lang="en-US" sz="2400" dirty="0">
                <a:latin typeface="Aptos" panose="020B0004020202020204" pitchFamily="34" charset="0"/>
              </a:rPr>
            </a:br>
            <a:r>
              <a:rPr lang="en-US" sz="2400" dirty="0">
                <a:latin typeface="Aptos" panose="020B0004020202020204" pitchFamily="34" charset="0"/>
              </a:rPr>
              <a:t>told what to do</a:t>
            </a:r>
          </a:p>
        </p:txBody>
      </p:sp>
      <p:sp>
        <p:nvSpPr>
          <p:cNvPr id="22" name="TextBox 21">
            <a:extLst>
              <a:ext uri="{FF2B5EF4-FFF2-40B4-BE49-F238E27FC236}">
                <a16:creationId xmlns:a16="http://schemas.microsoft.com/office/drawing/2014/main" id="{5E2014EA-1083-3988-36D4-0B480CC56E98}"/>
              </a:ext>
            </a:extLst>
          </p:cNvPr>
          <p:cNvSpPr txBox="1"/>
          <p:nvPr/>
        </p:nvSpPr>
        <p:spPr>
          <a:xfrm>
            <a:off x="9677400" y="6378357"/>
            <a:ext cx="4495798"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ptos" panose="020B0004020202020204" pitchFamily="34" charset="0"/>
              </a:rPr>
              <a:t>Fake</a:t>
            </a:r>
          </a:p>
          <a:p>
            <a:pPr marL="457200" indent="-457200">
              <a:buFont typeface="Arial" panose="020B0604020202020204" pitchFamily="34" charset="0"/>
              <a:buChar char="•"/>
            </a:pPr>
            <a:r>
              <a:rPr lang="en-US" sz="2400" dirty="0">
                <a:latin typeface="Aptos" panose="020B0004020202020204" pitchFamily="34" charset="0"/>
              </a:rPr>
              <a:t>Don’t just talk about it</a:t>
            </a:r>
          </a:p>
          <a:p>
            <a:pPr marL="457200" indent="-457200">
              <a:buFont typeface="Arial" panose="020B0604020202020204" pitchFamily="34" charset="0"/>
              <a:buChar char="•"/>
            </a:pPr>
            <a:r>
              <a:rPr lang="en-US" sz="2400" dirty="0">
                <a:latin typeface="Aptos" panose="020B0004020202020204" pitchFamily="34" charset="0"/>
              </a:rPr>
              <a:t>Don’t rock the boat</a:t>
            </a:r>
          </a:p>
          <a:p>
            <a:pPr marL="457200" indent="-457200">
              <a:buFont typeface="Arial" panose="020B0604020202020204" pitchFamily="34" charset="0"/>
              <a:buChar char="•"/>
            </a:pPr>
            <a:r>
              <a:rPr lang="en-US" sz="2400" dirty="0">
                <a:latin typeface="Aptos" panose="020B0004020202020204" pitchFamily="34" charset="0"/>
              </a:rPr>
              <a:t>Don’t try to be cool</a:t>
            </a:r>
          </a:p>
        </p:txBody>
      </p:sp>
      <p:pic>
        <p:nvPicPr>
          <p:cNvPr id="27" name="Picture 26" descr="A blue and black logo&#10;&#10;Description automatically generated">
            <a:extLst>
              <a:ext uri="{FF2B5EF4-FFF2-40B4-BE49-F238E27FC236}">
                <a16:creationId xmlns:a16="http://schemas.microsoft.com/office/drawing/2014/main" id="{51AA098D-098D-B18F-D3A2-076D40263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165345" y="363069"/>
            <a:ext cx="2607398" cy="685800"/>
          </a:xfrm>
          <a:prstGeom prst="rect">
            <a:avLst/>
          </a:prstGeom>
        </p:spPr>
      </p:pic>
      <p:sp>
        <p:nvSpPr>
          <p:cNvPr id="28" name="TextBox 27">
            <a:extLst>
              <a:ext uri="{FF2B5EF4-FFF2-40B4-BE49-F238E27FC236}">
                <a16:creationId xmlns:a16="http://schemas.microsoft.com/office/drawing/2014/main" id="{1DFD71FF-E131-0850-177F-1E204BE223DF}"/>
              </a:ext>
            </a:extLst>
          </p:cNvPr>
          <p:cNvSpPr txBox="1"/>
          <p:nvPr/>
        </p:nvSpPr>
        <p:spPr>
          <a:xfrm>
            <a:off x="3116946" y="9303212"/>
            <a:ext cx="15114813" cy="646331"/>
          </a:xfrm>
          <a:prstGeom prst="rect">
            <a:avLst/>
          </a:prstGeom>
          <a:noFill/>
        </p:spPr>
        <p:txBody>
          <a:bodyPr wrap="square" rtlCol="0">
            <a:spAutoFit/>
          </a:bodyPr>
          <a:lstStyle/>
          <a:p>
            <a:r>
              <a:rPr lang="en-US" sz="3600" b="1" dirty="0">
                <a:solidFill>
                  <a:srgbClr val="0070C0"/>
                </a:solidFill>
                <a:latin typeface="Aptos" panose="020B0004020202020204" pitchFamily="34" charset="0"/>
              </a:rPr>
              <a:t>Bring Your “A” Game, Your True Self, &amp; Your Best Intentions!</a:t>
            </a:r>
          </a:p>
        </p:txBody>
      </p:sp>
    </p:spTree>
    <p:extLst>
      <p:ext uri="{BB962C8B-B14F-4D97-AF65-F5344CB8AC3E}">
        <p14:creationId xmlns:p14="http://schemas.microsoft.com/office/powerpoint/2010/main" val="9451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p:bldP spid="21" grpId="0"/>
      <p:bldP spid="13" grpId="0"/>
      <p:bldP spid="15" grpId="0"/>
      <p:bldP spid="17" grpId="0"/>
      <p:bldP spid="20" grpId="0"/>
      <p:bldP spid="2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blue circle with black background&#10;&#10;Description automatically generated">
            <a:extLst>
              <a:ext uri="{FF2B5EF4-FFF2-40B4-BE49-F238E27FC236}">
                <a16:creationId xmlns:a16="http://schemas.microsoft.com/office/drawing/2014/main" id="{3449F262-A762-7CE9-5CAF-521B295A61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57" r="24829" b="14931"/>
          <a:stretch/>
        </p:blipFill>
        <p:spPr>
          <a:xfrm>
            <a:off x="7317715" y="0"/>
            <a:ext cx="10997767" cy="10287000"/>
          </a:xfrm>
          <a:prstGeom prst="rect">
            <a:avLst/>
          </a:prstGeom>
        </p:spPr>
      </p:pic>
      <p:sp>
        <p:nvSpPr>
          <p:cNvPr id="2" name="TextBox 2"/>
          <p:cNvSpPr txBox="1"/>
          <p:nvPr/>
        </p:nvSpPr>
        <p:spPr>
          <a:xfrm>
            <a:off x="2133600" y="2485326"/>
            <a:ext cx="8819592" cy="1771491"/>
          </a:xfrm>
          <a:prstGeom prst="rect">
            <a:avLst/>
          </a:prstGeom>
        </p:spPr>
        <p:txBody>
          <a:bodyPr lIns="0" tIns="0" rIns="0" bIns="0" rtlCol="0" anchor="t">
            <a:spAutoFit/>
          </a:bodyPr>
          <a:lstStyle/>
          <a:p>
            <a:pPr marL="0" lvl="0" indent="0">
              <a:lnSpc>
                <a:spcPts val="14510"/>
              </a:lnSpc>
              <a:spcBef>
                <a:spcPct val="0"/>
              </a:spcBef>
            </a:pPr>
            <a:r>
              <a:rPr lang="en-US" sz="10364" b="1" dirty="0">
                <a:solidFill>
                  <a:srgbClr val="051D40"/>
                </a:solidFill>
                <a:latin typeface="Aptos" panose="020B0004020202020204" pitchFamily="34" charset="0"/>
              </a:rPr>
              <a:t>THANK YOU!</a:t>
            </a:r>
          </a:p>
        </p:txBody>
      </p:sp>
      <p:grpSp>
        <p:nvGrpSpPr>
          <p:cNvPr id="42" name="Group 41">
            <a:extLst>
              <a:ext uri="{FF2B5EF4-FFF2-40B4-BE49-F238E27FC236}">
                <a16:creationId xmlns:a16="http://schemas.microsoft.com/office/drawing/2014/main" id="{D96C6252-FF9A-FF22-0CF9-43CFADDD7735}"/>
              </a:ext>
            </a:extLst>
          </p:cNvPr>
          <p:cNvGrpSpPr/>
          <p:nvPr/>
        </p:nvGrpSpPr>
        <p:grpSpPr>
          <a:xfrm>
            <a:off x="2133600" y="6808423"/>
            <a:ext cx="4324581" cy="1986501"/>
            <a:chOff x="2828305" y="4885676"/>
            <a:chExt cx="4324581" cy="1986501"/>
          </a:xfrm>
        </p:grpSpPr>
        <p:sp>
          <p:nvSpPr>
            <p:cNvPr id="6" name="Freeform 6"/>
            <p:cNvSpPr/>
            <p:nvPr/>
          </p:nvSpPr>
          <p:spPr>
            <a:xfrm>
              <a:off x="2828305" y="5932509"/>
              <a:ext cx="399176" cy="399176"/>
            </a:xfrm>
            <a:custGeom>
              <a:avLst/>
              <a:gdLst/>
              <a:ahLst/>
              <a:cxnLst/>
              <a:rect l="l" t="t" r="r" b="b"/>
              <a:pathLst>
                <a:path w="399176" h="399176">
                  <a:moveTo>
                    <a:pt x="0" y="0"/>
                  </a:moveTo>
                  <a:lnTo>
                    <a:pt x="399175" y="0"/>
                  </a:lnTo>
                  <a:lnTo>
                    <a:pt x="399175" y="399175"/>
                  </a:lnTo>
                  <a:lnTo>
                    <a:pt x="0" y="399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7"/>
            <p:cNvSpPr/>
            <p:nvPr/>
          </p:nvSpPr>
          <p:spPr>
            <a:xfrm>
              <a:off x="2828305" y="6473001"/>
              <a:ext cx="399176" cy="399176"/>
            </a:xfrm>
            <a:custGeom>
              <a:avLst/>
              <a:gdLst/>
              <a:ahLst/>
              <a:cxnLst/>
              <a:rect l="l" t="t" r="r" b="b"/>
              <a:pathLst>
                <a:path w="399176" h="399176">
                  <a:moveTo>
                    <a:pt x="0" y="0"/>
                  </a:moveTo>
                  <a:lnTo>
                    <a:pt x="399175" y="0"/>
                  </a:lnTo>
                  <a:lnTo>
                    <a:pt x="399175" y="399176"/>
                  </a:lnTo>
                  <a:lnTo>
                    <a:pt x="0" y="39917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10"/>
            <p:cNvSpPr txBox="1"/>
            <p:nvPr/>
          </p:nvSpPr>
          <p:spPr>
            <a:xfrm>
              <a:off x="2828305" y="4885676"/>
              <a:ext cx="3747646" cy="497059"/>
            </a:xfrm>
            <a:prstGeom prst="rect">
              <a:avLst/>
            </a:prstGeom>
          </p:spPr>
          <p:txBody>
            <a:bodyPr lIns="0" tIns="0" rIns="0" bIns="0" rtlCol="0" anchor="t">
              <a:spAutoFit/>
            </a:bodyPr>
            <a:lstStyle/>
            <a:p>
              <a:pPr marL="0" lvl="1" indent="0">
                <a:lnSpc>
                  <a:spcPts val="4050"/>
                </a:lnSpc>
                <a:spcBef>
                  <a:spcPct val="0"/>
                </a:spcBef>
              </a:pPr>
              <a:r>
                <a:rPr lang="en-US" sz="2893" b="1" spc="-57" dirty="0">
                  <a:solidFill>
                    <a:srgbClr val="145DA0"/>
                  </a:solidFill>
                  <a:latin typeface="Aptos" panose="020B0004020202020204" pitchFamily="34" charset="0"/>
                  <a:ea typeface="Open Sans" panose="020B0606030504020204" pitchFamily="34" charset="0"/>
                  <a:cs typeface="Open Sans" panose="020B0606030504020204" pitchFamily="34" charset="0"/>
                </a:rPr>
                <a:t>Tony Rossabi</a:t>
              </a:r>
            </a:p>
          </p:txBody>
        </p:sp>
        <p:sp>
          <p:nvSpPr>
            <p:cNvPr id="11" name="TextBox 11"/>
            <p:cNvSpPr txBox="1"/>
            <p:nvPr/>
          </p:nvSpPr>
          <p:spPr>
            <a:xfrm>
              <a:off x="2854736" y="5412501"/>
              <a:ext cx="4069598" cy="332477"/>
            </a:xfrm>
            <a:prstGeom prst="rect">
              <a:avLst/>
            </a:prstGeom>
          </p:spPr>
          <p:txBody>
            <a:bodyPr lIns="0" tIns="0" rIns="0" bIns="0" rtlCol="0" anchor="t">
              <a:spAutoFit/>
            </a:bodyPr>
            <a:lstStyle/>
            <a:p>
              <a:pPr marL="0" lvl="1" indent="0">
                <a:lnSpc>
                  <a:spcPts val="2674"/>
                </a:lnSpc>
                <a:spcBef>
                  <a:spcPct val="0"/>
                </a:spcBef>
              </a:pPr>
              <a:r>
                <a:rPr lang="en-US" sz="1910" spc="-38" dirty="0">
                  <a:solidFill>
                    <a:srgbClr val="145DA0"/>
                  </a:solidFill>
                  <a:latin typeface="Aptos" panose="020B0004020202020204" pitchFamily="34" charset="0"/>
                  <a:ea typeface="Open Sans" panose="020B0606030504020204" pitchFamily="34" charset="0"/>
                  <a:cs typeface="Open Sans" panose="020B0606030504020204" pitchFamily="34" charset="0"/>
                </a:rPr>
                <a:t>Managing Member, OCOLO</a:t>
              </a:r>
            </a:p>
          </p:txBody>
        </p:sp>
        <p:sp>
          <p:nvSpPr>
            <p:cNvPr id="12" name="TextBox 12"/>
            <p:cNvSpPr txBox="1"/>
            <p:nvPr/>
          </p:nvSpPr>
          <p:spPr>
            <a:xfrm>
              <a:off x="3364827" y="6519855"/>
              <a:ext cx="3788059" cy="305468"/>
            </a:xfrm>
            <a:prstGeom prst="rect">
              <a:avLst/>
            </a:prstGeom>
          </p:spPr>
          <p:txBody>
            <a:bodyPr lIns="0" tIns="0" rIns="0" bIns="0" rtlCol="0" anchor="t">
              <a:spAutoFit/>
            </a:bodyPr>
            <a:lstStyle/>
            <a:p>
              <a:pPr marL="0" lvl="1" indent="0">
                <a:lnSpc>
                  <a:spcPts val="2534"/>
                </a:lnSpc>
                <a:spcBef>
                  <a:spcPct val="0"/>
                </a:spcBef>
              </a:pPr>
              <a:r>
                <a:rPr lang="en-US" sz="1810" spc="-36" dirty="0">
                  <a:solidFill>
                    <a:srgbClr val="145DA0"/>
                  </a:solidFill>
                  <a:latin typeface="Aptos" panose="020B0004020202020204" pitchFamily="34" charset="0"/>
                  <a:ea typeface="Open Sans" panose="020B0606030504020204" pitchFamily="34" charset="0"/>
                  <a:cs typeface="Open Sans" panose="020B0606030504020204" pitchFamily="34" charset="0"/>
                </a:rPr>
                <a:t>tony.rossabi@ocolo.io</a:t>
              </a:r>
            </a:p>
          </p:txBody>
        </p:sp>
        <p:sp>
          <p:nvSpPr>
            <p:cNvPr id="14" name="TextBox 14"/>
            <p:cNvSpPr txBox="1"/>
            <p:nvPr/>
          </p:nvSpPr>
          <p:spPr>
            <a:xfrm>
              <a:off x="3364827" y="5979363"/>
              <a:ext cx="3559508" cy="305468"/>
            </a:xfrm>
            <a:prstGeom prst="rect">
              <a:avLst/>
            </a:prstGeom>
          </p:spPr>
          <p:txBody>
            <a:bodyPr lIns="0" tIns="0" rIns="0" bIns="0" rtlCol="0" anchor="t">
              <a:spAutoFit/>
            </a:bodyPr>
            <a:lstStyle/>
            <a:p>
              <a:pPr marL="0" lvl="1" indent="0">
                <a:lnSpc>
                  <a:spcPts val="2534"/>
                </a:lnSpc>
                <a:spcBef>
                  <a:spcPct val="0"/>
                </a:spcBef>
              </a:pPr>
              <a:r>
                <a:rPr lang="en-US" sz="1810" spc="-36" dirty="0">
                  <a:solidFill>
                    <a:srgbClr val="145DA0"/>
                  </a:solidFill>
                  <a:latin typeface="Aptos" panose="020B0004020202020204" pitchFamily="34" charset="0"/>
                  <a:ea typeface="Open Sans" panose="020B0606030504020204" pitchFamily="34" charset="0"/>
                  <a:cs typeface="Open Sans" panose="020B0606030504020204" pitchFamily="34" charset="0"/>
                </a:rPr>
                <a:t>+1917-370-4901</a:t>
              </a:r>
            </a:p>
          </p:txBody>
        </p:sp>
      </p:grpSp>
      <p:sp>
        <p:nvSpPr>
          <p:cNvPr id="16" name="Slide Number Placeholder 2">
            <a:extLst>
              <a:ext uri="{FF2B5EF4-FFF2-40B4-BE49-F238E27FC236}">
                <a16:creationId xmlns:a16="http://schemas.microsoft.com/office/drawing/2014/main" id="{BD61C5C8-4CC8-83F2-A714-311BE85F2192}"/>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14</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blue and black logo&#10;&#10;Description automatically generated">
            <a:extLst>
              <a:ext uri="{FF2B5EF4-FFF2-40B4-BE49-F238E27FC236}">
                <a16:creationId xmlns:a16="http://schemas.microsoft.com/office/drawing/2014/main" id="{A2C13513-4C58-0D86-ED5B-829619864E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999" t="41832" r="15602" b="24667"/>
          <a:stretch/>
        </p:blipFill>
        <p:spPr>
          <a:xfrm>
            <a:off x="15087600" y="9456178"/>
            <a:ext cx="2607398" cy="685800"/>
          </a:xfrm>
          <a:prstGeom prst="rect">
            <a:avLst/>
          </a:prstGeom>
        </p:spPr>
      </p:pic>
    </p:spTree>
    <p:extLst>
      <p:ext uri="{BB962C8B-B14F-4D97-AF65-F5344CB8AC3E}">
        <p14:creationId xmlns:p14="http://schemas.microsoft.com/office/powerpoint/2010/main" val="58934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6" descr="Contract Leasing Corp. | LinkedIn">
            <a:extLst>
              <a:ext uri="{FF2B5EF4-FFF2-40B4-BE49-F238E27FC236}">
                <a16:creationId xmlns:a16="http://schemas.microsoft.com/office/drawing/2014/main" id="{6CE6BE80-84B6-0822-9EE3-85714A644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3093" y="3747546"/>
            <a:ext cx="1143654" cy="11436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1"/>
          <p:cNvSpPr txBox="1"/>
          <p:nvPr/>
        </p:nvSpPr>
        <p:spPr>
          <a:xfrm>
            <a:off x="1417285" y="1643506"/>
            <a:ext cx="9808691" cy="6912149"/>
          </a:xfrm>
          <a:prstGeom prst="rect">
            <a:avLst/>
          </a:prstGeom>
        </p:spPr>
        <p:txBody>
          <a:bodyPr wrap="square" lIns="0" tIns="0" rIns="0" bIns="0" rtlCol="0" anchor="t">
            <a:spAutoFit/>
          </a:bodyPr>
          <a:lstStyle/>
          <a:p>
            <a:pPr marL="114306" lvl="1" defTabSz="914445" fontAlgn="base">
              <a:spcBef>
                <a:spcPts val="1200"/>
              </a:spcBef>
            </a:pPr>
            <a:r>
              <a:rPr lang="en-US" sz="1750" b="1" dirty="0">
                <a:solidFill>
                  <a:srgbClr val="63656A"/>
                </a:solidFill>
                <a:latin typeface="Aptos" panose="020B0004020202020204" pitchFamily="34" charset="0"/>
                <a:ea typeface="Open Sans" panose="020B0606030504020204" pitchFamily="34" charset="0"/>
                <a:cs typeface="Open Sans" panose="020B0606030504020204" pitchFamily="34" charset="0"/>
              </a:rPr>
              <a:t>TONY ROSSABI, Founder and Managing Member, OCOLO</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Tony Rossabi is Founder and Managing Member of OCOLO, a unique and innovative marketplace for data centers, Founder and Managing Member of Aura Principal Group, and Chairman and CEO of Beyond Data Centers. Tony is the former CEO and a Board Member of Recovery Point Systems (RPS), a provider of data center and recovery services.  Tony is an Independent director for Connectbase, Vantage Data Centers, 1623 Farnam, C-Connex, Mach Networks, and Contract Leasing Corporation.</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With more than 25 years of experience driving growth and innovation for technology and telecommunications enterprises, Tony has guided several companies to successful turnarounds and exits.</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Prior to RPS, Tony worked for TierPoint as Executive Vice President and Chief Revenue Officer, where he was responsible for overseeing revenue growth, managing the daily operations of TierPoint’s national sales organization, and devising the company’s strategic plan. He was part of the 3-person executive team that raised $325 million to drive the company’s growth.</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Prior to TierPoint, Tony served as Managing Director for Digital Realty Trust’s colocation and connectivity business unit, and earlier was Executive Vice President of Sales, Marketing, and Strategy for </a:t>
            </a:r>
            <a:r>
              <a:rPr lang="en-US" sz="1750" dirty="0" err="1">
                <a:solidFill>
                  <a:srgbClr val="63656A"/>
                </a:solidFill>
                <a:latin typeface="Aptos" panose="020B0004020202020204" pitchFamily="34" charset="0"/>
                <a:ea typeface="Open Sans" panose="020B0606030504020204" pitchFamily="34" charset="0"/>
                <a:cs typeface="Open Sans" panose="020B0606030504020204" pitchFamily="34" charset="0"/>
              </a:rPr>
              <a:t>Telx</a:t>
            </a: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 Group, Inc. (acquired by DRT).  In 2015, Tony was part of the executive team that sold the business to Digital Realty Trust for $1.98 billion, realizing a 43% IRR.</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Tony supports several organizations as a member of non-profit Boards, including the Pacific Telecommunications Council (PTC) and the Board of Surgeons Overseas.</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Past Corporate Board roles: PCTEL formerly listed on NASDAQ (acquired in December 2023), National Express Wash, and </a:t>
            </a:r>
            <a:r>
              <a:rPr lang="en-US" sz="1750" dirty="0" err="1">
                <a:solidFill>
                  <a:srgbClr val="63656A"/>
                </a:solidFill>
                <a:latin typeface="Aptos" panose="020B0004020202020204" pitchFamily="34" charset="0"/>
                <a:ea typeface="Open Sans" panose="020B0606030504020204" pitchFamily="34" charset="0"/>
                <a:cs typeface="Open Sans" panose="020B0606030504020204" pitchFamily="34" charset="0"/>
              </a:rPr>
              <a:t>Qarbon</a:t>
            </a: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 Technology.</a:t>
            </a:r>
          </a:p>
          <a:p>
            <a:pPr marL="381019" lvl="1" indent="-304815" defTabSz="609630" fontAlgn="base">
              <a:spcBef>
                <a:spcPts val="800"/>
              </a:spcBef>
              <a:buFont typeface="Arial" panose="020B0604020202020204" pitchFamily="34" charset="0"/>
              <a:buChar char="•"/>
              <a:defRPr/>
            </a:pPr>
            <a:r>
              <a:rPr lang="en-US" sz="1750" dirty="0">
                <a:solidFill>
                  <a:srgbClr val="63656A"/>
                </a:solidFill>
                <a:latin typeface="Aptos" panose="020B0004020202020204" pitchFamily="34" charset="0"/>
                <a:ea typeface="Open Sans" panose="020B0606030504020204" pitchFamily="34" charset="0"/>
                <a:cs typeface="Open Sans" panose="020B0606030504020204" pitchFamily="34" charset="0"/>
              </a:rPr>
              <a:t>Tony holds BA, MBA, and Juris Doctor (JD) degrees.</a:t>
            </a:r>
          </a:p>
        </p:txBody>
      </p:sp>
      <p:sp>
        <p:nvSpPr>
          <p:cNvPr id="5" name="Oval 4">
            <a:extLst>
              <a:ext uri="{FF2B5EF4-FFF2-40B4-BE49-F238E27FC236}">
                <a16:creationId xmlns:a16="http://schemas.microsoft.com/office/drawing/2014/main" id="{606DD5F4-4F6A-4A69-55E2-7B2E4858AAB2}"/>
              </a:ext>
            </a:extLst>
          </p:cNvPr>
          <p:cNvSpPr/>
          <p:nvPr/>
        </p:nvSpPr>
        <p:spPr>
          <a:xfrm>
            <a:off x="13868400" y="436991"/>
            <a:ext cx="3657600" cy="3657600"/>
          </a:xfrm>
          <a:prstGeom prst="ellipse">
            <a:avLst/>
          </a:prstGeom>
          <a:solidFill>
            <a:srgbClr val="337F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endParaRPr lang="en-US" dirty="0">
              <a:solidFill>
                <a:prstClr val="white"/>
              </a:solidFill>
              <a:latin typeface="Calibri"/>
            </a:endParaRPr>
          </a:p>
        </p:txBody>
      </p:sp>
      <p:sp>
        <p:nvSpPr>
          <p:cNvPr id="7" name="Slide Number Placeholder 2">
            <a:extLst>
              <a:ext uri="{FF2B5EF4-FFF2-40B4-BE49-F238E27FC236}">
                <a16:creationId xmlns:a16="http://schemas.microsoft.com/office/drawing/2014/main" id="{D421C938-7E91-82D1-6C1F-7832F0B21EB9}"/>
              </a:ext>
            </a:extLst>
          </p:cNvPr>
          <p:cNvSpPr>
            <a:spLocks noGrp="1"/>
          </p:cNvSpPr>
          <p:nvPr>
            <p:ph type="sldNum" sz="quarter" idx="12"/>
          </p:nvPr>
        </p:nvSpPr>
        <p:spPr>
          <a:xfrm>
            <a:off x="228600" y="9577857"/>
            <a:ext cx="990600" cy="442443"/>
          </a:xfrm>
        </p:spPr>
        <p:txBody>
          <a:bodyPr/>
          <a:lstStyle/>
          <a:p>
            <a:pPr algn="ctr" defTabSz="914445"/>
            <a:fld id="{B6F15528-21DE-4FAA-801E-634DDDAF4B2B}" type="slidenum">
              <a:rPr lang="en-US" sz="1601">
                <a:solidFill>
                  <a:prstClr val="black">
                    <a:tint val="75000"/>
                  </a:prstClr>
                </a:solidFill>
                <a:latin typeface="Open Sans" panose="020B0606030504020204" pitchFamily="34" charset="0"/>
                <a:ea typeface="Open Sans" panose="020B0606030504020204" pitchFamily="34" charset="0"/>
                <a:cs typeface="Open Sans" panose="020B0606030504020204" pitchFamily="34" charset="0"/>
              </a:rPr>
              <a:pPr algn="ctr" defTabSz="914445"/>
              <a:t>2</a:t>
            </a:fld>
            <a:endParaRPr lang="en-US" sz="1601" dirty="0">
              <a:solidFill>
                <a:prstClr val="black">
                  <a:tint val="7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E21B02A8-61A2-ACC7-32DF-4E0573B2A1F6}"/>
              </a:ext>
            </a:extLst>
          </p:cNvPr>
          <p:cNvSpPr txBox="1"/>
          <p:nvPr/>
        </p:nvSpPr>
        <p:spPr>
          <a:xfrm>
            <a:off x="808688" y="705969"/>
            <a:ext cx="12185796" cy="829779"/>
          </a:xfrm>
          <a:prstGeom prst="rect">
            <a:avLst/>
          </a:prstGeom>
        </p:spPr>
        <p:txBody>
          <a:bodyPr wrap="square" lIns="0" tIns="0" rIns="0" bIns="0" rtlCol="0" anchor="t">
            <a:spAutoFit/>
          </a:bodyPr>
          <a:lstStyle/>
          <a:p>
            <a:pPr defTabSz="914445">
              <a:lnSpc>
                <a:spcPts val="6300"/>
              </a:lnSpc>
              <a:spcBef>
                <a:spcPct val="0"/>
              </a:spcBef>
            </a:pPr>
            <a:r>
              <a:rPr lang="en-US" sz="6401" b="1" dirty="0">
                <a:solidFill>
                  <a:srgbClr val="002060"/>
                </a:solidFill>
                <a:latin typeface="Aptos" panose="020B0004020202020204" pitchFamily="34" charset="0"/>
              </a:rPr>
              <a:t>Introduction</a:t>
            </a:r>
            <a:endParaRPr lang="en-US" sz="6401" dirty="0">
              <a:solidFill>
                <a:srgbClr val="002060"/>
              </a:solidFill>
              <a:latin typeface="Open Sans Extra Bold"/>
            </a:endParaRPr>
          </a:p>
        </p:txBody>
      </p:sp>
      <p:pic>
        <p:nvPicPr>
          <p:cNvPr id="2" name="Picture 1" descr="A blue and black circle&#10;&#10;Description automatically generated">
            <a:extLst>
              <a:ext uri="{FF2B5EF4-FFF2-40B4-BE49-F238E27FC236}">
                <a16:creationId xmlns:a16="http://schemas.microsoft.com/office/drawing/2014/main" id="{DACC0347-EB04-C7A3-547E-612929AB0A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sp>
        <p:nvSpPr>
          <p:cNvPr id="16" name="TextBox 15">
            <a:extLst>
              <a:ext uri="{FF2B5EF4-FFF2-40B4-BE49-F238E27FC236}">
                <a16:creationId xmlns:a16="http://schemas.microsoft.com/office/drawing/2014/main" id="{59203402-1445-0618-27BB-C0051A66A580}"/>
              </a:ext>
            </a:extLst>
          </p:cNvPr>
          <p:cNvSpPr txBox="1"/>
          <p:nvPr/>
        </p:nvSpPr>
        <p:spPr>
          <a:xfrm>
            <a:off x="3006091" y="9955070"/>
            <a:ext cx="618503" cy="307777"/>
          </a:xfrm>
          <a:prstGeom prst="rect">
            <a:avLst/>
          </a:prstGeom>
          <a:noFill/>
        </p:spPr>
        <p:txBody>
          <a:bodyPr wrap="none" rtlCol="0">
            <a:spAutoFit/>
          </a:bodyPr>
          <a:lstStyle/>
          <a:p>
            <a:r>
              <a:rPr lang="en-US" sz="1400" b="1" i="1" dirty="0">
                <a:latin typeface="Aptos" panose="020B0004020202020204" pitchFamily="34" charset="0"/>
              </a:rPr>
              <a:t>Legal</a:t>
            </a:r>
          </a:p>
        </p:txBody>
      </p:sp>
      <p:sp>
        <p:nvSpPr>
          <p:cNvPr id="17" name="TextBox 16">
            <a:extLst>
              <a:ext uri="{FF2B5EF4-FFF2-40B4-BE49-F238E27FC236}">
                <a16:creationId xmlns:a16="http://schemas.microsoft.com/office/drawing/2014/main" id="{13DF353A-5644-5389-6583-54AA6D9169DA}"/>
              </a:ext>
            </a:extLst>
          </p:cNvPr>
          <p:cNvSpPr txBox="1"/>
          <p:nvPr/>
        </p:nvSpPr>
        <p:spPr>
          <a:xfrm>
            <a:off x="4467729" y="9955070"/>
            <a:ext cx="878830" cy="307777"/>
          </a:xfrm>
          <a:prstGeom prst="rect">
            <a:avLst/>
          </a:prstGeom>
          <a:noFill/>
        </p:spPr>
        <p:txBody>
          <a:bodyPr wrap="none" rtlCol="0">
            <a:spAutoFit/>
          </a:bodyPr>
          <a:lstStyle/>
          <a:p>
            <a:r>
              <a:rPr lang="en-US" sz="1400" b="1" i="1" dirty="0">
                <a:latin typeface="Aptos" panose="020B0004020202020204" pitchFamily="34" charset="0"/>
              </a:rPr>
              <a:t>Telecom</a:t>
            </a:r>
          </a:p>
        </p:txBody>
      </p:sp>
      <p:sp>
        <p:nvSpPr>
          <p:cNvPr id="18" name="TextBox 17">
            <a:extLst>
              <a:ext uri="{FF2B5EF4-FFF2-40B4-BE49-F238E27FC236}">
                <a16:creationId xmlns:a16="http://schemas.microsoft.com/office/drawing/2014/main" id="{02774B60-2E0E-CFC5-0EB9-A07C8C14F228}"/>
              </a:ext>
            </a:extLst>
          </p:cNvPr>
          <p:cNvSpPr txBox="1"/>
          <p:nvPr/>
        </p:nvSpPr>
        <p:spPr>
          <a:xfrm>
            <a:off x="5986464" y="9955070"/>
            <a:ext cx="1260986" cy="307777"/>
          </a:xfrm>
          <a:prstGeom prst="rect">
            <a:avLst/>
          </a:prstGeom>
          <a:noFill/>
        </p:spPr>
        <p:txBody>
          <a:bodyPr wrap="none" rtlCol="0">
            <a:spAutoFit/>
          </a:bodyPr>
          <a:lstStyle/>
          <a:p>
            <a:r>
              <a:rPr lang="en-US" sz="1400" b="1" i="1" dirty="0">
                <a:latin typeface="Aptos" panose="020B0004020202020204" pitchFamily="34" charset="0"/>
              </a:rPr>
              <a:t>Data Centers</a:t>
            </a:r>
          </a:p>
        </p:txBody>
      </p:sp>
      <p:sp>
        <p:nvSpPr>
          <p:cNvPr id="20" name="TextBox 19">
            <a:extLst>
              <a:ext uri="{FF2B5EF4-FFF2-40B4-BE49-F238E27FC236}">
                <a16:creationId xmlns:a16="http://schemas.microsoft.com/office/drawing/2014/main" id="{F0BD4252-64D2-D495-2FF0-2C049E4A7188}"/>
              </a:ext>
            </a:extLst>
          </p:cNvPr>
          <p:cNvSpPr txBox="1"/>
          <p:nvPr/>
        </p:nvSpPr>
        <p:spPr>
          <a:xfrm>
            <a:off x="9503796" y="9955070"/>
            <a:ext cx="1343125" cy="307777"/>
          </a:xfrm>
          <a:prstGeom prst="rect">
            <a:avLst/>
          </a:prstGeom>
          <a:noFill/>
        </p:spPr>
        <p:txBody>
          <a:bodyPr wrap="none" rtlCol="0">
            <a:spAutoFit/>
          </a:bodyPr>
          <a:lstStyle/>
          <a:p>
            <a:r>
              <a:rPr lang="en-US" sz="1400" b="1" i="1" dirty="0">
                <a:latin typeface="Aptos" panose="020B0004020202020204" pitchFamily="34" charset="0"/>
              </a:rPr>
              <a:t>Board/Advisor</a:t>
            </a:r>
          </a:p>
        </p:txBody>
      </p:sp>
      <p:pic>
        <p:nvPicPr>
          <p:cNvPr id="3" name="Picture 11">
            <a:extLst>
              <a:ext uri="{FF2B5EF4-FFF2-40B4-BE49-F238E27FC236}">
                <a16:creationId xmlns:a16="http://schemas.microsoft.com/office/drawing/2014/main" id="{F17D7A0E-621B-898F-C09B-B83408462B9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 t="6515" r="3190" b="24308"/>
          <a:stretch/>
        </p:blipFill>
        <p:spPr bwMode="auto">
          <a:xfrm>
            <a:off x="14104303" y="672894"/>
            <a:ext cx="3185793" cy="3185793"/>
          </a:xfrm>
          <a:prstGeom prst="ellipse">
            <a:avLst/>
          </a:prstGeom>
          <a:ln w="63500" cap="rnd">
            <a:solidFill>
              <a:srgbClr val="184074"/>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 name="Picture 10" descr="1623 Farnam | Omaha NE">
            <a:extLst>
              <a:ext uri="{FF2B5EF4-FFF2-40B4-BE49-F238E27FC236}">
                <a16:creationId xmlns:a16="http://schemas.microsoft.com/office/drawing/2014/main" id="{5A91F62F-B4E6-816D-4FA2-75612F4CE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9589" y="5150390"/>
            <a:ext cx="1533525" cy="15131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QARBON TECHNOLOGIES - International ...">
            <a:extLst>
              <a:ext uri="{FF2B5EF4-FFF2-40B4-BE49-F238E27FC236}">
                <a16:creationId xmlns:a16="http://schemas.microsoft.com/office/drawing/2014/main" id="{86FFDADE-DD1D-388F-4D85-AE21F70F08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87449" y="5271018"/>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blue and black logo&#10;&#10;Description automatically generated">
            <a:extLst>
              <a:ext uri="{FF2B5EF4-FFF2-40B4-BE49-F238E27FC236}">
                <a16:creationId xmlns:a16="http://schemas.microsoft.com/office/drawing/2014/main" id="{B2EB946F-9C20-B7B0-2DD5-DE0B987BCA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999" t="41832" r="15602" b="24667"/>
          <a:stretch/>
        </p:blipFill>
        <p:spPr>
          <a:xfrm>
            <a:off x="11831383" y="3959897"/>
            <a:ext cx="2424650" cy="637733"/>
          </a:xfrm>
          <a:prstGeom prst="rect">
            <a:avLst/>
          </a:prstGeom>
        </p:spPr>
      </p:pic>
      <p:pic>
        <p:nvPicPr>
          <p:cNvPr id="40" name="Picture 2" descr="Protecting Performance | Recovery Point">
            <a:extLst>
              <a:ext uri="{FF2B5EF4-FFF2-40B4-BE49-F238E27FC236}">
                <a16:creationId xmlns:a16="http://schemas.microsoft.com/office/drawing/2014/main" id="{12C9FC7E-ABFC-BFFC-DF95-E3B4998040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03309" y="6590847"/>
            <a:ext cx="3020318" cy="4845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onnected2Fiber is Now Connectbase ...">
            <a:extLst>
              <a:ext uri="{FF2B5EF4-FFF2-40B4-BE49-F238E27FC236}">
                <a16:creationId xmlns:a16="http://schemas.microsoft.com/office/drawing/2014/main" id="{EFD53A9B-F8CA-BC89-721E-B178B9001CB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18" t="27904" r="4000" b="30147"/>
          <a:stretch/>
        </p:blipFill>
        <p:spPr bwMode="auto">
          <a:xfrm>
            <a:off x="11778778" y="4633735"/>
            <a:ext cx="2362201" cy="7312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PCTEL, Inc. | ENTELEC">
            <a:extLst>
              <a:ext uri="{FF2B5EF4-FFF2-40B4-BE49-F238E27FC236}">
                <a16:creationId xmlns:a16="http://schemas.microsoft.com/office/drawing/2014/main" id="{CB4F55DC-2443-5CAB-0DFE-B4C0C690AE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67997" y="6514201"/>
            <a:ext cx="1829718" cy="8065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Vantage Data Centers: Company Profile ...">
            <a:extLst>
              <a:ext uri="{FF2B5EF4-FFF2-40B4-BE49-F238E27FC236}">
                <a16:creationId xmlns:a16="http://schemas.microsoft.com/office/drawing/2014/main" id="{10451741-3E24-7BED-33AF-C3CB821706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63169" y="4633735"/>
            <a:ext cx="1829718" cy="8949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Digital Realty - Wikipedia">
            <a:extLst>
              <a:ext uri="{FF2B5EF4-FFF2-40B4-BE49-F238E27FC236}">
                <a16:creationId xmlns:a16="http://schemas.microsoft.com/office/drawing/2014/main" id="{8EDFCF5A-6895-F0A4-D19F-A8FFCE8675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27141" y="7458129"/>
            <a:ext cx="1929941" cy="92043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TC | Pacific Telecommunications ...">
            <a:extLst>
              <a:ext uri="{FF2B5EF4-FFF2-40B4-BE49-F238E27FC236}">
                <a16:creationId xmlns:a16="http://schemas.microsoft.com/office/drawing/2014/main" id="{15D1C03F-2AC2-7E48-61A0-2F934DBF3F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91650" y="7099161"/>
            <a:ext cx="16668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Home - Surgeons Overseas">
            <a:extLst>
              <a:ext uri="{FF2B5EF4-FFF2-40B4-BE49-F238E27FC236}">
                <a16:creationId xmlns:a16="http://schemas.microsoft.com/office/drawing/2014/main" id="{8D0C3027-3327-42B5-21F6-3B0BE30666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93093" y="8378562"/>
            <a:ext cx="903021" cy="90302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a:extLst>
              <a:ext uri="{FF2B5EF4-FFF2-40B4-BE49-F238E27FC236}">
                <a16:creationId xmlns:a16="http://schemas.microsoft.com/office/drawing/2014/main" id="{E343F5D8-F438-3E78-F09A-B2CA5689E4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94335" y="9605138"/>
            <a:ext cx="2590800" cy="1554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a:extLst>
              <a:ext uri="{FF2B5EF4-FFF2-40B4-BE49-F238E27FC236}">
                <a16:creationId xmlns:a16="http://schemas.microsoft.com/office/drawing/2014/main" id="{854E2896-6146-0854-0386-2F9DA88EFDC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342927" y="9534854"/>
            <a:ext cx="2171700" cy="2642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TelX - Abry Partners">
            <a:extLst>
              <a:ext uri="{FF2B5EF4-FFF2-40B4-BE49-F238E27FC236}">
                <a16:creationId xmlns:a16="http://schemas.microsoft.com/office/drawing/2014/main" id="{1B6572F4-54B9-B19F-2DE5-CCFDB93CBBF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319588" y="7545203"/>
            <a:ext cx="981075" cy="48745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red and white sign with a white pin and a white logo&#10;&#10;AI-generated content may be incorrect.">
            <a:extLst>
              <a:ext uri="{FF2B5EF4-FFF2-40B4-BE49-F238E27FC236}">
                <a16:creationId xmlns:a16="http://schemas.microsoft.com/office/drawing/2014/main" id="{9C3FBA10-2CF1-62A0-3A1F-B5F985B851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083898" y="8761301"/>
            <a:ext cx="2575118" cy="659664"/>
          </a:xfrm>
          <a:prstGeom prst="rect">
            <a:avLst/>
          </a:prstGeom>
        </p:spPr>
      </p:pic>
      <p:pic>
        <p:nvPicPr>
          <p:cNvPr id="15" name="Picture 14">
            <a:extLst>
              <a:ext uri="{FF2B5EF4-FFF2-40B4-BE49-F238E27FC236}">
                <a16:creationId xmlns:a16="http://schemas.microsoft.com/office/drawing/2014/main" id="{0B1B33D8-624F-9977-49DA-CCD7A9D1D0B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226163" y="4801821"/>
            <a:ext cx="1751822" cy="497925"/>
          </a:xfrm>
          <a:prstGeom prst="rect">
            <a:avLst/>
          </a:prstGeom>
        </p:spPr>
      </p:pic>
      <p:grpSp>
        <p:nvGrpSpPr>
          <p:cNvPr id="30" name="Group 29">
            <a:extLst>
              <a:ext uri="{FF2B5EF4-FFF2-40B4-BE49-F238E27FC236}">
                <a16:creationId xmlns:a16="http://schemas.microsoft.com/office/drawing/2014/main" id="{47EE1F06-1FFF-1D69-ACFF-831E3108FE25}"/>
              </a:ext>
            </a:extLst>
          </p:cNvPr>
          <p:cNvGrpSpPr/>
          <p:nvPr/>
        </p:nvGrpSpPr>
        <p:grpSpPr>
          <a:xfrm>
            <a:off x="2545219" y="8286350"/>
            <a:ext cx="8238722" cy="1810163"/>
            <a:chOff x="2545219" y="8286350"/>
            <a:chExt cx="8238722" cy="1810163"/>
          </a:xfrm>
        </p:grpSpPr>
        <p:cxnSp>
          <p:nvCxnSpPr>
            <p:cNvPr id="4" name="Straight Arrow Connector 3">
              <a:extLst>
                <a:ext uri="{FF2B5EF4-FFF2-40B4-BE49-F238E27FC236}">
                  <a16:creationId xmlns:a16="http://schemas.microsoft.com/office/drawing/2014/main" id="{D1F4FD90-CB16-A8A2-1E0B-0A36B0E945F3}"/>
                </a:ext>
              </a:extLst>
            </p:cNvPr>
            <p:cNvCxnSpPr>
              <a:cxnSpLocks/>
            </p:cNvCxnSpPr>
            <p:nvPr/>
          </p:nvCxnSpPr>
          <p:spPr>
            <a:xfrm>
              <a:off x="3297197" y="9335663"/>
              <a:ext cx="959458"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Brooklyn District Attorney - Wikipedia">
              <a:extLst>
                <a:ext uri="{FF2B5EF4-FFF2-40B4-BE49-F238E27FC236}">
                  <a16:creationId xmlns:a16="http://schemas.microsoft.com/office/drawing/2014/main" id="{03C7C139-8B1D-FB7B-DE31-355AAAB192E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45219" y="8651992"/>
              <a:ext cx="1294161" cy="129416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Board Of Directors Icon Images – Browse ...">
              <a:extLst>
                <a:ext uri="{FF2B5EF4-FFF2-40B4-BE49-F238E27FC236}">
                  <a16:creationId xmlns:a16="http://schemas.microsoft.com/office/drawing/2014/main" id="{31C7341E-9E84-389E-F308-9D7923EDC02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488294" y="8687840"/>
              <a:ext cx="1295647" cy="129564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F7EE9631-5A79-2D85-413E-BCBDAE6937C4}"/>
                </a:ext>
              </a:extLst>
            </p:cNvPr>
            <p:cNvCxnSpPr>
              <a:cxnSpLocks/>
            </p:cNvCxnSpPr>
            <p:nvPr/>
          </p:nvCxnSpPr>
          <p:spPr>
            <a:xfrm>
              <a:off x="4911189" y="9335663"/>
              <a:ext cx="959458"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073A92B-5069-38AA-6816-1C1ABF5AFF2C}"/>
                </a:ext>
              </a:extLst>
            </p:cNvPr>
            <p:cNvCxnSpPr>
              <a:cxnSpLocks/>
            </p:cNvCxnSpPr>
            <p:nvPr/>
          </p:nvCxnSpPr>
          <p:spPr>
            <a:xfrm>
              <a:off x="6766882" y="9353329"/>
              <a:ext cx="959458"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56" name="Picture 32" descr="Bell System - Wikipedia">
              <a:extLst>
                <a:ext uri="{FF2B5EF4-FFF2-40B4-BE49-F238E27FC236}">
                  <a16:creationId xmlns:a16="http://schemas.microsoft.com/office/drawing/2014/main" id="{CF105815-FA22-B02A-32A9-3CBEF53C19B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6655" y="8719237"/>
              <a:ext cx="1232853" cy="123285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58" name="Picture 34" descr="Data Center Icon Royalty-Free Images, Stock Photos &amp; Pictures | Shutterstock">
              <a:extLst>
                <a:ext uri="{FF2B5EF4-FFF2-40B4-BE49-F238E27FC236}">
                  <a16:creationId xmlns:a16="http://schemas.microsoft.com/office/drawing/2014/main" id="{B6687316-0E0E-C8D5-3223-E0EF6331075D}"/>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7350" t="20298" r="23530" b="25091"/>
            <a:stretch/>
          </p:blipFill>
          <p:spPr bwMode="auto">
            <a:xfrm>
              <a:off x="5864200" y="8719237"/>
              <a:ext cx="1381572" cy="123285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65F82EA-6E7C-7DE2-1CC5-9E06D746F09B}"/>
                </a:ext>
              </a:extLst>
            </p:cNvPr>
            <p:cNvSpPr txBox="1"/>
            <p:nvPr/>
          </p:nvSpPr>
          <p:spPr>
            <a:xfrm>
              <a:off x="2787401" y="8286350"/>
              <a:ext cx="1412118" cy="307777"/>
            </a:xfrm>
            <a:prstGeom prst="rect">
              <a:avLst/>
            </a:prstGeom>
            <a:noFill/>
          </p:spPr>
          <p:txBody>
            <a:bodyPr wrap="none" rtlCol="0">
              <a:spAutoFit/>
            </a:bodyPr>
            <a:lstStyle/>
            <a:p>
              <a:r>
                <a:rPr lang="en-US" sz="1400" b="1" i="1" dirty="0">
                  <a:latin typeface="Aptos" panose="020B0004020202020204" pitchFamily="34" charset="0"/>
                </a:rPr>
                <a:t>Career Journey</a:t>
              </a:r>
            </a:p>
          </p:txBody>
        </p:sp>
        <p:cxnSp>
          <p:nvCxnSpPr>
            <p:cNvPr id="29" name="Straight Arrow Connector 28">
              <a:extLst>
                <a:ext uri="{FF2B5EF4-FFF2-40B4-BE49-F238E27FC236}">
                  <a16:creationId xmlns:a16="http://schemas.microsoft.com/office/drawing/2014/main" id="{D4ADE005-6330-9025-1701-47B4C0656EBE}"/>
                </a:ext>
              </a:extLst>
            </p:cNvPr>
            <p:cNvCxnSpPr>
              <a:cxnSpLocks/>
            </p:cNvCxnSpPr>
            <p:nvPr/>
          </p:nvCxnSpPr>
          <p:spPr>
            <a:xfrm>
              <a:off x="8527158" y="9341506"/>
              <a:ext cx="959458"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60" name="Picture 36" descr="Entrepreneurship vector vectors hi-res ...">
              <a:extLst>
                <a:ext uri="{FF2B5EF4-FFF2-40B4-BE49-F238E27FC236}">
                  <a16:creationId xmlns:a16="http://schemas.microsoft.com/office/drawing/2014/main" id="{3FB7D924-62BC-363D-3327-6E83A83315EF}"/>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8649" t="13437" r="18667" b="17701"/>
            <a:stretch>
              <a:fillRect/>
            </a:stretch>
          </p:blipFill>
          <p:spPr bwMode="auto">
            <a:xfrm>
              <a:off x="7718828" y="8574812"/>
              <a:ext cx="1295647" cy="1521701"/>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2174E986-AD42-4513-4DC1-D619D0420403}"/>
              </a:ext>
            </a:extLst>
          </p:cNvPr>
          <p:cNvSpPr txBox="1"/>
          <p:nvPr/>
        </p:nvSpPr>
        <p:spPr>
          <a:xfrm>
            <a:off x="7749763" y="9955070"/>
            <a:ext cx="1265475" cy="307777"/>
          </a:xfrm>
          <a:prstGeom prst="rect">
            <a:avLst/>
          </a:prstGeom>
          <a:noFill/>
        </p:spPr>
        <p:txBody>
          <a:bodyPr wrap="none" rtlCol="0">
            <a:spAutoFit/>
          </a:bodyPr>
          <a:lstStyle/>
          <a:p>
            <a:r>
              <a:rPr lang="en-US" sz="1400" b="1" i="1" dirty="0">
                <a:latin typeface="Aptos" panose="020B0004020202020204" pitchFamily="34" charset="0"/>
              </a:rPr>
              <a:t>Entrepreneur</a:t>
            </a:r>
          </a:p>
        </p:txBody>
      </p:sp>
      <p:pic>
        <p:nvPicPr>
          <p:cNvPr id="1028" name="Picture 4" descr="Wiltel Communications - Crunchbase Company Profile &amp; Funding">
            <a:extLst>
              <a:ext uri="{FF2B5EF4-FFF2-40B4-BE49-F238E27FC236}">
                <a16:creationId xmlns:a16="http://schemas.microsoft.com/office/drawing/2014/main" id="{97CA2DB4-C606-7A19-234E-65E37B3B8E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205716" y="5416436"/>
            <a:ext cx="1306379"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7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1" name="TextBox 11"/>
          <p:cNvSpPr txBox="1"/>
          <p:nvPr/>
        </p:nvSpPr>
        <p:spPr>
          <a:xfrm>
            <a:off x="2667000" y="2613310"/>
            <a:ext cx="14135099" cy="5943935"/>
          </a:xfrm>
          <a:prstGeom prst="rect">
            <a:avLst/>
          </a:prstGeom>
        </p:spPr>
        <p:txBody>
          <a:bodyPr wrap="square" lIns="0" tIns="0" rIns="0" bIns="0" rtlCol="0" anchor="t">
            <a:spAutoFit/>
          </a:bodyPr>
          <a:lstStyle/>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am a technology professional</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am respected in my field</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hustle and work hard</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am known for my networking</a:t>
            </a:r>
          </a:p>
          <a:p>
            <a:pPr marL="885825" lvl="1"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Tens of thousands of LinkedIn connections</a:t>
            </a:r>
          </a:p>
          <a:p>
            <a:pPr marL="885825" lvl="1"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Consistent calendar of impactful meetings, lunches, and dinners and calls</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am a life-long learner</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have earned the luxury of being selective in the tasks I take on and the positions I accept</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am successful</a:t>
            </a:r>
          </a:p>
          <a:p>
            <a:pPr marL="428625" indent="-428625">
              <a:lnSpc>
                <a:spcPct val="150000"/>
              </a:lnSpc>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I am content</a:t>
            </a:r>
          </a:p>
        </p:txBody>
      </p:sp>
      <p:pic>
        <p:nvPicPr>
          <p:cNvPr id="10" name="Picture 9" descr="A blue and black logo&#10;&#10;Description automatically generated">
            <a:extLst>
              <a:ext uri="{FF2B5EF4-FFF2-40B4-BE49-F238E27FC236}">
                <a16:creationId xmlns:a16="http://schemas.microsoft.com/office/drawing/2014/main" id="{6915C33A-B400-5E50-41F6-D4008F460A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99" t="41832" r="15602" b="24667"/>
          <a:stretch/>
        </p:blipFill>
        <p:spPr>
          <a:xfrm>
            <a:off x="14563235" y="8985389"/>
            <a:ext cx="2607398" cy="685800"/>
          </a:xfrm>
          <a:prstGeom prst="rect">
            <a:avLst/>
          </a:prstGeom>
        </p:spPr>
      </p:pic>
      <p:sp>
        <p:nvSpPr>
          <p:cNvPr id="7" name="Slide Number Placeholder 2">
            <a:extLst>
              <a:ext uri="{FF2B5EF4-FFF2-40B4-BE49-F238E27FC236}">
                <a16:creationId xmlns:a16="http://schemas.microsoft.com/office/drawing/2014/main" id="{D421C938-7E91-82D1-6C1F-7832F0B21EB9}"/>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3</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E21B02A8-61A2-ACC7-32DF-4E0573B2A1F6}"/>
              </a:ext>
            </a:extLst>
          </p:cNvPr>
          <p:cNvSpPr txBox="1"/>
          <p:nvPr/>
        </p:nvSpPr>
        <p:spPr>
          <a:xfrm>
            <a:off x="808687" y="705969"/>
            <a:ext cx="13364513"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What can you learn from me?</a:t>
            </a:r>
          </a:p>
        </p:txBody>
      </p:sp>
    </p:spTree>
    <p:extLst>
      <p:ext uri="{BB962C8B-B14F-4D97-AF65-F5344CB8AC3E}">
        <p14:creationId xmlns:p14="http://schemas.microsoft.com/office/powerpoint/2010/main" val="26976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76C73B-916E-847B-9B83-682BE8B3D0FE}"/>
              </a:ext>
            </a:extLst>
          </p:cNvPr>
          <p:cNvSpPr>
            <a:spLocks noGrp="1"/>
          </p:cNvSpPr>
          <p:nvPr>
            <p:ph type="sldNum" sz="quarter" idx="12"/>
          </p:nvPr>
        </p:nvSpPr>
        <p:spPr>
          <a:xfrm>
            <a:off x="228600" y="9577857"/>
            <a:ext cx="990600" cy="44244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C8FFA998-83FC-E96E-FED1-5B9FE48A91FD}"/>
              </a:ext>
            </a:extLst>
          </p:cNvPr>
          <p:cNvPicPr>
            <a:picLocks noChangeAspect="1"/>
          </p:cNvPicPr>
          <p:nvPr/>
        </p:nvPicPr>
        <p:blipFill rotWithShape="1">
          <a:blip r:embed="rId3">
            <a:extLst>
              <a:ext uri="{28A0092B-C50C-407E-A947-70E740481C1C}">
                <a14:useLocalDpi xmlns:a14="http://schemas.microsoft.com/office/drawing/2010/main" val="0"/>
              </a:ext>
            </a:extLst>
          </a:blip>
          <a:srcRect l="827" t="15412"/>
          <a:stretch/>
        </p:blipFill>
        <p:spPr>
          <a:xfrm>
            <a:off x="0" y="0"/>
            <a:ext cx="18288000" cy="5776912"/>
          </a:xfrm>
          <a:prstGeom prst="rect">
            <a:avLst/>
          </a:prstGeom>
        </p:spPr>
      </p:pic>
      <p:pic>
        <p:nvPicPr>
          <p:cNvPr id="16" name="Picture 15" descr="A blue circle with black background&#10;&#10;Description automatically generated">
            <a:extLst>
              <a:ext uri="{FF2B5EF4-FFF2-40B4-BE49-F238E27FC236}">
                <a16:creationId xmlns:a16="http://schemas.microsoft.com/office/drawing/2014/main" id="{BA27BE7E-17D6-695F-6F94-D3C597C090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830" b="36198"/>
          <a:stretch/>
        </p:blipFill>
        <p:spPr>
          <a:xfrm>
            <a:off x="5257800" y="952500"/>
            <a:ext cx="13045966" cy="9334500"/>
          </a:xfrm>
          <a:prstGeom prst="rect">
            <a:avLst/>
          </a:prstGeom>
        </p:spPr>
      </p:pic>
      <p:sp>
        <p:nvSpPr>
          <p:cNvPr id="9" name="TextBox 9"/>
          <p:cNvSpPr txBox="1"/>
          <p:nvPr/>
        </p:nvSpPr>
        <p:spPr>
          <a:xfrm>
            <a:off x="6858000" y="3162300"/>
            <a:ext cx="11430000" cy="1000530"/>
          </a:xfrm>
          <a:prstGeom prst="rect">
            <a:avLst/>
          </a:prstGeom>
        </p:spPr>
        <p:txBody>
          <a:bodyPr wrap="square" lIns="0" tIns="0" rIns="0" bIns="0" rtlCol="0" anchor="t">
            <a:spAutoFit/>
          </a:bodyPr>
          <a:lstStyle/>
          <a:p>
            <a:pPr marL="0" marR="0" lvl="0" indent="0" algn="ctr" defTabSz="914400" rtl="0" eaLnBrk="1" fontAlgn="auto" latinLnBrk="0" hangingPunct="1">
              <a:lnSpc>
                <a:spcPts val="8195"/>
              </a:lnSpc>
              <a:spcBef>
                <a:spcPct val="0"/>
              </a:spcBef>
              <a:spcAft>
                <a:spcPts val="0"/>
              </a:spcAft>
              <a:buClrTx/>
              <a:buSzTx/>
              <a:buFontTx/>
              <a:buNone/>
              <a:tabLst/>
              <a:defRPr/>
            </a:pPr>
            <a:r>
              <a:rPr kumimoji="0" lang="en-US" sz="6400" b="0" i="0" u="none" strike="noStrike" kern="1200" cap="none" spc="0" normalizeH="0" baseline="0" noProof="0" dirty="0">
                <a:ln>
                  <a:noFill/>
                </a:ln>
                <a:solidFill>
                  <a:prstClr val="white"/>
                </a:solidFill>
                <a:effectLst/>
                <a:uLnTx/>
                <a:uFillTx/>
                <a:latin typeface="Open Sans Extra Bold"/>
                <a:ea typeface="+mn-ea"/>
                <a:cs typeface="+mn-cs"/>
              </a:rPr>
              <a:t>Agenda</a:t>
            </a:r>
          </a:p>
        </p:txBody>
      </p:sp>
      <p:sp>
        <p:nvSpPr>
          <p:cNvPr id="4" name="Content Placeholder 2">
            <a:extLst>
              <a:ext uri="{FF2B5EF4-FFF2-40B4-BE49-F238E27FC236}">
                <a16:creationId xmlns:a16="http://schemas.microsoft.com/office/drawing/2014/main" id="{A1CA0965-AA3D-C7EA-83B4-FA616D2D2BBF}"/>
              </a:ext>
            </a:extLst>
          </p:cNvPr>
          <p:cNvSpPr txBox="1">
            <a:spLocks/>
          </p:cNvSpPr>
          <p:nvPr/>
        </p:nvSpPr>
        <p:spPr>
          <a:xfrm>
            <a:off x="8001000" y="5143500"/>
            <a:ext cx="94488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725" marR="0" lvl="0" indent="-466725" algn="l" defTabSz="914400" rtl="0" eaLnBrk="1" fontAlgn="auto" latinLnBrk="0" hangingPunct="1">
              <a:lnSpc>
                <a:spcPct val="110000"/>
              </a:lnSpc>
              <a:spcBef>
                <a:spcPts val="1200"/>
              </a:spcBef>
              <a:spcAft>
                <a:spcPts val="0"/>
              </a:spcAft>
              <a:buClrTx/>
              <a:buSzTx/>
              <a:buFont typeface="Wingdings" panose="05000000000000000000" pitchFamily="2" charset="2"/>
              <a:buChar char="¤"/>
              <a:tabLst>
                <a:tab pos="3370263" algn="r"/>
              </a:tabLst>
              <a:defRPr/>
            </a:pPr>
            <a:r>
              <a:rPr kumimoji="0" lang="en-US"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Career Planning </a:t>
            </a:r>
            <a:r>
              <a:rPr lang="en-US" dirty="0">
                <a:solidFill>
                  <a:prstClr val="white"/>
                </a:solidFill>
                <a:latin typeface="Aptos" panose="020B0004020202020204" pitchFamily="34" charset="0"/>
                <a:cs typeface="Arial" panose="020B0604020202020204" pitchFamily="34" charset="0"/>
              </a:rPr>
              <a:t>&amp;</a:t>
            </a:r>
            <a:r>
              <a:rPr kumimoji="0" lang="en-US"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 Goal Setting</a:t>
            </a:r>
          </a:p>
          <a:p>
            <a:pPr marL="466725" marR="0" lvl="0" indent="-466725" algn="l" defTabSz="914400" rtl="0" eaLnBrk="1" fontAlgn="auto" latinLnBrk="0" hangingPunct="1">
              <a:lnSpc>
                <a:spcPct val="110000"/>
              </a:lnSpc>
              <a:spcBef>
                <a:spcPts val="1200"/>
              </a:spcBef>
              <a:spcAft>
                <a:spcPts val="0"/>
              </a:spcAft>
              <a:buClrTx/>
              <a:buSzTx/>
              <a:buFont typeface="Wingdings" panose="05000000000000000000" pitchFamily="2" charset="2"/>
              <a:buChar char="¤"/>
              <a:tabLst>
                <a:tab pos="3370263" algn="r"/>
              </a:tabLst>
              <a:defRPr/>
            </a:pPr>
            <a:r>
              <a:rPr kumimoji="0" lang="en-US"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I.R.A.R.T.I.C. (The Plan)</a:t>
            </a:r>
          </a:p>
          <a:p>
            <a:pPr marL="466725" marR="0" lvl="0" indent="-466725" algn="l" defTabSz="914400" rtl="0" eaLnBrk="1" fontAlgn="auto" latinLnBrk="0" hangingPunct="1">
              <a:lnSpc>
                <a:spcPct val="110000"/>
              </a:lnSpc>
              <a:spcBef>
                <a:spcPts val="1200"/>
              </a:spcBef>
              <a:spcAft>
                <a:spcPts val="0"/>
              </a:spcAft>
              <a:buClrTx/>
              <a:buSzTx/>
              <a:buFont typeface="Wingdings" panose="05000000000000000000" pitchFamily="2" charset="2"/>
              <a:buChar char="¤"/>
              <a:tabLst>
                <a:tab pos="3370263" algn="r"/>
              </a:tabLst>
              <a:defRPr/>
            </a:pPr>
            <a:r>
              <a:rPr kumimoji="0" lang="en-US"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Remain Current &amp; Relevant</a:t>
            </a:r>
          </a:p>
          <a:p>
            <a:pPr marL="466725" marR="0" lvl="0" indent="-466725" algn="l" defTabSz="914400" rtl="0" eaLnBrk="1" fontAlgn="auto" latinLnBrk="0" hangingPunct="1">
              <a:lnSpc>
                <a:spcPct val="110000"/>
              </a:lnSpc>
              <a:spcBef>
                <a:spcPts val="1200"/>
              </a:spcBef>
              <a:spcAft>
                <a:spcPts val="0"/>
              </a:spcAft>
              <a:buClrTx/>
              <a:buSzTx/>
              <a:buFont typeface="Wingdings" panose="05000000000000000000" pitchFamily="2" charset="2"/>
              <a:buChar char="¤"/>
              <a:tabLst>
                <a:tab pos="3370263" algn="r"/>
              </a:tabLst>
              <a:defRPr/>
            </a:pPr>
            <a:r>
              <a:rPr kumimoji="0" lang="en-US" b="1"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Mastering Networking!</a:t>
            </a:r>
          </a:p>
          <a:p>
            <a:pPr marL="466725" marR="0" lvl="0" indent="-466725" algn="l" defTabSz="914400" rtl="0" eaLnBrk="1" fontAlgn="auto" latinLnBrk="0" hangingPunct="1">
              <a:lnSpc>
                <a:spcPct val="110000"/>
              </a:lnSpc>
              <a:spcBef>
                <a:spcPts val="1200"/>
              </a:spcBef>
              <a:spcAft>
                <a:spcPts val="0"/>
              </a:spcAft>
              <a:buClrTx/>
              <a:buSzTx/>
              <a:buFont typeface="Wingdings" panose="05000000000000000000" pitchFamily="2" charset="2"/>
              <a:buChar char="¤"/>
              <a:tabLst>
                <a:tab pos="3370263" algn="r"/>
              </a:tabLst>
              <a:defRPr/>
            </a:pPr>
            <a:r>
              <a:rPr kumimoji="0" lang="en-US"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Summary: Key Takeaways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5143500"/>
          </a:xfrm>
          <a:custGeom>
            <a:avLst/>
            <a:gdLst/>
            <a:ahLst/>
            <a:cxnLst/>
            <a:rect l="l" t="t" r="r" b="b"/>
            <a:pathLst>
              <a:path w="18288000" h="5143500">
                <a:moveTo>
                  <a:pt x="0" y="0"/>
                </a:moveTo>
                <a:lnTo>
                  <a:pt x="18288000" y="0"/>
                </a:lnTo>
                <a:lnTo>
                  <a:pt x="18288000" y="5143500"/>
                </a:lnTo>
                <a:lnTo>
                  <a:pt x="0" y="5143500"/>
                </a:lnTo>
                <a:lnTo>
                  <a:pt x="0" y="0"/>
                </a:lnTo>
                <a:close/>
              </a:path>
            </a:pathLst>
          </a:custGeom>
          <a:blipFill>
            <a:blip r:embed="rId2"/>
            <a:stretch>
              <a:fillRect t="-72406" b="-64482"/>
            </a:stretch>
          </a:blipFill>
        </p:spPr>
        <p:txBody>
          <a:bodyPr/>
          <a:lstStyle/>
          <a:p>
            <a:endParaRPr lang="en-US" dirty="0"/>
          </a:p>
        </p:txBody>
      </p:sp>
      <p:pic>
        <p:nvPicPr>
          <p:cNvPr id="16" name="Picture 15" descr="A blue circle with black background&#10;&#10;Description automatically generated">
            <a:extLst>
              <a:ext uri="{FF2B5EF4-FFF2-40B4-BE49-F238E27FC236}">
                <a16:creationId xmlns:a16="http://schemas.microsoft.com/office/drawing/2014/main" id="{BA27BE7E-17D6-695F-6F94-D3C597C090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830" b="36198"/>
          <a:stretch/>
        </p:blipFill>
        <p:spPr>
          <a:xfrm>
            <a:off x="5242034" y="1021241"/>
            <a:ext cx="13045966" cy="9334500"/>
          </a:xfrm>
          <a:prstGeom prst="rect">
            <a:avLst/>
          </a:prstGeom>
        </p:spPr>
      </p:pic>
      <p:sp>
        <p:nvSpPr>
          <p:cNvPr id="9" name="TextBox 9"/>
          <p:cNvSpPr txBox="1"/>
          <p:nvPr/>
        </p:nvSpPr>
        <p:spPr>
          <a:xfrm>
            <a:off x="6858000" y="3636391"/>
            <a:ext cx="11430000" cy="2052100"/>
          </a:xfrm>
          <a:prstGeom prst="rect">
            <a:avLst/>
          </a:prstGeom>
        </p:spPr>
        <p:txBody>
          <a:bodyPr wrap="square" lIns="0" tIns="0" rIns="0" bIns="0" rtlCol="0" anchor="t">
            <a:spAutoFit/>
          </a:bodyPr>
          <a:lstStyle/>
          <a:p>
            <a:pPr marL="0" lvl="0" indent="0" algn="ctr">
              <a:lnSpc>
                <a:spcPts val="8195"/>
              </a:lnSpc>
              <a:spcBef>
                <a:spcPct val="0"/>
              </a:spcBef>
            </a:pPr>
            <a:r>
              <a:rPr lang="en-US" sz="6400" dirty="0">
                <a:solidFill>
                  <a:schemeClr val="bg1"/>
                </a:solidFill>
                <a:latin typeface="Open Sans Extra Bold"/>
              </a:rPr>
              <a:t>Career Planning </a:t>
            </a:r>
            <a:br>
              <a:rPr lang="en-US" sz="6400" dirty="0">
                <a:solidFill>
                  <a:schemeClr val="bg1"/>
                </a:solidFill>
                <a:latin typeface="Open Sans Extra Bold"/>
              </a:rPr>
            </a:br>
            <a:r>
              <a:rPr lang="en-US" sz="6400" dirty="0">
                <a:solidFill>
                  <a:schemeClr val="bg1"/>
                </a:solidFill>
                <a:latin typeface="Open Sans Extra Bold"/>
              </a:rPr>
              <a:t>&amp; Goal Setting</a:t>
            </a:r>
          </a:p>
        </p:txBody>
      </p:sp>
      <p:sp>
        <p:nvSpPr>
          <p:cNvPr id="10" name="TextBox 10"/>
          <p:cNvSpPr txBox="1"/>
          <p:nvPr/>
        </p:nvSpPr>
        <p:spPr>
          <a:xfrm>
            <a:off x="8077200" y="6684098"/>
            <a:ext cx="8991600" cy="2062103"/>
          </a:xfrm>
          <a:prstGeom prst="rect">
            <a:avLst/>
          </a:prstGeom>
        </p:spPr>
        <p:txBody>
          <a:bodyPr wrap="square" lIns="0" tIns="0" rIns="0" bIns="0" rtlCol="0" anchor="t">
            <a:spAutoFit/>
          </a:bodyPr>
          <a:lstStyle/>
          <a:p>
            <a:pPr marL="466725" marR="0" lvl="0" indent="-466725" algn="l" defTabSz="914400" rtl="0" eaLnBrk="1" fontAlgn="auto" latinLnBrk="0" hangingPunct="1">
              <a:spcBef>
                <a:spcPts val="1200"/>
              </a:spcBef>
              <a:spcAft>
                <a:spcPts val="0"/>
              </a:spcAft>
              <a:buClrTx/>
              <a:buSzTx/>
              <a:buFont typeface="Wingdings" panose="05000000000000000000" pitchFamily="2" charset="2"/>
              <a:buChar char="¤"/>
              <a:tabLst>
                <a:tab pos="3370263" algn="r"/>
              </a:tabLst>
              <a:defRPr/>
            </a:pPr>
            <a:r>
              <a:rPr kumimoji="0" lang="en-US" sz="28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 </a:t>
            </a:r>
            <a:r>
              <a:rPr kumimoji="0" lang="en-US" sz="36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It’s YOUR Future!</a:t>
            </a:r>
          </a:p>
          <a:p>
            <a:pPr marL="466725" marR="0" lvl="0" indent="-466725" algn="l" defTabSz="914400" rtl="0" eaLnBrk="1" fontAlgn="auto" latinLnBrk="0" hangingPunct="1">
              <a:spcBef>
                <a:spcPts val="1200"/>
              </a:spcBef>
              <a:spcAft>
                <a:spcPts val="0"/>
              </a:spcAft>
              <a:buClrTx/>
              <a:buSzTx/>
              <a:buFont typeface="Wingdings" panose="05000000000000000000" pitchFamily="2" charset="2"/>
              <a:buChar char="¤"/>
              <a:tabLst>
                <a:tab pos="3370263" algn="r"/>
              </a:tabLst>
              <a:defRPr/>
            </a:pPr>
            <a:r>
              <a:rPr kumimoji="0" lang="en-US" sz="28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 </a:t>
            </a:r>
            <a:r>
              <a:rPr kumimoji="0" lang="en-US" sz="36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YOU Create It!</a:t>
            </a:r>
          </a:p>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Bef>
                <a:spcPct val="0"/>
              </a:spcBef>
            </a:pPr>
            <a:endParaRPr lang="en-US" sz="2400" spc="-46" dirty="0">
              <a:solidFill>
                <a:schemeClr val="bg1"/>
              </a:solidFill>
              <a:latin typeface="Poppins"/>
            </a:endParaRPr>
          </a:p>
        </p:txBody>
      </p:sp>
      <p:sp>
        <p:nvSpPr>
          <p:cNvPr id="3" name="Slide Number Placeholder 2">
            <a:extLst>
              <a:ext uri="{FF2B5EF4-FFF2-40B4-BE49-F238E27FC236}">
                <a16:creationId xmlns:a16="http://schemas.microsoft.com/office/drawing/2014/main" id="{5976C73B-916E-847B-9B83-682BE8B3D0FE}"/>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5</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730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circle with white dots&#10;&#10;Description automatically generated">
            <a:extLst>
              <a:ext uri="{FF2B5EF4-FFF2-40B4-BE49-F238E27FC236}">
                <a16:creationId xmlns:a16="http://schemas.microsoft.com/office/drawing/2014/main" id="{F0320871-EC36-9227-5B4D-5A3D29886A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508" b="19057"/>
          <a:stretch/>
        </p:blipFill>
        <p:spPr>
          <a:xfrm>
            <a:off x="8547663" y="0"/>
            <a:ext cx="9769366" cy="10287000"/>
          </a:xfrm>
          <a:prstGeom prst="rect">
            <a:avLst/>
          </a:prstGeom>
        </p:spPr>
      </p:pic>
      <p:pic>
        <p:nvPicPr>
          <p:cNvPr id="5" name="Picture 4" descr="A blue and black logo&#10;&#10;Description automatically generated">
            <a:extLst>
              <a:ext uri="{FF2B5EF4-FFF2-40B4-BE49-F238E27FC236}">
                <a16:creationId xmlns:a16="http://schemas.microsoft.com/office/drawing/2014/main" id="{44CD77D3-33D1-6977-B66D-A463335F96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087600" y="770618"/>
            <a:ext cx="2607398" cy="685800"/>
          </a:xfrm>
          <a:prstGeom prst="rect">
            <a:avLst/>
          </a:prstGeom>
        </p:spPr>
      </p:pic>
      <p:sp>
        <p:nvSpPr>
          <p:cNvPr id="8" name="Slide Number Placeholder 2">
            <a:extLst>
              <a:ext uri="{FF2B5EF4-FFF2-40B4-BE49-F238E27FC236}">
                <a16:creationId xmlns:a16="http://schemas.microsoft.com/office/drawing/2014/main" id="{82B78CC1-66DF-1827-2472-3A545F1345AE}"/>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6</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5">
            <a:extLst>
              <a:ext uri="{FF2B5EF4-FFF2-40B4-BE49-F238E27FC236}">
                <a16:creationId xmlns:a16="http://schemas.microsoft.com/office/drawing/2014/main" id="{07AB0CA3-19DC-E6DB-C8C2-E5599E930734}"/>
              </a:ext>
            </a:extLst>
          </p:cNvPr>
          <p:cNvSpPr txBox="1"/>
          <p:nvPr/>
        </p:nvSpPr>
        <p:spPr>
          <a:xfrm>
            <a:off x="1699743" y="696898"/>
            <a:ext cx="14888513"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Aspirations</a:t>
            </a:r>
          </a:p>
        </p:txBody>
      </p:sp>
      <p:pic>
        <p:nvPicPr>
          <p:cNvPr id="2" name="Picture 1">
            <a:extLst>
              <a:ext uri="{FF2B5EF4-FFF2-40B4-BE49-F238E27FC236}">
                <a16:creationId xmlns:a16="http://schemas.microsoft.com/office/drawing/2014/main" id="{631C2121-1E26-EB8E-E3F9-2B2424E41418}"/>
              </a:ext>
            </a:extLst>
          </p:cNvPr>
          <p:cNvPicPr>
            <a:picLocks noChangeAspect="1"/>
          </p:cNvPicPr>
          <p:nvPr/>
        </p:nvPicPr>
        <p:blipFill>
          <a:blip r:embed="rId4"/>
          <a:stretch>
            <a:fillRect/>
          </a:stretch>
        </p:blipFill>
        <p:spPr>
          <a:xfrm>
            <a:off x="9985273" y="3149186"/>
            <a:ext cx="7477221" cy="5600700"/>
          </a:xfrm>
          <a:prstGeom prst="rect">
            <a:avLst/>
          </a:prstGeom>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CBC40373-8292-3FD5-F2CC-CEE017A44C38}"/>
              </a:ext>
            </a:extLst>
          </p:cNvPr>
          <p:cNvSpPr txBox="1"/>
          <p:nvPr/>
        </p:nvSpPr>
        <p:spPr>
          <a:xfrm>
            <a:off x="2378494" y="2166760"/>
            <a:ext cx="7772400" cy="7402026"/>
          </a:xfrm>
          <a:prstGeom prst="rect">
            <a:avLst/>
          </a:prstGeom>
          <a:noFill/>
        </p:spPr>
        <p:txBody>
          <a:bodyPr wrap="square">
            <a:spAutoFit/>
          </a:bodyPr>
          <a:lstStyle/>
          <a:p>
            <a:pPr marL="428625" indent="-428625">
              <a:spcBef>
                <a:spcPts val="1800"/>
              </a:spcBef>
              <a:buClr>
                <a:schemeClr val="accent1"/>
              </a:buClr>
              <a:buFont typeface="Courier New" panose="02070309020205020404" pitchFamily="49" charset="0"/>
              <a:buChar char="o"/>
            </a:pPr>
            <a:r>
              <a:rPr lang="en-US" sz="2000" b="1" dirty="0">
                <a:solidFill>
                  <a:srgbClr val="63656A"/>
                </a:solidFill>
                <a:latin typeface="Aptos" panose="020B0004020202020204" pitchFamily="34" charset="0"/>
                <a:cs typeface="Arial" panose="020B0604020202020204" pitchFamily="34" charset="0"/>
              </a:rPr>
              <a:t>Identify and define your aspirations</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How does it tie to your core ambitions?</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How can you hone and refine them?</a:t>
            </a:r>
          </a:p>
          <a:p>
            <a:pPr marL="428625" indent="-428625">
              <a:spcBef>
                <a:spcPts val="1800"/>
              </a:spcBef>
              <a:buClr>
                <a:schemeClr val="accent1"/>
              </a:buClr>
              <a:buFont typeface="Courier New" panose="02070309020205020404" pitchFamily="49" charset="0"/>
              <a:buChar char="o"/>
            </a:pPr>
            <a:r>
              <a:rPr lang="en-US" sz="2000" b="1" dirty="0">
                <a:solidFill>
                  <a:srgbClr val="63656A"/>
                </a:solidFill>
                <a:latin typeface="Aptos" panose="020B0004020202020204" pitchFamily="34" charset="0"/>
                <a:cs typeface="Arial" panose="020B0604020202020204" pitchFamily="34" charset="0"/>
              </a:rPr>
              <a:t>Build and nurture your goals and objectives</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Take initiative — don’t hold back!</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Stay focused in times of uncertainty</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Be flexible and adaptable</a:t>
            </a:r>
          </a:p>
          <a:p>
            <a:pPr marL="428625" indent="-428625">
              <a:spcBef>
                <a:spcPts val="1800"/>
              </a:spcBef>
              <a:buClr>
                <a:schemeClr val="accent1"/>
              </a:buClr>
              <a:buFont typeface="Courier New" panose="02070309020205020404" pitchFamily="49" charset="0"/>
              <a:buChar char="o"/>
            </a:pPr>
            <a:r>
              <a:rPr lang="en-US" sz="2000" b="1" dirty="0">
                <a:solidFill>
                  <a:srgbClr val="63656A"/>
                </a:solidFill>
                <a:latin typeface="Aptos" panose="020B0004020202020204" pitchFamily="34" charset="0"/>
                <a:cs typeface="Arial" panose="020B0604020202020204" pitchFamily="34" charset="0"/>
              </a:rPr>
              <a:t>Learn to lead yourself</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Stay positive!</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Be intuitive </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Adapt to new learnings</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Be Bold!</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Take Chances</a:t>
            </a:r>
          </a:p>
          <a:p>
            <a:pPr marL="885825" lvl="1" indent="-428625">
              <a:spcBef>
                <a:spcPts val="1800"/>
              </a:spcBef>
              <a:buClr>
                <a:schemeClr val="accent1"/>
              </a:buClr>
              <a:buFont typeface="Courier New" panose="02070309020205020404" pitchFamily="49" charset="0"/>
              <a:buChar char="o"/>
            </a:pPr>
            <a:r>
              <a:rPr lang="en-US" sz="2000" dirty="0">
                <a:solidFill>
                  <a:srgbClr val="63656A"/>
                </a:solidFill>
                <a:latin typeface="Aptos" panose="020B0004020202020204" pitchFamily="34" charset="0"/>
                <a:cs typeface="Arial" panose="020B0604020202020204" pitchFamily="34" charset="0"/>
              </a:rPr>
              <a:t>Don’t sit around!</a:t>
            </a:r>
          </a:p>
        </p:txBody>
      </p:sp>
    </p:spTree>
    <p:extLst>
      <p:ext uri="{BB962C8B-B14F-4D97-AF65-F5344CB8AC3E}">
        <p14:creationId xmlns:p14="http://schemas.microsoft.com/office/powerpoint/2010/main" val="365105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circle with white dots&#10;&#10;Description automatically generated">
            <a:extLst>
              <a:ext uri="{FF2B5EF4-FFF2-40B4-BE49-F238E27FC236}">
                <a16:creationId xmlns:a16="http://schemas.microsoft.com/office/drawing/2014/main" id="{F0320871-EC36-9227-5B4D-5A3D29886A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508" b="19057"/>
          <a:stretch/>
        </p:blipFill>
        <p:spPr>
          <a:xfrm>
            <a:off x="7467600" y="0"/>
            <a:ext cx="10820400" cy="10287000"/>
          </a:xfrm>
          <a:prstGeom prst="rect">
            <a:avLst/>
          </a:prstGeom>
        </p:spPr>
      </p:pic>
      <p:pic>
        <p:nvPicPr>
          <p:cNvPr id="5" name="Picture 4" descr="A blue and black logo&#10;&#10;Description automatically generated">
            <a:extLst>
              <a:ext uri="{FF2B5EF4-FFF2-40B4-BE49-F238E27FC236}">
                <a16:creationId xmlns:a16="http://schemas.microsoft.com/office/drawing/2014/main" id="{44CD77D3-33D1-6977-B66D-A463335F96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163800" y="771963"/>
            <a:ext cx="2607398" cy="685800"/>
          </a:xfrm>
          <a:prstGeom prst="rect">
            <a:avLst/>
          </a:prstGeom>
        </p:spPr>
      </p:pic>
      <p:sp>
        <p:nvSpPr>
          <p:cNvPr id="8" name="Slide Number Placeholder 2">
            <a:extLst>
              <a:ext uri="{FF2B5EF4-FFF2-40B4-BE49-F238E27FC236}">
                <a16:creationId xmlns:a16="http://schemas.microsoft.com/office/drawing/2014/main" id="{82B78CC1-66DF-1827-2472-3A545F1345AE}"/>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7</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5">
            <a:extLst>
              <a:ext uri="{FF2B5EF4-FFF2-40B4-BE49-F238E27FC236}">
                <a16:creationId xmlns:a16="http://schemas.microsoft.com/office/drawing/2014/main" id="{07AB0CA3-19DC-E6DB-C8C2-E5599E930734}"/>
              </a:ext>
            </a:extLst>
          </p:cNvPr>
          <p:cNvSpPr txBox="1"/>
          <p:nvPr/>
        </p:nvSpPr>
        <p:spPr>
          <a:xfrm>
            <a:off x="808686" y="705969"/>
            <a:ext cx="14888513"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Execution</a:t>
            </a:r>
          </a:p>
        </p:txBody>
      </p:sp>
      <p:pic>
        <p:nvPicPr>
          <p:cNvPr id="3" name="Picture 2">
            <a:extLst>
              <a:ext uri="{FF2B5EF4-FFF2-40B4-BE49-F238E27FC236}">
                <a16:creationId xmlns:a16="http://schemas.microsoft.com/office/drawing/2014/main" id="{2722301E-4C78-2277-843C-0EAAA46ACBBF}"/>
              </a:ext>
            </a:extLst>
          </p:cNvPr>
          <p:cNvPicPr>
            <a:picLocks noChangeAspect="1"/>
          </p:cNvPicPr>
          <p:nvPr/>
        </p:nvPicPr>
        <p:blipFill>
          <a:blip r:embed="rId4"/>
          <a:stretch>
            <a:fillRect/>
          </a:stretch>
        </p:blipFill>
        <p:spPr>
          <a:xfrm>
            <a:off x="8739566" y="3217273"/>
            <a:ext cx="9190440" cy="5169623"/>
          </a:xfrm>
          <a:prstGeom prst="rect">
            <a:avLst/>
          </a:prstGeom>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AF4F10A9-2740-1EB3-4093-C73F27DEAA94}"/>
              </a:ext>
            </a:extLst>
          </p:cNvPr>
          <p:cNvSpPr txBox="1"/>
          <p:nvPr/>
        </p:nvSpPr>
        <p:spPr>
          <a:xfrm>
            <a:off x="883091" y="1971897"/>
            <a:ext cx="7649514" cy="7866962"/>
          </a:xfrm>
          <a:prstGeom prst="rect">
            <a:avLst/>
          </a:prstGeom>
          <a:noFill/>
        </p:spPr>
        <p:txBody>
          <a:bodyPr wrap="square">
            <a:spAutoFit/>
          </a:bodyPr>
          <a:lstStyle/>
          <a:p>
            <a:pPr marL="914400" indent="-457200">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Develop your plan!</a:t>
            </a:r>
          </a:p>
          <a:p>
            <a:pPr marL="914400" indent="-457200">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Set goals that motivate you</a:t>
            </a:r>
          </a:p>
          <a:p>
            <a:pPr marL="914400" indent="-457200">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Set </a:t>
            </a:r>
            <a:r>
              <a:rPr lang="en-US" sz="2600" b="1" dirty="0">
                <a:solidFill>
                  <a:srgbClr val="00B050"/>
                </a:solidFill>
                <a:latin typeface="Aptos" panose="020B0004020202020204" pitchFamily="34" charset="0"/>
                <a:cs typeface="Arial" panose="020B0604020202020204" pitchFamily="34" charset="0"/>
              </a:rPr>
              <a:t>S.M.A.R.T.(ER) </a:t>
            </a:r>
            <a:r>
              <a:rPr lang="en-US" sz="2600" dirty="0">
                <a:solidFill>
                  <a:srgbClr val="63656A"/>
                </a:solidFill>
                <a:latin typeface="Aptos" panose="020B0004020202020204" pitchFamily="34" charset="0"/>
                <a:cs typeface="Arial" panose="020B0604020202020204" pitchFamily="34" charset="0"/>
              </a:rPr>
              <a:t>Goals</a:t>
            </a:r>
          </a:p>
          <a:p>
            <a:pPr marL="914400" indent="-457200">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I.R.A.R.T.I.C.</a:t>
            </a:r>
            <a:r>
              <a:rPr lang="en-US" sz="2600" dirty="0">
                <a:solidFill>
                  <a:srgbClr val="0070C0"/>
                </a:solidFill>
                <a:latin typeface="Aptos" panose="020B0004020202020204" pitchFamily="34" charset="0"/>
                <a:cs typeface="Arial" panose="020B0604020202020204" pitchFamily="34" charset="0"/>
              </a:rPr>
              <a:t> </a:t>
            </a:r>
            <a:r>
              <a:rPr lang="en-US" sz="2600" dirty="0">
                <a:solidFill>
                  <a:srgbClr val="63656A"/>
                </a:solidFill>
                <a:latin typeface="Aptos" panose="020B0004020202020204" pitchFamily="34" charset="0"/>
                <a:cs typeface="Arial" panose="020B0604020202020204" pitchFamily="34" charset="0"/>
              </a:rPr>
              <a:t>(The Plan)</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I</a:t>
            </a:r>
            <a:r>
              <a:rPr lang="en-US" sz="2600" dirty="0">
                <a:solidFill>
                  <a:srgbClr val="63656A"/>
                </a:solidFill>
                <a:latin typeface="Aptos" panose="020B0004020202020204" pitchFamily="34" charset="0"/>
                <a:cs typeface="Arial" panose="020B0604020202020204" pitchFamily="34" charset="0"/>
              </a:rPr>
              <a:t>ssue </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R</a:t>
            </a:r>
            <a:r>
              <a:rPr lang="en-US" sz="2600" dirty="0">
                <a:solidFill>
                  <a:srgbClr val="63656A"/>
                </a:solidFill>
                <a:latin typeface="Aptos" panose="020B0004020202020204" pitchFamily="34" charset="0"/>
                <a:cs typeface="Arial" panose="020B0604020202020204" pitchFamily="34" charset="0"/>
              </a:rPr>
              <a:t>easoning </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A</a:t>
            </a:r>
            <a:r>
              <a:rPr lang="en-US" sz="2600" dirty="0">
                <a:solidFill>
                  <a:srgbClr val="63656A"/>
                </a:solidFill>
                <a:latin typeface="Aptos" panose="020B0004020202020204" pitchFamily="34" charset="0"/>
                <a:cs typeface="Arial" panose="020B0604020202020204" pitchFamily="34" charset="0"/>
              </a:rPr>
              <a:t>nalysis </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R</a:t>
            </a:r>
            <a:r>
              <a:rPr lang="en-US" sz="2600" dirty="0">
                <a:solidFill>
                  <a:srgbClr val="63656A"/>
                </a:solidFill>
                <a:latin typeface="Aptos" panose="020B0004020202020204" pitchFamily="34" charset="0"/>
                <a:cs typeface="Arial" panose="020B0604020202020204" pitchFamily="34" charset="0"/>
              </a:rPr>
              <a:t>ecommendation </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T</a:t>
            </a:r>
            <a:r>
              <a:rPr lang="en-US" sz="2600" dirty="0">
                <a:solidFill>
                  <a:srgbClr val="63656A"/>
                </a:solidFill>
                <a:latin typeface="Aptos" panose="020B0004020202020204" pitchFamily="34" charset="0"/>
                <a:cs typeface="Arial" panose="020B0604020202020204" pitchFamily="34" charset="0"/>
              </a:rPr>
              <a:t>imeline </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I</a:t>
            </a:r>
            <a:r>
              <a:rPr lang="en-US" sz="2600" dirty="0">
                <a:solidFill>
                  <a:srgbClr val="63656A"/>
                </a:solidFill>
                <a:latin typeface="Aptos" panose="020B0004020202020204" pitchFamily="34" charset="0"/>
                <a:cs typeface="Arial" panose="020B0604020202020204" pitchFamily="34" charset="0"/>
              </a:rPr>
              <a:t>mplementation Plan </a:t>
            </a:r>
          </a:p>
          <a:p>
            <a:pPr marL="1371600" lvl="1" indent="-457200" defTabSz="1260475">
              <a:lnSpc>
                <a:spcPts val="2200"/>
              </a:lnSpc>
              <a:spcBef>
                <a:spcPts val="1800"/>
              </a:spcBef>
              <a:buClr>
                <a:schemeClr val="accent1"/>
              </a:buClr>
              <a:buFont typeface="Courier New" panose="02070309020205020404" pitchFamily="49" charset="0"/>
              <a:buChar char="o"/>
            </a:pPr>
            <a:r>
              <a:rPr lang="en-US" sz="2600" b="1" dirty="0">
                <a:solidFill>
                  <a:srgbClr val="0070C0"/>
                </a:solidFill>
                <a:latin typeface="Aptos" panose="020B0004020202020204" pitchFamily="34" charset="0"/>
                <a:cs typeface="Arial" panose="020B0604020202020204" pitchFamily="34" charset="0"/>
              </a:rPr>
              <a:t>C</a:t>
            </a:r>
            <a:r>
              <a:rPr lang="en-US" sz="2600" dirty="0">
                <a:solidFill>
                  <a:srgbClr val="63656A"/>
                </a:solidFill>
                <a:latin typeface="Aptos" panose="020B0004020202020204" pitchFamily="34" charset="0"/>
                <a:cs typeface="Arial" panose="020B0604020202020204" pitchFamily="34" charset="0"/>
              </a:rPr>
              <a:t>onclusion</a:t>
            </a:r>
          </a:p>
          <a:p>
            <a:pPr marL="914400" indent="-457200">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Hold yourself accountable </a:t>
            </a:r>
          </a:p>
          <a:p>
            <a:pPr marL="1371600" lvl="1" indent="-457200" defTabSz="1717675">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Make notes &amp; track your progress</a:t>
            </a:r>
          </a:p>
          <a:p>
            <a:pPr marL="1371600" lvl="1" indent="-457200" defTabSz="1717675">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Create clear &amp; actionable steps</a:t>
            </a:r>
          </a:p>
          <a:p>
            <a:pPr marL="1371600" lvl="1" indent="-457200" defTabSz="1717675">
              <a:lnSpc>
                <a:spcPts val="2200"/>
              </a:lnSpc>
              <a:spcBef>
                <a:spcPts val="1800"/>
              </a:spcBef>
              <a:buClr>
                <a:schemeClr val="accent1"/>
              </a:buClr>
              <a:buFont typeface="Courier New" panose="02070309020205020404" pitchFamily="49" charset="0"/>
              <a:buChar char="o"/>
            </a:pPr>
            <a:r>
              <a:rPr lang="en-US" sz="2600" dirty="0">
                <a:solidFill>
                  <a:srgbClr val="63656A"/>
                </a:solidFill>
                <a:latin typeface="Aptos" panose="020B0004020202020204" pitchFamily="34" charset="0"/>
                <a:cs typeface="Arial" panose="020B0604020202020204" pitchFamily="34" charset="0"/>
              </a:rPr>
              <a:t>Stay committed &amp; stick with it!</a:t>
            </a:r>
          </a:p>
        </p:txBody>
      </p:sp>
      <p:sp>
        <p:nvSpPr>
          <p:cNvPr id="2" name="Oval 1">
            <a:extLst>
              <a:ext uri="{FF2B5EF4-FFF2-40B4-BE49-F238E27FC236}">
                <a16:creationId xmlns:a16="http://schemas.microsoft.com/office/drawing/2014/main" id="{F55198A3-FC5E-1FE9-FAF1-E8CF80D99020}"/>
              </a:ext>
            </a:extLst>
          </p:cNvPr>
          <p:cNvSpPr/>
          <p:nvPr/>
        </p:nvSpPr>
        <p:spPr>
          <a:xfrm>
            <a:off x="8610600" y="5235767"/>
            <a:ext cx="1447800" cy="3260533"/>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onnector: Curved 9">
            <a:extLst>
              <a:ext uri="{FF2B5EF4-FFF2-40B4-BE49-F238E27FC236}">
                <a16:creationId xmlns:a16="http://schemas.microsoft.com/office/drawing/2014/main" id="{B3B880B8-1118-D89B-C835-730215957967}"/>
              </a:ext>
            </a:extLst>
          </p:cNvPr>
          <p:cNvCxnSpPr>
            <a:cxnSpLocks/>
          </p:cNvCxnSpPr>
          <p:nvPr/>
        </p:nvCxnSpPr>
        <p:spPr>
          <a:xfrm>
            <a:off x="5791200" y="3086100"/>
            <a:ext cx="2948366" cy="2667000"/>
          </a:xfrm>
          <a:prstGeom prst="curvedConnector3">
            <a:avLst>
              <a:gd name="adj1" fmla="val 50000"/>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2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circle&#10;&#10;Description automatically generated">
            <a:extLst>
              <a:ext uri="{FF2B5EF4-FFF2-40B4-BE49-F238E27FC236}">
                <a16:creationId xmlns:a16="http://schemas.microsoft.com/office/drawing/2014/main" id="{F37B8304-7B6A-8537-8BCD-62FA89F4EC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pic>
        <p:nvPicPr>
          <p:cNvPr id="10" name="Picture 9" descr="A blue and black logo&#10;&#10;Description automatically generated">
            <a:extLst>
              <a:ext uri="{FF2B5EF4-FFF2-40B4-BE49-F238E27FC236}">
                <a16:creationId xmlns:a16="http://schemas.microsoft.com/office/drawing/2014/main" id="{6915C33A-B400-5E50-41F6-D4008F460A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087600" y="9456178"/>
            <a:ext cx="2607398" cy="685800"/>
          </a:xfrm>
          <a:prstGeom prst="rect">
            <a:avLst/>
          </a:prstGeom>
        </p:spPr>
      </p:pic>
      <p:sp>
        <p:nvSpPr>
          <p:cNvPr id="22" name="Slide Number Placeholder 2">
            <a:extLst>
              <a:ext uri="{FF2B5EF4-FFF2-40B4-BE49-F238E27FC236}">
                <a16:creationId xmlns:a16="http://schemas.microsoft.com/office/drawing/2014/main" id="{BC823353-3DEC-22D7-43DA-F5F09E7C5F2D}"/>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8</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97288A14-56CA-F263-C8F6-075F1FA7BCF4}"/>
              </a:ext>
            </a:extLst>
          </p:cNvPr>
          <p:cNvSpPr txBox="1"/>
          <p:nvPr/>
        </p:nvSpPr>
        <p:spPr>
          <a:xfrm>
            <a:off x="808687" y="705969"/>
            <a:ext cx="12185796"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Be Active!</a:t>
            </a:r>
          </a:p>
        </p:txBody>
      </p:sp>
      <p:sp>
        <p:nvSpPr>
          <p:cNvPr id="12" name="TextBox 11">
            <a:extLst>
              <a:ext uri="{FF2B5EF4-FFF2-40B4-BE49-F238E27FC236}">
                <a16:creationId xmlns:a16="http://schemas.microsoft.com/office/drawing/2014/main" id="{4C450B3C-D94B-BB03-1CA3-BC7C1FA018BE}"/>
              </a:ext>
            </a:extLst>
          </p:cNvPr>
          <p:cNvSpPr txBox="1"/>
          <p:nvPr/>
        </p:nvSpPr>
        <p:spPr>
          <a:xfrm>
            <a:off x="723900" y="1399869"/>
            <a:ext cx="10392713" cy="523220"/>
          </a:xfrm>
          <a:prstGeom prst="rect">
            <a:avLst/>
          </a:prstGeom>
          <a:noFill/>
        </p:spPr>
        <p:txBody>
          <a:bodyPr wrap="square" rtlCol="0">
            <a:spAutoFit/>
          </a:bodyPr>
          <a:lstStyle/>
          <a:p>
            <a:r>
              <a:rPr lang="en-US" sz="2800" dirty="0">
                <a:latin typeface="Aptos" panose="020B0004020202020204" pitchFamily="34" charset="0"/>
              </a:rPr>
              <a:t>Three ways to ensure you’re always actively growing your network</a:t>
            </a:r>
          </a:p>
        </p:txBody>
      </p:sp>
      <p:grpSp>
        <p:nvGrpSpPr>
          <p:cNvPr id="5" name="Group 4">
            <a:extLst>
              <a:ext uri="{FF2B5EF4-FFF2-40B4-BE49-F238E27FC236}">
                <a16:creationId xmlns:a16="http://schemas.microsoft.com/office/drawing/2014/main" id="{D29E11F3-B443-53F1-26F0-0FBBD72C274F}"/>
              </a:ext>
            </a:extLst>
          </p:cNvPr>
          <p:cNvGrpSpPr/>
          <p:nvPr/>
        </p:nvGrpSpPr>
        <p:grpSpPr>
          <a:xfrm>
            <a:off x="1304297" y="2148225"/>
            <a:ext cx="4732419" cy="6713142"/>
            <a:chOff x="1304297" y="2148225"/>
            <a:chExt cx="4732419" cy="6713142"/>
          </a:xfrm>
        </p:grpSpPr>
        <p:pic>
          <p:nvPicPr>
            <p:cNvPr id="13" name="Picture 12">
              <a:extLst>
                <a:ext uri="{FF2B5EF4-FFF2-40B4-BE49-F238E27FC236}">
                  <a16:creationId xmlns:a16="http://schemas.microsoft.com/office/drawing/2014/main" id="{E76823DA-3852-6C88-87D8-1F990175C1B2}"/>
                </a:ext>
              </a:extLst>
            </p:cNvPr>
            <p:cNvPicPr>
              <a:picLocks noChangeAspect="1"/>
            </p:cNvPicPr>
            <p:nvPr/>
          </p:nvPicPr>
          <p:blipFill>
            <a:blip r:embed="rId4"/>
            <a:stretch>
              <a:fillRect/>
            </a:stretch>
          </p:blipFill>
          <p:spPr>
            <a:xfrm>
              <a:off x="1304297" y="2148225"/>
              <a:ext cx="4732419" cy="2743200"/>
            </a:xfrm>
            <a:prstGeom prst="rect">
              <a:avLst/>
            </a:prstGeom>
          </p:spPr>
        </p:pic>
        <p:sp>
          <p:nvSpPr>
            <p:cNvPr id="16" name="TextBox 15">
              <a:extLst>
                <a:ext uri="{FF2B5EF4-FFF2-40B4-BE49-F238E27FC236}">
                  <a16:creationId xmlns:a16="http://schemas.microsoft.com/office/drawing/2014/main" id="{17D5D473-22D1-222E-4E42-46F1722E479F}"/>
                </a:ext>
              </a:extLst>
            </p:cNvPr>
            <p:cNvSpPr txBox="1"/>
            <p:nvPr/>
          </p:nvSpPr>
          <p:spPr>
            <a:xfrm>
              <a:off x="1384506" y="5521991"/>
              <a:ext cx="4572000" cy="3339376"/>
            </a:xfrm>
            <a:prstGeom prst="rect">
              <a:avLst/>
            </a:prstGeom>
            <a:noFill/>
          </p:spPr>
          <p:txBody>
            <a:bodyPr wrap="square">
              <a:spAutoFit/>
            </a:bodyPr>
            <a:lstStyle/>
            <a:p>
              <a:pPr marL="509588" lvl="1" indent="-28416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Participate</a:t>
              </a:r>
            </a:p>
            <a:p>
              <a:pPr marL="509588" lvl="1" indent="-28416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Socialize – ideally in person</a:t>
              </a:r>
            </a:p>
            <a:p>
              <a:pPr marL="509588" lvl="2" indent="-28416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Leverage social media</a:t>
              </a:r>
            </a:p>
            <a:p>
              <a:pPr marL="793750" lvl="3" indent="-28416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Be present</a:t>
              </a:r>
            </a:p>
            <a:p>
              <a:pPr marL="793750" lvl="3" indent="-28416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Be smart / sensitive</a:t>
              </a:r>
            </a:p>
            <a:p>
              <a:pPr marL="509588" lvl="1" indent="-28416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Join relevant organizations</a:t>
              </a:r>
            </a:p>
            <a:p>
              <a:pPr marL="749300" lvl="1" indent="-23971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Lead by example</a:t>
              </a:r>
            </a:p>
            <a:p>
              <a:pPr marL="749300" lvl="1" indent="-23971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Give back / Pay it forward</a:t>
              </a:r>
            </a:p>
          </p:txBody>
        </p:sp>
        <p:sp>
          <p:nvSpPr>
            <p:cNvPr id="25" name="TextBox 24">
              <a:extLst>
                <a:ext uri="{FF2B5EF4-FFF2-40B4-BE49-F238E27FC236}">
                  <a16:creationId xmlns:a16="http://schemas.microsoft.com/office/drawing/2014/main" id="{EA061F83-2FD7-BC3D-930A-BC108453077C}"/>
                </a:ext>
              </a:extLst>
            </p:cNvPr>
            <p:cNvSpPr txBox="1"/>
            <p:nvPr/>
          </p:nvSpPr>
          <p:spPr>
            <a:xfrm>
              <a:off x="1422606" y="4991393"/>
              <a:ext cx="4495800" cy="523220"/>
            </a:xfrm>
            <a:prstGeom prst="rect">
              <a:avLst/>
            </a:prstGeom>
            <a:noFill/>
          </p:spPr>
          <p:txBody>
            <a:bodyPr wrap="square" rtlCol="0">
              <a:spAutoFit/>
            </a:bodyPr>
            <a:lstStyle/>
            <a:p>
              <a:r>
                <a:rPr lang="en-US" sz="2800" b="1" dirty="0">
                  <a:solidFill>
                    <a:schemeClr val="accent1"/>
                  </a:solidFill>
                  <a:latin typeface="Aptos" panose="020B0004020202020204" pitchFamily="34" charset="0"/>
                </a:rPr>
                <a:t>1. Be Engaged</a:t>
              </a:r>
            </a:p>
          </p:txBody>
        </p:sp>
      </p:grpSp>
      <p:grpSp>
        <p:nvGrpSpPr>
          <p:cNvPr id="4" name="Group 3">
            <a:extLst>
              <a:ext uri="{FF2B5EF4-FFF2-40B4-BE49-F238E27FC236}">
                <a16:creationId xmlns:a16="http://schemas.microsoft.com/office/drawing/2014/main" id="{FD4D85A7-5006-1A03-C9E0-BCD3031263B5}"/>
              </a:ext>
            </a:extLst>
          </p:cNvPr>
          <p:cNvGrpSpPr/>
          <p:nvPr/>
        </p:nvGrpSpPr>
        <p:grpSpPr>
          <a:xfrm>
            <a:off x="6437205" y="2148225"/>
            <a:ext cx="4572000" cy="7651860"/>
            <a:chOff x="6437205" y="2148225"/>
            <a:chExt cx="4572000" cy="7651860"/>
          </a:xfrm>
        </p:grpSpPr>
        <p:pic>
          <p:nvPicPr>
            <p:cNvPr id="14" name="Picture 13">
              <a:extLst>
                <a:ext uri="{FF2B5EF4-FFF2-40B4-BE49-F238E27FC236}">
                  <a16:creationId xmlns:a16="http://schemas.microsoft.com/office/drawing/2014/main" id="{4D960B75-D362-C835-B6DF-C29F41833FF1}"/>
                </a:ext>
              </a:extLst>
            </p:cNvPr>
            <p:cNvPicPr>
              <a:picLocks noChangeAspect="1"/>
            </p:cNvPicPr>
            <p:nvPr/>
          </p:nvPicPr>
          <p:blipFill rotWithShape="1">
            <a:blip r:embed="rId5"/>
            <a:srcRect l="11705" r="11826"/>
            <a:stretch/>
          </p:blipFill>
          <p:spPr>
            <a:xfrm>
              <a:off x="6495575" y="2148225"/>
              <a:ext cx="4455261" cy="2743200"/>
            </a:xfrm>
            <a:prstGeom prst="rect">
              <a:avLst/>
            </a:prstGeom>
          </p:spPr>
        </p:pic>
        <p:sp>
          <p:nvSpPr>
            <p:cNvPr id="20" name="TextBox 19">
              <a:extLst>
                <a:ext uri="{FF2B5EF4-FFF2-40B4-BE49-F238E27FC236}">
                  <a16:creationId xmlns:a16="http://schemas.microsoft.com/office/drawing/2014/main" id="{46E29D99-385B-5F6D-6C8D-86446FDF0EFD}"/>
                </a:ext>
              </a:extLst>
            </p:cNvPr>
            <p:cNvSpPr txBox="1"/>
            <p:nvPr/>
          </p:nvSpPr>
          <p:spPr>
            <a:xfrm>
              <a:off x="6437205" y="5521991"/>
              <a:ext cx="4572000" cy="4278094"/>
            </a:xfrm>
            <a:prstGeom prst="rect">
              <a:avLst/>
            </a:prstGeom>
            <a:noFill/>
          </p:spPr>
          <p:txBody>
            <a:bodyPr wrap="square">
              <a:spAutoFit/>
            </a:bodyPr>
            <a:lstStyle/>
            <a:p>
              <a:pPr marL="630238" lvl="1"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Read everything!</a:t>
              </a:r>
            </a:p>
            <a:p>
              <a:pPr marL="630238" lvl="1"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Pursue training / certifications</a:t>
              </a:r>
            </a:p>
            <a:p>
              <a:pPr marL="630238" lvl="1"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Check out blogs / podcasts / webinars</a:t>
              </a:r>
            </a:p>
            <a:p>
              <a:pPr marL="630238" lvl="1"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Become a subject matter expert</a:t>
              </a:r>
            </a:p>
            <a:p>
              <a:pPr marL="630238" lvl="1"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Attend events in person whenever possible</a:t>
              </a:r>
            </a:p>
            <a:p>
              <a:pPr marL="630238" lvl="1"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Be an active listener</a:t>
              </a:r>
            </a:p>
            <a:p>
              <a:pPr marL="630238"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Ask yourself what </a:t>
              </a:r>
              <a:r>
                <a:rPr lang="en-US" sz="2200" b="1" dirty="0">
                  <a:solidFill>
                    <a:srgbClr val="63656A"/>
                  </a:solidFill>
                  <a:latin typeface="Aptos" panose="020B0004020202020204" pitchFamily="34" charset="0"/>
                  <a:cs typeface="Arial" panose="020B0604020202020204" pitchFamily="34" charset="0"/>
                </a:rPr>
                <a:t>you</a:t>
              </a:r>
              <a:r>
                <a:rPr lang="en-US" sz="2200" dirty="0">
                  <a:solidFill>
                    <a:srgbClr val="63656A"/>
                  </a:solidFill>
                  <a:latin typeface="Aptos" panose="020B0004020202020204" pitchFamily="34" charset="0"/>
                  <a:cs typeface="Arial" panose="020B0604020202020204" pitchFamily="34" charset="0"/>
                </a:rPr>
                <a:t> can teach others</a:t>
              </a:r>
            </a:p>
          </p:txBody>
        </p:sp>
        <p:sp>
          <p:nvSpPr>
            <p:cNvPr id="26" name="TextBox 25">
              <a:extLst>
                <a:ext uri="{FF2B5EF4-FFF2-40B4-BE49-F238E27FC236}">
                  <a16:creationId xmlns:a16="http://schemas.microsoft.com/office/drawing/2014/main" id="{66FB99A7-2677-3245-F822-9ABAA59DA5A6}"/>
                </a:ext>
              </a:extLst>
            </p:cNvPr>
            <p:cNvSpPr txBox="1"/>
            <p:nvPr/>
          </p:nvSpPr>
          <p:spPr>
            <a:xfrm>
              <a:off x="6475677" y="4991393"/>
              <a:ext cx="4495056" cy="523220"/>
            </a:xfrm>
            <a:prstGeom prst="rect">
              <a:avLst/>
            </a:prstGeom>
            <a:noFill/>
          </p:spPr>
          <p:txBody>
            <a:bodyPr wrap="square" rtlCol="0">
              <a:spAutoFit/>
            </a:bodyPr>
            <a:lstStyle/>
            <a:p>
              <a:r>
                <a:rPr lang="en-US" sz="2800" b="1" dirty="0">
                  <a:solidFill>
                    <a:schemeClr val="accent1"/>
                  </a:solidFill>
                  <a:latin typeface="Aptos" panose="020B0004020202020204" pitchFamily="34" charset="0"/>
                </a:rPr>
                <a:t>2. Be an Active Learner</a:t>
              </a:r>
            </a:p>
          </p:txBody>
        </p:sp>
      </p:grpSp>
      <p:grpSp>
        <p:nvGrpSpPr>
          <p:cNvPr id="3" name="Group 2">
            <a:extLst>
              <a:ext uri="{FF2B5EF4-FFF2-40B4-BE49-F238E27FC236}">
                <a16:creationId xmlns:a16="http://schemas.microsoft.com/office/drawing/2014/main" id="{E615F977-22D6-A0E7-10B6-3C40BA9965B2}"/>
              </a:ext>
            </a:extLst>
          </p:cNvPr>
          <p:cNvGrpSpPr/>
          <p:nvPr/>
        </p:nvGrpSpPr>
        <p:grpSpPr>
          <a:xfrm>
            <a:off x="11887200" y="2148225"/>
            <a:ext cx="5180113" cy="7805749"/>
            <a:chOff x="11887200" y="2148225"/>
            <a:chExt cx="5180113" cy="7805749"/>
          </a:xfrm>
        </p:grpSpPr>
        <p:sp>
          <p:nvSpPr>
            <p:cNvPr id="23" name="TextBox 22">
              <a:extLst>
                <a:ext uri="{FF2B5EF4-FFF2-40B4-BE49-F238E27FC236}">
                  <a16:creationId xmlns:a16="http://schemas.microsoft.com/office/drawing/2014/main" id="{FE84E573-5438-18B6-11D3-4D1E83C1904B}"/>
                </a:ext>
              </a:extLst>
            </p:cNvPr>
            <p:cNvSpPr txBox="1"/>
            <p:nvPr/>
          </p:nvSpPr>
          <p:spPr>
            <a:xfrm>
              <a:off x="11887200" y="5521991"/>
              <a:ext cx="5180113" cy="4431983"/>
            </a:xfrm>
            <a:prstGeom prst="rect">
              <a:avLst/>
            </a:prstGeom>
            <a:noFill/>
          </p:spPr>
          <p:txBody>
            <a:bodyPr wrap="square">
              <a:spAutoFit/>
            </a:bodyPr>
            <a:lstStyle/>
            <a:p>
              <a:pPr marL="344488" lvl="1" indent="-344488">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Focus on </a:t>
              </a:r>
              <a:r>
                <a:rPr lang="en-US" sz="2200" b="1" dirty="0">
                  <a:solidFill>
                    <a:srgbClr val="63656A"/>
                  </a:solidFill>
                  <a:latin typeface="Aptos" panose="020B0004020202020204" pitchFamily="34" charset="0"/>
                  <a:cs typeface="Arial" panose="020B0604020202020204" pitchFamily="34" charset="0"/>
                </a:rPr>
                <a:t>them</a:t>
              </a:r>
              <a:r>
                <a:rPr lang="en-US" sz="2200" dirty="0">
                  <a:solidFill>
                    <a:srgbClr val="63656A"/>
                  </a:solidFill>
                  <a:latin typeface="Aptos" panose="020B0004020202020204" pitchFamily="34" charset="0"/>
                  <a:cs typeface="Arial" panose="020B0604020202020204" pitchFamily="34" charset="0"/>
                </a:rPr>
                <a:t>, not you</a:t>
              </a:r>
            </a:p>
            <a:p>
              <a:pPr marL="749300" lvl="2" indent="-40481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Show interest – listen </a:t>
              </a:r>
              <a:r>
                <a:rPr lang="en-US" sz="2200" b="1" dirty="0">
                  <a:solidFill>
                    <a:srgbClr val="63656A"/>
                  </a:solidFill>
                  <a:latin typeface="Aptos" panose="020B0004020202020204" pitchFamily="34" charset="0"/>
                  <a:cs typeface="Arial" panose="020B0604020202020204" pitchFamily="34" charset="0"/>
                </a:rPr>
                <a:t>curiously</a:t>
              </a:r>
            </a:p>
            <a:p>
              <a:pPr marL="749300" lvl="2" indent="-404813">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Ask yourself: what can you </a:t>
              </a:r>
              <a:r>
                <a:rPr lang="en-US" sz="2200" b="1" dirty="0">
                  <a:solidFill>
                    <a:srgbClr val="63656A"/>
                  </a:solidFill>
                  <a:latin typeface="Aptos" panose="020B0004020202020204" pitchFamily="34" charset="0"/>
                  <a:cs typeface="Arial" panose="020B0604020202020204" pitchFamily="34" charset="0"/>
                </a:rPr>
                <a:t>learn</a:t>
              </a:r>
              <a:r>
                <a:rPr lang="en-US" sz="2200" dirty="0">
                  <a:solidFill>
                    <a:srgbClr val="63656A"/>
                  </a:solidFill>
                  <a:latin typeface="Aptos" panose="020B0004020202020204" pitchFamily="34" charset="0"/>
                  <a:cs typeface="Arial" panose="020B0604020202020204" pitchFamily="34" charset="0"/>
                </a:rPr>
                <a:t> vs. what can you </a:t>
              </a:r>
              <a:r>
                <a:rPr lang="en-US" sz="2200" b="1" dirty="0">
                  <a:solidFill>
                    <a:srgbClr val="63656A"/>
                  </a:solidFill>
                  <a:latin typeface="Aptos" panose="020B0004020202020204" pitchFamily="34" charset="0"/>
                  <a:cs typeface="Arial" panose="020B0604020202020204" pitchFamily="34" charset="0"/>
                </a:rPr>
                <a:t>get</a:t>
              </a:r>
            </a:p>
            <a:p>
              <a:pPr marL="749300" lvl="2" indent="-404813">
                <a:spcBef>
                  <a:spcPts val="600"/>
                </a:spcBef>
                <a:buClr>
                  <a:schemeClr val="accent1"/>
                </a:buClr>
                <a:buFont typeface="Courier New" panose="02070309020205020404" pitchFamily="49" charset="0"/>
                <a:buChar char="o"/>
              </a:pPr>
              <a:r>
                <a:rPr lang="en-US" sz="2200" b="1" dirty="0">
                  <a:solidFill>
                    <a:srgbClr val="63656A"/>
                  </a:solidFill>
                  <a:latin typeface="Aptos" panose="020B0004020202020204" pitchFamily="34" charset="0"/>
                  <a:cs typeface="Arial" panose="020B0604020202020204" pitchFamily="34" charset="0"/>
                </a:rPr>
                <a:t>Always</a:t>
              </a:r>
              <a:r>
                <a:rPr lang="en-US" sz="2200" dirty="0">
                  <a:solidFill>
                    <a:srgbClr val="63656A"/>
                  </a:solidFill>
                  <a:latin typeface="Aptos" panose="020B0004020202020204" pitchFamily="34" charset="0"/>
                  <a:cs typeface="Arial" panose="020B0604020202020204" pitchFamily="34" charset="0"/>
                </a:rPr>
                <a:t> follow up</a:t>
              </a:r>
            </a:p>
            <a:p>
              <a:pPr marL="344488" lvl="1" indent="-344488">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Cross-pollinate</a:t>
              </a:r>
            </a:p>
            <a:p>
              <a:pPr marL="630238" lvl="2" indent="-285750">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 Make introductions</a:t>
              </a:r>
            </a:p>
            <a:p>
              <a:pPr marL="688975" lvl="2" indent="-344488">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Help when asked &amp; don’t be afraid to seek help</a:t>
              </a:r>
            </a:p>
            <a:p>
              <a:pPr marL="344488" indent="-344488">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Prioritize mentorship</a:t>
              </a:r>
            </a:p>
            <a:p>
              <a:pPr marL="688975" lvl="1" indent="-344488">
                <a:spcBef>
                  <a:spcPts val="600"/>
                </a:spcBef>
                <a:buClr>
                  <a:schemeClr val="accent1"/>
                </a:buClr>
                <a:buFont typeface="Courier New" panose="02070309020205020404" pitchFamily="49" charset="0"/>
                <a:buChar char="o"/>
              </a:pPr>
              <a:r>
                <a:rPr lang="en-US" sz="2200" dirty="0">
                  <a:solidFill>
                    <a:srgbClr val="63656A"/>
                  </a:solidFill>
                  <a:latin typeface="Aptos" panose="020B0004020202020204" pitchFamily="34" charset="0"/>
                  <a:cs typeface="Arial" panose="020B0604020202020204" pitchFamily="34" charset="0"/>
                </a:rPr>
                <a:t>Find one &amp; be one</a:t>
              </a:r>
            </a:p>
          </p:txBody>
        </p:sp>
        <p:pic>
          <p:nvPicPr>
            <p:cNvPr id="24" name="Picture 23">
              <a:extLst>
                <a:ext uri="{FF2B5EF4-FFF2-40B4-BE49-F238E27FC236}">
                  <a16:creationId xmlns:a16="http://schemas.microsoft.com/office/drawing/2014/main" id="{509BBD1B-130A-7DE5-62B1-5CD1A0AA66F5}"/>
                </a:ext>
              </a:extLst>
            </p:cNvPr>
            <p:cNvPicPr>
              <a:picLocks noChangeAspect="1"/>
            </p:cNvPicPr>
            <p:nvPr/>
          </p:nvPicPr>
          <p:blipFill>
            <a:blip r:embed="rId6"/>
            <a:stretch>
              <a:fillRect/>
            </a:stretch>
          </p:blipFill>
          <p:spPr>
            <a:xfrm>
              <a:off x="12041021" y="2148225"/>
              <a:ext cx="4872470" cy="2743200"/>
            </a:xfrm>
            <a:prstGeom prst="rect">
              <a:avLst/>
            </a:prstGeom>
          </p:spPr>
        </p:pic>
        <p:sp>
          <p:nvSpPr>
            <p:cNvPr id="27" name="TextBox 26">
              <a:extLst>
                <a:ext uri="{FF2B5EF4-FFF2-40B4-BE49-F238E27FC236}">
                  <a16:creationId xmlns:a16="http://schemas.microsoft.com/office/drawing/2014/main" id="{E42B471D-F394-A766-E1AF-4C3E9E2CCD66}"/>
                </a:ext>
              </a:extLst>
            </p:cNvPr>
            <p:cNvSpPr txBox="1"/>
            <p:nvPr/>
          </p:nvSpPr>
          <p:spPr>
            <a:xfrm>
              <a:off x="12041021" y="4991393"/>
              <a:ext cx="4872470" cy="523220"/>
            </a:xfrm>
            <a:prstGeom prst="rect">
              <a:avLst/>
            </a:prstGeom>
            <a:noFill/>
          </p:spPr>
          <p:txBody>
            <a:bodyPr wrap="square" rtlCol="0">
              <a:spAutoFit/>
            </a:bodyPr>
            <a:lstStyle/>
            <a:p>
              <a:r>
                <a:rPr lang="en-US" sz="2800" b="1" dirty="0">
                  <a:solidFill>
                    <a:schemeClr val="accent1"/>
                  </a:solidFill>
                  <a:latin typeface="Aptos" panose="020B0004020202020204" pitchFamily="34" charset="0"/>
                </a:rPr>
                <a:t>3. Network with EVERYONE</a:t>
              </a:r>
            </a:p>
          </p:txBody>
        </p:sp>
      </p:grpSp>
    </p:spTree>
    <p:extLst>
      <p:ext uri="{BB962C8B-B14F-4D97-AF65-F5344CB8AC3E}">
        <p14:creationId xmlns:p14="http://schemas.microsoft.com/office/powerpoint/2010/main" val="20790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1ABFD-5A43-A8B4-265A-180E4BB46072}"/>
            </a:ext>
          </a:extLst>
        </p:cNvPr>
        <p:cNvGrpSpPr/>
        <p:nvPr/>
      </p:nvGrpSpPr>
      <p:grpSpPr>
        <a:xfrm>
          <a:off x="0" y="0"/>
          <a:ext cx="0" cy="0"/>
          <a:chOff x="0" y="0"/>
          <a:chExt cx="0" cy="0"/>
        </a:xfrm>
      </p:grpSpPr>
      <p:pic>
        <p:nvPicPr>
          <p:cNvPr id="2" name="Picture 1" descr="A blue and black circle&#10;&#10;Description automatically generated">
            <a:extLst>
              <a:ext uri="{FF2B5EF4-FFF2-40B4-BE49-F238E27FC236}">
                <a16:creationId xmlns:a16="http://schemas.microsoft.com/office/drawing/2014/main" id="{5F622EDF-BEB7-2CD6-7142-18513682E1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31" t="46531" r="49955" b="7665"/>
          <a:stretch/>
        </p:blipFill>
        <p:spPr>
          <a:xfrm rot="5400000" flipV="1">
            <a:off x="0" y="7772400"/>
            <a:ext cx="2514600" cy="2514600"/>
          </a:xfrm>
          <a:prstGeom prst="rect">
            <a:avLst/>
          </a:prstGeom>
          <a:effectLst/>
        </p:spPr>
      </p:pic>
      <p:pic>
        <p:nvPicPr>
          <p:cNvPr id="10" name="Picture 9" descr="A blue and black logo&#10;&#10;Description automatically generated">
            <a:extLst>
              <a:ext uri="{FF2B5EF4-FFF2-40B4-BE49-F238E27FC236}">
                <a16:creationId xmlns:a16="http://schemas.microsoft.com/office/drawing/2014/main" id="{4939F3B1-CBA1-D085-5BCB-911C685E43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99" t="41832" r="15602" b="24667"/>
          <a:stretch/>
        </p:blipFill>
        <p:spPr>
          <a:xfrm>
            <a:off x="15087600" y="9456178"/>
            <a:ext cx="2607398" cy="685800"/>
          </a:xfrm>
          <a:prstGeom prst="rect">
            <a:avLst/>
          </a:prstGeom>
        </p:spPr>
      </p:pic>
      <p:sp>
        <p:nvSpPr>
          <p:cNvPr id="22" name="Slide Number Placeholder 2">
            <a:extLst>
              <a:ext uri="{FF2B5EF4-FFF2-40B4-BE49-F238E27FC236}">
                <a16:creationId xmlns:a16="http://schemas.microsoft.com/office/drawing/2014/main" id="{8D1B619D-A116-5B64-F594-C54C6EC40BAC}"/>
              </a:ext>
            </a:extLst>
          </p:cNvPr>
          <p:cNvSpPr>
            <a:spLocks noGrp="1"/>
          </p:cNvSpPr>
          <p:nvPr>
            <p:ph type="sldNum" sz="quarter" idx="12"/>
          </p:nvPr>
        </p:nvSpPr>
        <p:spPr>
          <a:xfrm>
            <a:off x="228600" y="9577857"/>
            <a:ext cx="990600" cy="442443"/>
          </a:xfrm>
        </p:spPr>
        <p:txBody>
          <a:bodyPr/>
          <a:lstStyle/>
          <a:p>
            <a:pPr algn="ctr"/>
            <a:fld id="{B6F15528-21DE-4FAA-801E-634DDDAF4B2B}" type="slidenum">
              <a:rPr lang="en-US" sz="1600" smtClean="0">
                <a:latin typeface="Open Sans" panose="020B0606030504020204" pitchFamily="34" charset="0"/>
                <a:ea typeface="Open Sans" panose="020B0606030504020204" pitchFamily="34" charset="0"/>
                <a:cs typeface="Open Sans" panose="020B0606030504020204" pitchFamily="34" charset="0"/>
              </a:rPr>
              <a:pPr algn="ctr"/>
              <a:t>9</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96323D92-0B40-3B7C-9856-224B367243C2}"/>
              </a:ext>
            </a:extLst>
          </p:cNvPr>
          <p:cNvSpPr txBox="1"/>
          <p:nvPr/>
        </p:nvSpPr>
        <p:spPr>
          <a:xfrm>
            <a:off x="808686" y="705969"/>
            <a:ext cx="16886311" cy="833241"/>
          </a:xfrm>
          <a:prstGeom prst="rect">
            <a:avLst/>
          </a:prstGeom>
        </p:spPr>
        <p:txBody>
          <a:bodyPr wrap="square" lIns="0" tIns="0" rIns="0" bIns="0" rtlCol="0" anchor="t">
            <a:spAutoFit/>
          </a:bodyPr>
          <a:lstStyle/>
          <a:p>
            <a:pPr marL="0" lvl="0" indent="0" algn="l">
              <a:lnSpc>
                <a:spcPts val="6300"/>
              </a:lnSpc>
              <a:spcBef>
                <a:spcPct val="0"/>
              </a:spcBef>
            </a:pPr>
            <a:r>
              <a:rPr lang="en-US" sz="6400" b="1" u="none" strike="noStrike" dirty="0">
                <a:solidFill>
                  <a:srgbClr val="002060"/>
                </a:solidFill>
                <a:latin typeface="Aptos" panose="020B0004020202020204" pitchFamily="34" charset="0"/>
              </a:rPr>
              <a:t>Staying Current &amp; Relevant in the Age of AI</a:t>
            </a:r>
          </a:p>
        </p:txBody>
      </p:sp>
      <p:sp>
        <p:nvSpPr>
          <p:cNvPr id="12" name="TextBox 11">
            <a:extLst>
              <a:ext uri="{FF2B5EF4-FFF2-40B4-BE49-F238E27FC236}">
                <a16:creationId xmlns:a16="http://schemas.microsoft.com/office/drawing/2014/main" id="{D6D94515-90BE-012B-D5D8-1CD1FEAB9E91}"/>
              </a:ext>
            </a:extLst>
          </p:cNvPr>
          <p:cNvSpPr txBox="1"/>
          <p:nvPr/>
        </p:nvSpPr>
        <p:spPr>
          <a:xfrm>
            <a:off x="723900" y="1399869"/>
            <a:ext cx="10392713" cy="523220"/>
          </a:xfrm>
          <a:prstGeom prst="rect">
            <a:avLst/>
          </a:prstGeom>
          <a:noFill/>
        </p:spPr>
        <p:txBody>
          <a:bodyPr wrap="square" rtlCol="0">
            <a:spAutoFit/>
          </a:bodyPr>
          <a:lstStyle/>
          <a:p>
            <a:r>
              <a:rPr lang="en-US" sz="2800" dirty="0">
                <a:latin typeface="Aptos" panose="020B0004020202020204" pitchFamily="34" charset="0"/>
              </a:rPr>
              <a:t>AI Is Now a Career Accelerator</a:t>
            </a:r>
          </a:p>
        </p:txBody>
      </p:sp>
      <p:sp>
        <p:nvSpPr>
          <p:cNvPr id="7" name="TextBox 6">
            <a:extLst>
              <a:ext uri="{FF2B5EF4-FFF2-40B4-BE49-F238E27FC236}">
                <a16:creationId xmlns:a16="http://schemas.microsoft.com/office/drawing/2014/main" id="{B46BB025-24FE-C4D8-B084-875779FAF76E}"/>
              </a:ext>
            </a:extLst>
          </p:cNvPr>
          <p:cNvSpPr txBox="1"/>
          <p:nvPr/>
        </p:nvSpPr>
        <p:spPr>
          <a:xfrm>
            <a:off x="2514600" y="2616989"/>
            <a:ext cx="12344400" cy="5602111"/>
          </a:xfrm>
          <a:prstGeom prst="rect">
            <a:avLst/>
          </a:prstGeom>
          <a:noFill/>
        </p:spPr>
        <p:txBody>
          <a:bodyPr wrap="square" rtlCol="0">
            <a:spAutoFit/>
          </a:bodyPr>
          <a:lstStyle/>
          <a:p>
            <a:pPr>
              <a:lnSpc>
                <a:spcPts val="3600"/>
              </a:lnSpc>
            </a:pPr>
            <a:r>
              <a:rPr lang="en-US" sz="2800" dirty="0">
                <a:solidFill>
                  <a:srgbClr val="63656A"/>
                </a:solidFill>
              </a:rPr>
              <a:t>Artificial Intelligence is no longer a future concept. It is a daily tool used by top performers across every industry. The professionals who stand out are not replaced by AI, that are </a:t>
            </a:r>
            <a:r>
              <a:rPr lang="en-US" sz="2800" b="1" dirty="0">
                <a:solidFill>
                  <a:srgbClr val="63656A"/>
                </a:solidFill>
              </a:rPr>
              <a:t>augmented</a:t>
            </a:r>
            <a:r>
              <a:rPr lang="en-US" sz="2800" dirty="0">
                <a:solidFill>
                  <a:srgbClr val="63656A"/>
                </a:solidFill>
              </a:rPr>
              <a:t> by it.</a:t>
            </a:r>
          </a:p>
          <a:p>
            <a:pPr>
              <a:lnSpc>
                <a:spcPts val="3600"/>
              </a:lnSpc>
            </a:pPr>
            <a:endParaRPr lang="en-US" sz="2600" dirty="0">
              <a:solidFill>
                <a:srgbClr val="C4C4C6"/>
              </a:solidFill>
              <a:latin typeface="Aptos" panose="020B0004020202020204" pitchFamily="34" charset="0"/>
            </a:endParaRPr>
          </a:p>
          <a:p>
            <a:pPr>
              <a:lnSpc>
                <a:spcPts val="3600"/>
              </a:lnSpc>
            </a:pPr>
            <a:r>
              <a:rPr lang="en-US" sz="2800" b="1" dirty="0">
                <a:solidFill>
                  <a:schemeClr val="accent1"/>
                </a:solidFill>
                <a:latin typeface="Aptos" panose="020B0004020202020204" pitchFamily="34" charset="0"/>
              </a:rPr>
              <a:t>High performers use AI to:</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Learn faster and stay current in their industry</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Prepare more effectively for meetings and conversations</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Communicate more clearly and confidently</a:t>
            </a:r>
          </a:p>
          <a:p>
            <a:pPr marL="457200" indent="-457200">
              <a:lnSpc>
                <a:spcPts val="3600"/>
              </a:lnSpc>
              <a:buFont typeface="Courier New" panose="02070309020205020404" pitchFamily="49" charset="0"/>
              <a:buChar char="o"/>
            </a:pPr>
            <a:r>
              <a:rPr lang="en-US" sz="2600" dirty="0">
                <a:solidFill>
                  <a:srgbClr val="63656A"/>
                </a:solidFill>
                <a:latin typeface="Aptos" panose="020B0004020202020204" pitchFamily="34" charset="0"/>
              </a:rPr>
              <a:t>Make better informed decisions</a:t>
            </a:r>
          </a:p>
          <a:p>
            <a:pPr>
              <a:lnSpc>
                <a:spcPts val="3600"/>
              </a:lnSpc>
            </a:pPr>
            <a:endParaRPr lang="en-US" sz="2400" dirty="0">
              <a:latin typeface="Aptos" panose="020B0004020202020204" pitchFamily="34" charset="0"/>
            </a:endParaRPr>
          </a:p>
          <a:p>
            <a:pPr>
              <a:lnSpc>
                <a:spcPts val="3600"/>
              </a:lnSpc>
            </a:pPr>
            <a:r>
              <a:rPr lang="en-US" sz="2600" dirty="0">
                <a:solidFill>
                  <a:srgbClr val="63656A"/>
                </a:solidFill>
                <a:latin typeface="Aptos" panose="020B0004020202020204" pitchFamily="34" charset="0"/>
              </a:rPr>
              <a:t>AI doesn't replace experience, judgement or relationships; it </a:t>
            </a:r>
            <a:r>
              <a:rPr lang="en-US" sz="2600" b="1" dirty="0">
                <a:solidFill>
                  <a:srgbClr val="63656A"/>
                </a:solidFill>
                <a:latin typeface="Aptos" panose="020B0004020202020204" pitchFamily="34" charset="0"/>
              </a:rPr>
              <a:t>amplifies</a:t>
            </a:r>
            <a:r>
              <a:rPr lang="en-US" sz="2600" dirty="0">
                <a:solidFill>
                  <a:srgbClr val="63656A"/>
                </a:solidFill>
                <a:latin typeface="Aptos" panose="020B0004020202020204" pitchFamily="34" charset="0"/>
              </a:rPr>
              <a:t> them.</a:t>
            </a:r>
          </a:p>
          <a:p>
            <a:pPr>
              <a:lnSpc>
                <a:spcPts val="3600"/>
              </a:lnSpc>
            </a:pPr>
            <a:endParaRPr lang="en-US" sz="2400" dirty="0">
              <a:latin typeface="Aptos" panose="020B0004020202020204" pitchFamily="34" charset="0"/>
            </a:endParaRPr>
          </a:p>
        </p:txBody>
      </p:sp>
    </p:spTree>
    <p:extLst>
      <p:ext uri="{BB962C8B-B14F-4D97-AF65-F5344CB8AC3E}">
        <p14:creationId xmlns:p14="http://schemas.microsoft.com/office/powerpoint/2010/main" val="15056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dce900b-6e6a-4c4a-a9da-22c08f130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90A670AA51A44D9921F1DCFAEC9A89" ma:contentTypeVersion="13" ma:contentTypeDescription="Create a new document." ma:contentTypeScope="" ma:versionID="ab4fefe3804131a1779da93520e8160a">
  <xsd:schema xmlns:xsd="http://www.w3.org/2001/XMLSchema" xmlns:xs="http://www.w3.org/2001/XMLSchema" xmlns:p="http://schemas.microsoft.com/office/2006/metadata/properties" xmlns:ns3="5dce900b-6e6a-4c4a-a9da-22c08f1305f9" xmlns:ns4="60abf2bb-9056-47b8-bc31-875e13a4d075" targetNamespace="http://schemas.microsoft.com/office/2006/metadata/properties" ma:root="true" ma:fieldsID="328dfc6960b6d5ebf8d650a55c0c68f7" ns3:_="" ns4:_="">
    <xsd:import namespace="5dce900b-6e6a-4c4a-a9da-22c08f1305f9"/>
    <xsd:import namespace="60abf2bb-9056-47b8-bc31-875e13a4d07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e900b-6e6a-4c4a-a9da-22c08f130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abf2bb-9056-47b8-bc31-875e13a4d0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7BB0B-878F-4195-8FA0-2AE6FF46C947}">
  <ds:schemaRefs>
    <ds:schemaRef ds:uri="http://purl.org/dc/elements/1.1/"/>
    <ds:schemaRef ds:uri="http://schemas.microsoft.com/office/2006/metadata/properties"/>
    <ds:schemaRef ds:uri="5dce900b-6e6a-4c4a-a9da-22c08f1305f9"/>
    <ds:schemaRef ds:uri="http://schemas.microsoft.com/office/2006/documentManagement/types"/>
    <ds:schemaRef ds:uri="http://purl.org/dc/terms/"/>
    <ds:schemaRef ds:uri="http://www.w3.org/XML/1998/namespace"/>
    <ds:schemaRef ds:uri="http://schemas.microsoft.com/office/infopath/2007/PartnerControls"/>
    <ds:schemaRef ds:uri="60abf2bb-9056-47b8-bc31-875e13a4d075"/>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6D0A31D-0151-4C0F-A9D6-35F97C540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e900b-6e6a-4c4a-a9da-22c08f1305f9"/>
    <ds:schemaRef ds:uri="60abf2bb-9056-47b8-bc31-875e13a4d0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F71A72-30FC-4DA9-A007-67456E958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4508</TotalTime>
  <Words>1270</Words>
  <Application>Microsoft Office PowerPoint</Application>
  <PresentationFormat>Custom</PresentationFormat>
  <Paragraphs>209</Paragraphs>
  <Slides>14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Wingdings</vt:lpstr>
      <vt:lpstr>Open Sans Extra Bold</vt:lpstr>
      <vt:lpstr>Poppins</vt:lpstr>
      <vt:lpstr>Courier New</vt:lpstr>
      <vt:lpstr>Aptos Display</vt:lpstr>
      <vt:lpstr>Calibri</vt:lpstr>
      <vt:lpstr>Söhne</vt:lpstr>
      <vt:lpstr>Aptos</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Professional Modern Technology Pitch Deck Presentation</dc:title>
  <dc:creator>Owner</dc:creator>
  <cp:lastModifiedBy>Fionna Clark</cp:lastModifiedBy>
  <cp:revision>47</cp:revision>
  <dcterms:created xsi:type="dcterms:W3CDTF">2006-08-16T00:00:00Z</dcterms:created>
  <dcterms:modified xsi:type="dcterms:W3CDTF">2026-01-15T18:35:28Z</dcterms:modified>
  <dc:identifier>DAF5g3UVJlU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0x0101007590A670AA51A44D9921F1DCFAEC9A89</vt:lpwstr>
  </property>
</Properties>
</file>