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autoCompressPictures="0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75" r:id="rId4"/>
    <p:sldId id="274" r:id="rId5"/>
    <p:sldId id="262" r:id="rId6"/>
    <p:sldId id="260" r:id="rId7"/>
    <p:sldId id="266" r:id="rId8"/>
    <p:sldId id="261" r:id="rId9"/>
    <p:sldId id="263" r:id="rId10"/>
    <p:sldId id="267" r:id="rId11"/>
    <p:sldId id="276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4CA"/>
    <a:srgbClr val="868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2625" autoAdjust="0"/>
  </p:normalViewPr>
  <p:slideViewPr>
    <p:cSldViewPr snapToGrid="0">
      <p:cViewPr varScale="1">
        <p:scale>
          <a:sx n="51" d="100"/>
          <a:sy n="51" d="100"/>
        </p:scale>
        <p:origin x="43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38D014B-F634-854B-96DA-23EF3EE612DD}" type="datetimeFigureOut">
              <a:rPr lang="en-US" smtClean="0"/>
              <a:pPr/>
              <a:t>1/18/2026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ABAC083-CC60-D54A-A3C0-47316328A4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AC083-CC60-D54A-A3C0-47316328A42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6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AC083-CC60-D54A-A3C0-47316328A42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1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26D2DD8-FE25-FE63-5AB8-90ED0F982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" y="-1"/>
            <a:ext cx="12190195" cy="6859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3C982F-F972-930F-B4AD-48AC3E718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3135087"/>
            <a:ext cx="10308771" cy="2530248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E8B5-5C79-4C82-C6D8-4559E0B1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229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18-21 January 2026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23BEC78-608E-475D-F802-1EAE83234C2F}"/>
              </a:ext>
            </a:extLst>
          </p:cNvPr>
          <p:cNvSpPr txBox="1">
            <a:spLocks/>
          </p:cNvSpPr>
          <p:nvPr userDrawn="1"/>
        </p:nvSpPr>
        <p:spPr>
          <a:xfrm>
            <a:off x="6286500" y="6356350"/>
            <a:ext cx="533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1" i="0" kern="1200">
                <a:solidFill>
                  <a:schemeClr val="bg1"/>
                </a:solidFill>
                <a:latin typeface="HelveticaNowDisplay Bold" panose="020B0504030202020204" pitchFamily="34" charset="77"/>
                <a:ea typeface="+mn-ea"/>
                <a:cs typeface="HelveticaNowDisplay Bold" panose="020B0504030202020204" pitchFamily="34" charset="77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CEBF80E1-F193-D5AB-9D52-93DDD0E90A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960" y="358838"/>
            <a:ext cx="3302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14" y="1024114"/>
            <a:ext cx="10682208" cy="519380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93983-77B8-3B82-C044-5EBBE223F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9308-0E96-6B1A-B839-A3C67EE9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A5E1-5448-BF5B-AD6F-0E51E3000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E0BF-76DF-8741-F478-21FA9C80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8A76E-2447-0375-3F7B-F63CCFB16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39B0-8131-2A6B-11FF-8377317B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5CEE6-D91E-64C5-C26D-9CB69A732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01598D-6A56-351B-C656-46E8C9D73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816E3F-666E-AB9E-138B-FE0E72535E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1999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EA17C-2B13-9C1A-8382-E848EC643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1998" cy="6858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FD56E-E7C2-CE5A-0171-FF71154E9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014" y="283779"/>
            <a:ext cx="9541004" cy="5352249"/>
          </a:xfrm>
        </p:spPr>
        <p:txBody>
          <a:bodyPr>
            <a:normAutofit/>
          </a:bodyPr>
          <a:lstStyle>
            <a:lvl1pPr>
              <a:defRPr sz="6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Separator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B8890-D8E5-1651-7A0B-0D192679AB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B5C46-AAD0-1427-3262-3E2B476F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2DC3B-A2C9-6442-AA7F-1AAE21BE909D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2EECFC-8F9E-CEA0-5CAA-3FF891AFA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AI-generated content may be incorrect.">
            <a:extLst>
              <a:ext uri="{FF2B5EF4-FFF2-40B4-BE49-F238E27FC236}">
                <a16:creationId xmlns:a16="http://schemas.microsoft.com/office/drawing/2014/main" id="{5BF2A14A-5597-0C40-FE93-3252F49EF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A367E-31DA-E37F-897D-F1197E59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6E7F7-B619-BF4E-120D-F6F55E769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014" y="10241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4712-6906-691E-0DE0-21CE8A23A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108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452DC3B-A2C9-6442-AA7F-1AAE21BE90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60A75-0E68-F075-15AF-9C2AE22C9D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00211" y="-840618"/>
            <a:ext cx="4491789" cy="5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4" r:id="rId4"/>
    <p:sldLayoutId id="2147483658" r:id="rId5"/>
    <p:sldLayoutId id="2147483659" r:id="rId6"/>
    <p:sldLayoutId id="2147483660" r:id="rId7"/>
    <p:sldLayoutId id="2147483655" r:id="rId8"/>
    <p:sldLayoutId id="214748365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6868B"/>
        </a:buClr>
        <a:buFont typeface="System Font Regular"/>
        <a:buChar char="⎯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6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6868B"/>
        </a:buClr>
        <a:buFont typeface="System Font Regular"/>
        <a:buChar char="⎯"/>
        <a:defRPr sz="1400" b="0" i="0" kern="1200">
          <a:solidFill>
            <a:srgbClr val="8686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354743-A0F4-2DE6-2817-2C4063E4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97" y="1513483"/>
            <a:ext cx="6974773" cy="5211458"/>
          </a:xfrm>
        </p:spPr>
        <p:txBody>
          <a:bodyPr>
            <a:noAutofit/>
          </a:bodyPr>
          <a:lstStyle/>
          <a:p>
            <a:r>
              <a:rPr lang="en-US" sz="5000" spc="-100" dirty="0"/>
              <a:t>“Neither Operationally Desirable Nor Economically Practical”: A Political Economic Analysis of the Emergency Alert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1C5E9-1093-2E4C-D205-C6335984441F}"/>
              </a:ext>
            </a:extLst>
          </p:cNvPr>
          <p:cNvSpPr txBox="1"/>
          <p:nvPr/>
        </p:nvSpPr>
        <p:spPr>
          <a:xfrm>
            <a:off x="8906968" y="415636"/>
            <a:ext cx="312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18-21 January 2026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E3C64BA-1240-B7C2-043A-74AB1CA84FE6}"/>
              </a:ext>
            </a:extLst>
          </p:cNvPr>
          <p:cNvSpPr txBox="1">
            <a:spLocks/>
          </p:cNvSpPr>
          <p:nvPr/>
        </p:nvSpPr>
        <p:spPr>
          <a:xfrm>
            <a:off x="7303325" y="3429000"/>
            <a:ext cx="4726378" cy="3165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NowDisplay Medium" panose="020B0504030202020204" pitchFamily="34" charset="77"/>
                <a:ea typeface="+mj-ea"/>
                <a:cs typeface="HelveticaNowDisplay Medium" panose="020B0504030202020204" pitchFamily="34" charset="77"/>
              </a:defRPr>
            </a:lvl1pPr>
          </a:lstStyle>
          <a:p>
            <a:pPr algn="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L. Conaty, J.D.</a:t>
            </a:r>
          </a:p>
          <a:p>
            <a:pPr algn="r"/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Pennsylvania The Annenberg School for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13868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2CAF-0670-71FA-F08B-2EF0871C3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A3F1-2A28-42A2-5374-6E305269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The Resonance of Emergency Alerting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4CB44E6-6CBC-7828-B558-6084FCDA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76BD9-8B20-5478-17F3-FDAB5D7FF01E}"/>
              </a:ext>
            </a:extLst>
          </p:cNvPr>
          <p:cNvSpPr txBox="1"/>
          <p:nvPr/>
        </p:nvSpPr>
        <p:spPr>
          <a:xfrm>
            <a:off x="268014" y="1016000"/>
            <a:ext cx="623871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How do we confront the fact that disaster preparedness is a subject of “</a:t>
            </a:r>
            <a:r>
              <a:rPr lang="en-US" sz="20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low salience and visibility</a:t>
            </a:r>
            <a:r>
              <a:rPr lang="en-US" sz="2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”? (McLean &amp; Whang, 2019, p. 402).  </a:t>
            </a:r>
          </a:p>
          <a:p>
            <a:endParaRPr lang="en-US" sz="20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What about the </a:t>
            </a:r>
            <a:r>
              <a:rPr lang="en-US" sz="20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structural dialectics</a:t>
            </a:r>
            <a:r>
              <a:rPr lang="en-US" sz="2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(Fuchs, 2020) and </a:t>
            </a:r>
            <a:r>
              <a:rPr lang="en-US" sz="20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“heterogeneous production logics” </a:t>
            </a:r>
            <a:r>
              <a:rPr lang="en-US" sz="2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Miège</a:t>
            </a:r>
            <a:r>
              <a:rPr lang="en-US" sz="2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1989, p. 136) in operating a public communications system according to market logics? (cf. Brown &amp; Jacobs, 2008)</a:t>
            </a:r>
          </a:p>
          <a:p>
            <a:endParaRPr lang="en-US" sz="20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02177-BC67-1D78-7DE8-DD0AEA74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27" y="4558985"/>
            <a:ext cx="3369959" cy="1316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87E9B0-9B9B-2532-9290-337B9B41F6E4}"/>
              </a:ext>
            </a:extLst>
          </p:cNvPr>
          <p:cNvSpPr txBox="1"/>
          <p:nvPr/>
        </p:nvSpPr>
        <p:spPr>
          <a:xfrm>
            <a:off x="268014" y="4106612"/>
            <a:ext cx="27766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Does the historical record demonstrate a </a:t>
            </a:r>
            <a:r>
              <a:rPr lang="en-US" sz="20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paucity of leadership and meaningful investment </a:t>
            </a:r>
            <a:r>
              <a:rPr lang="en-US" sz="2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on the part of federal authorities?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97BE8-6167-B8A6-08CC-1738FC608332}"/>
              </a:ext>
            </a:extLst>
          </p:cNvPr>
          <p:cNvSpPr txBox="1"/>
          <p:nvPr/>
        </p:nvSpPr>
        <p:spPr>
          <a:xfrm>
            <a:off x="7594005" y="628039"/>
            <a:ext cx="35362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Politicization: 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Might EAS be used to serve illiberal ends?</a:t>
            </a:r>
          </a:p>
          <a:p>
            <a:endParaRPr lang="en-US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Neoliberalism: 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Will the do-it-yourself, consumerist bent of the system endanger lives?</a:t>
            </a:r>
          </a:p>
          <a:p>
            <a:endParaRPr lang="en-US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Trust: 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Can EAS serve as a trusted interlocutor in today’s fraught communicative and media spaces?</a:t>
            </a:r>
          </a:p>
          <a:p>
            <a:endParaRPr lang="en-US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Infrastructure: 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Is a 70-year-old system, relying on a patchwork of commercial software, capable of dealing with heretofore unseen threats?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D48FDCBC-F575-6042-26DA-E5B86609B1EA}"/>
              </a:ext>
            </a:extLst>
          </p:cNvPr>
          <p:cNvSpPr/>
          <p:nvPr/>
        </p:nvSpPr>
        <p:spPr>
          <a:xfrm>
            <a:off x="7295936" y="866434"/>
            <a:ext cx="174340" cy="3934688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6A55D-6808-1532-5613-154B6FB4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C893-5F1E-18FD-4FA9-80AFBDD2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A Path Forward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CE45D22-5EDE-9C59-4CF9-4B2190AE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7810FB-7AAF-CB18-75A2-DBD9A8D4EA2F}"/>
              </a:ext>
            </a:extLst>
          </p:cNvPr>
          <p:cNvSpPr txBox="1"/>
          <p:nvPr/>
        </p:nvSpPr>
        <p:spPr>
          <a:xfrm>
            <a:off x="268014" y="2889926"/>
            <a:ext cx="678592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Responsiveness: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EAS’s adaptation to and accommodation for a nation of ever-widening linguistic, geographic, socio-economic, and biophysical diversity (e.g., “milling” and information blackouts after Katrina amongst non-English speakers)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B60AB4-4BDB-0D02-DF6C-11BF10E3A9F5}"/>
              </a:ext>
            </a:extLst>
          </p:cNvPr>
          <p:cNvSpPr txBox="1"/>
          <p:nvPr/>
        </p:nvSpPr>
        <p:spPr>
          <a:xfrm>
            <a:off x="268016" y="816332"/>
            <a:ext cx="755782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Universality: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EAS’s ability to consistently warn every affected individual within a disaster’s sphere of influence (e.g., 93.6% success rate on 2024 nationwide EAS test)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25158-7A3D-DAB0-A16A-BDF70F6B74F6}"/>
              </a:ext>
            </a:extLst>
          </p:cNvPr>
          <p:cNvSpPr txBox="1"/>
          <p:nvPr/>
        </p:nvSpPr>
        <p:spPr>
          <a:xfrm>
            <a:off x="268013" y="1853129"/>
            <a:ext cx="6785929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Reliability: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EAS’s resistance to false alerts and security breaches (e.g., January 13, 2018 Hawaii false ballistic missile alarm; cybersecurity breaches)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5456A-6558-4355-14D3-ECE7A05197CE}"/>
              </a:ext>
            </a:extLst>
          </p:cNvPr>
          <p:cNvSpPr txBox="1"/>
          <p:nvPr/>
        </p:nvSpPr>
        <p:spPr>
          <a:xfrm>
            <a:off x="268016" y="4483678"/>
            <a:ext cx="755782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sz="1900" b="1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A r</a:t>
            </a:r>
            <a:r>
              <a:rPr lang="en-US" sz="1900" b="1" dirty="0">
                <a:ea typeface="Tahoma" panose="020B0604030504040204" pitchFamily="34" charset="0"/>
                <a:cs typeface="Tahoma" panose="020B0604030504040204" pitchFamily="34" charset="0"/>
              </a:rPr>
              <a:t>eclaiming </a:t>
            </a:r>
            <a:r>
              <a:rPr lang="en-US" sz="1900" dirty="0">
                <a:ea typeface="Tahoma" panose="020B0604030504040204" pitchFamily="34" charset="0"/>
                <a:cs typeface="Tahoma" panose="020B0604030504040204" pitchFamily="34" charset="0"/>
              </a:rPr>
              <a:t>of emergency alerting </a:t>
            </a:r>
            <a:r>
              <a:rPr lang="en-US" sz="19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(public investment in and divesture of private interests from EAS as a “re-municipalized” good (Loftus, March, &amp; Purcell, 2018);</a:t>
            </a:r>
            <a:r>
              <a:rPr lang="en-US" sz="1900" dirty="0"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1900" b="1" dirty="0">
                <a:ea typeface="Tahoma" panose="020B0604030504040204" pitchFamily="34" charset="0"/>
                <a:cs typeface="Tahoma" panose="020B0604030504040204" pitchFamily="34" charset="0"/>
              </a:rPr>
              <a:t>reconfiguration  </a:t>
            </a:r>
            <a:r>
              <a:rPr lang="en-US" sz="19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(discarding a binary approach to emergencies per Bowker and Star’s (1999) notion of “boundary objects”); or a </a:t>
            </a:r>
            <a:r>
              <a:rPr lang="en-US" sz="1900" b="1" dirty="0">
                <a:ea typeface="Tahoma" panose="020B0604030504040204" pitchFamily="34" charset="0"/>
                <a:cs typeface="Tahoma" panose="020B0604030504040204" pitchFamily="34" charset="0"/>
              </a:rPr>
              <a:t>reimagining </a:t>
            </a:r>
            <a:r>
              <a:rPr lang="en-US" sz="19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(integrating EAS with nascent United Nations’ transnational emergency communication networks).</a:t>
            </a:r>
            <a:endParaRPr lang="en-US" sz="1900" dirty="0">
              <a:solidFill>
                <a:srgbClr val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F678A-8B16-8FC7-90C2-4916FCA9985B}"/>
              </a:ext>
            </a:extLst>
          </p:cNvPr>
          <p:cNvGrpSpPr/>
          <p:nvPr/>
        </p:nvGrpSpPr>
        <p:grpSpPr>
          <a:xfrm>
            <a:off x="7825840" y="1101713"/>
            <a:ext cx="4098144" cy="4539065"/>
            <a:chOff x="7385715" y="2083345"/>
            <a:chExt cx="3682221" cy="3999666"/>
          </a:xfrm>
        </p:grpSpPr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DED9DCB5-B5FB-A190-7DBC-724D3F440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5715" y="3547007"/>
              <a:ext cx="3682221" cy="2536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63AF143A-B434-1A22-6C85-AEDD0040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5715" y="2083345"/>
              <a:ext cx="3682221" cy="1540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48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ECB3-E33E-AF40-35FE-541FE957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A69FAE59-B9ED-7F7B-A080-3D75E71C87A2}"/>
              </a:ext>
            </a:extLst>
          </p:cNvPr>
          <p:cNvSpPr txBox="1">
            <a:spLocks/>
          </p:cNvSpPr>
          <p:nvPr/>
        </p:nvSpPr>
        <p:spPr>
          <a:xfrm>
            <a:off x="6721434" y="3429000"/>
            <a:ext cx="5308269" cy="3165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NowDisplay Medium" panose="020B0504030202020204" pitchFamily="34" charset="77"/>
                <a:ea typeface="+mj-ea"/>
                <a:cs typeface="HelveticaNowDisplay Medium" panose="020B0504030202020204" pitchFamily="34" charset="77"/>
              </a:defRPr>
            </a:lvl1pPr>
          </a:lstStyle>
          <a:p>
            <a:pPr algn="r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Matthew L. Conaty, J.D.</a:t>
            </a:r>
          </a:p>
          <a:p>
            <a:pPr algn="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matthew.conaty@asc.upenn.edu</a:t>
            </a:r>
          </a:p>
        </p:txBody>
      </p:sp>
    </p:spTree>
    <p:extLst>
      <p:ext uri="{BB962C8B-B14F-4D97-AF65-F5344CB8AC3E}">
        <p14:creationId xmlns:p14="http://schemas.microsoft.com/office/powerpoint/2010/main" val="22002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0D5E-D597-0FE0-2D0E-795F6E7E4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waii panics after false alert of incoming missile">
            <a:hlinkClick r:id="" action="ppaction://media"/>
            <a:extLst>
              <a:ext uri="{FF2B5EF4-FFF2-40B4-BE49-F238E27FC236}">
                <a16:creationId xmlns:a16="http://schemas.microsoft.com/office/drawing/2014/main" id="{7A9414CB-74A4-011A-D1E2-5C888335A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31410"/>
            <a:ext cx="12191999" cy="621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D332C-83E8-816F-E412-BB6BBDAD92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35" r="1820" b="4271"/>
          <a:stretch>
            <a:fillRect/>
          </a:stretch>
        </p:blipFill>
        <p:spPr>
          <a:xfrm flipH="1">
            <a:off x="0" y="2449287"/>
            <a:ext cx="12192000" cy="4408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29065-269F-19F2-3D13-ED7B4813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5" y="6242050"/>
            <a:ext cx="6818586" cy="501650"/>
          </a:xfrm>
        </p:spPr>
        <p:txBody>
          <a:bodyPr anchor="b">
            <a:no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January 13, 2018: The State of Hawaiʻi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F27DD-9A86-D3E2-2C7E-4BD39F563DE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11353800" y="414307"/>
            <a:ext cx="412750" cy="41275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216EB1A-1673-96B9-72C3-DD6A1BA2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33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A0196-165E-5B19-8F94-710F6F86E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074930-FE33-4ACE-4FD2-76F0FDE9A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19081D-131D-C6F2-26B1-06784E42924C}"/>
              </a:ext>
            </a:extLst>
          </p:cNvPr>
          <p:cNvSpPr txBox="1"/>
          <p:nvPr/>
        </p:nvSpPr>
        <p:spPr>
          <a:xfrm>
            <a:off x="1342350" y="5789693"/>
            <a:ext cx="9507293" cy="919401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“On January 1, 1997, the new Emergency Alert System will go on-line. There’s a story waiting to be told behind this event and possibly some day, it will be told.”</a:t>
            </a:r>
          </a:p>
          <a:p>
            <a:pPr algn="r"/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Morris H. Blum</a:t>
            </a:r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founder, WANN-AM, and 50-year emergency alerting executive</a:t>
            </a:r>
          </a:p>
        </p:txBody>
      </p:sp>
      <p:pic>
        <p:nvPicPr>
          <p:cNvPr id="17" name="Picture 16" descr="Diagram, timeline&#10;&#10;Description automatically generated">
            <a:extLst>
              <a:ext uri="{FF2B5EF4-FFF2-40B4-BE49-F238E27FC236}">
                <a16:creationId xmlns:a16="http://schemas.microsoft.com/office/drawing/2014/main" id="{31FB2D61-8930-9B0A-B64F-DA62EB54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394" y="1356845"/>
            <a:ext cx="5523206" cy="4144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2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AC834-022F-4E8F-5222-9FC7043D3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B7CA9D-AA8E-CA4C-ED1C-DA0BCCFE03CA}"/>
              </a:ext>
            </a:extLst>
          </p:cNvPr>
          <p:cNvSpPr/>
          <p:nvPr/>
        </p:nvSpPr>
        <p:spPr>
          <a:xfrm>
            <a:off x="3984424" y="4042276"/>
            <a:ext cx="3471111" cy="2314074"/>
          </a:xfrm>
          <a:prstGeom prst="roundRect">
            <a:avLst>
              <a:gd name="adj" fmla="val 210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r>
              <a:rPr lang="en-US" sz="1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alerting is “a network of broadcast stations designated to provide </a:t>
            </a:r>
            <a:r>
              <a:rPr lang="en-US" sz="1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and communication</a:t>
            </a:r>
            <a:r>
              <a:rPr lang="en-US" sz="1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emergencies” (“FCC Halts Random Alert Tests”, 1971)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74DE8FD-6B9A-3E28-1D48-7F0E3BAF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98CF7F1-097E-EFF4-DBB8-513C94E3C08B}"/>
              </a:ext>
            </a:extLst>
          </p:cNvPr>
          <p:cNvSpPr/>
          <p:nvPr/>
        </p:nvSpPr>
        <p:spPr>
          <a:xfrm>
            <a:off x="318971" y="1114926"/>
            <a:ext cx="3471111" cy="5241424"/>
          </a:xfrm>
          <a:prstGeom prst="roundRect">
            <a:avLst>
              <a:gd name="adj" fmla="val 210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pPr>
              <a:spcAft>
                <a:spcPts val="600"/>
              </a:spcAft>
            </a:pPr>
            <a:r>
              <a:rPr lang="en-US" sz="185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5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can put a </a:t>
            </a:r>
            <a:r>
              <a:rPr lang="en-US" sz="185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pricetag</a:t>
            </a:r>
            <a:r>
              <a:rPr lang="en-US" sz="185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human life?</a:t>
            </a:r>
            <a:r>
              <a:rPr lang="en-US" sz="185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We have a tremendous opportunity to save lives and prevent human injury and suffering by warning people about coming disasters” (USDA, et. al, 1999)</a:t>
            </a:r>
          </a:p>
          <a:p>
            <a:r>
              <a:rPr lang="en-US" sz="185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“[A]</a:t>
            </a:r>
            <a:r>
              <a:rPr lang="en-US" sz="185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185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Americans in the contemporary media ecosystem” have a “</a:t>
            </a:r>
            <a:r>
              <a:rPr lang="en-US" sz="185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information need” for “access to emergency information on platforms that are universally accessible</a:t>
            </a:r>
            <a:r>
              <a:rPr lang="en-US" sz="185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(Friedland, et al., 2013)</a:t>
            </a:r>
          </a:p>
          <a:p>
            <a:endParaRPr lang="en-US" sz="185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D021B9-D334-FCBF-35C9-CC197F4CF4FF}"/>
              </a:ext>
            </a:extLst>
          </p:cNvPr>
          <p:cNvSpPr/>
          <p:nvPr/>
        </p:nvSpPr>
        <p:spPr>
          <a:xfrm>
            <a:off x="3984424" y="1114926"/>
            <a:ext cx="7187521" cy="2723148"/>
          </a:xfrm>
          <a:prstGeom prst="roundRect">
            <a:avLst>
              <a:gd name="adj" fmla="val 210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establishment of complete separate standby communication facilities solely for use in a nuclear emergency is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neither operationally desirable nor economically practical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(Cone, Baer, &amp; Shapiro, 1965)</a:t>
            </a:r>
          </a:p>
          <a:p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alerting is “a readily available, reliable, and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low-cost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means of emergency communications with the American people” (OTP, 1974)</a:t>
            </a:r>
          </a:p>
          <a:p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E30080E2-4A72-67F9-4D44-A8F178FF12B6}"/>
              </a:ext>
            </a:extLst>
          </p:cNvPr>
          <p:cNvSpPr/>
          <p:nvPr/>
        </p:nvSpPr>
        <p:spPr>
          <a:xfrm>
            <a:off x="7700834" y="4042276"/>
            <a:ext cx="3471111" cy="2314074"/>
          </a:xfrm>
          <a:prstGeom prst="roundRect">
            <a:avLst>
              <a:gd name="adj" fmla="val 210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t"/>
          <a:lstStyle/>
          <a:p>
            <a:r>
              <a:rPr lang="en-US" sz="1600" dirty="0">
                <a:solidFill>
                  <a:schemeClr val="accent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Emergency alerting is “</a:t>
            </a:r>
            <a:r>
              <a:rPr lang="en-US" sz="1600" b="1" dirty="0">
                <a:solidFill>
                  <a:schemeClr val="accent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600" dirty="0">
                <a:solidFill>
                  <a:schemeClr val="accent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chemeClr val="accent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warning system, not a news and information network</a:t>
            </a:r>
            <a:r>
              <a:rPr lang="en-US" sz="1600" dirty="0">
                <a:solidFill>
                  <a:schemeClr val="accent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” (Harter, 1993) intended to enable “the President to address the American people within 10 minutes during a national emergency” (FEMA, 2025)</a:t>
            </a:r>
          </a:p>
        </p:txBody>
      </p:sp>
    </p:spTree>
    <p:extLst>
      <p:ext uri="{BB962C8B-B14F-4D97-AF65-F5344CB8AC3E}">
        <p14:creationId xmlns:p14="http://schemas.microsoft.com/office/powerpoint/2010/main" val="28978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3C958-3CC1-3FFC-98EA-59D63D61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003512-7B1B-0B07-1E53-4BBF908B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F4D59F-E2ED-40AE-576E-D5B2A00D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50" y="3499914"/>
            <a:ext cx="1836688" cy="183668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9105CAC-A438-5D73-7B13-4476FE7A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49" y="3631743"/>
            <a:ext cx="2696625" cy="15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910F62-FA27-23DF-1645-E044BA648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816" y="1447529"/>
            <a:ext cx="4936812" cy="43684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1D44E-057C-E83B-E6A0-616A30A5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50" y="1700542"/>
            <a:ext cx="4331835" cy="1178188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C95ECDBE-F184-E868-5D26-C69CA2D7C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79"/>
            <a:ext cx="9541004" cy="5352249"/>
          </a:xfrm>
        </p:spPr>
        <p:txBody>
          <a:bodyPr/>
          <a:lstStyle/>
          <a:p>
            <a:r>
              <a:rPr lang="en-US" dirty="0"/>
              <a:t>Professional Background</a:t>
            </a:r>
          </a:p>
        </p:txBody>
      </p:sp>
    </p:spTree>
    <p:extLst>
      <p:ext uri="{BB962C8B-B14F-4D97-AF65-F5344CB8AC3E}">
        <p14:creationId xmlns:p14="http://schemas.microsoft.com/office/powerpoint/2010/main" val="42154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7129-DBDA-30E4-5E02-3BCD80C4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59511-8DFA-4B11-28D7-9F211A47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02E63A-11FA-FC88-32E0-B15032CD2410}"/>
              </a:ext>
            </a:extLst>
          </p:cNvPr>
          <p:cNvSpPr/>
          <p:nvPr/>
        </p:nvSpPr>
        <p:spPr>
          <a:xfrm>
            <a:off x="162692" y="541617"/>
            <a:ext cx="294641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0" b="1" dirty="0">
                <a:ln/>
                <a:solidFill>
                  <a:srgbClr val="95001A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PHOSPHATE INLINE" panose="02000506050000020004" pitchFamily="2" charset="77"/>
              </a:rPr>
              <a:t>Q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F0FC8-D858-0979-ADA9-ACB1DEFA3A6D}"/>
              </a:ext>
            </a:extLst>
          </p:cNvPr>
          <p:cNvSpPr txBox="1"/>
          <p:nvPr/>
        </p:nvSpPr>
        <p:spPr>
          <a:xfrm>
            <a:off x="3121177" y="1136930"/>
            <a:ext cx="77215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What is the political economy of the federal government’s decision to “put a price tag on human life” (USDA, et al. 1999) with respect to emergency alerting, and what are the implications for the future of emergency alerting?</a:t>
            </a:r>
            <a:endParaRPr lang="en-US" sz="3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1299D-B424-2119-62A3-4F117B24F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7D65-D783-32E3-6E72-BD6FF7B7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Theoretical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88D10-CFE3-80CF-141C-889E56962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24114"/>
            <a:ext cx="10682208" cy="51938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Political Economy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lvl="1">
              <a:spcAft>
                <a:spcPts val="600"/>
              </a:spcAft>
            </a:pPr>
            <a:endParaRPr lang="en-US" dirty="0"/>
          </a:p>
          <a:p>
            <a:pPr marL="0" lvl="1">
              <a:spcAft>
                <a:spcPts val="600"/>
              </a:spcAft>
            </a:pPr>
            <a:r>
              <a:rPr lang="en-US" sz="2000" b="1" dirty="0"/>
              <a:t>Cultural Criticism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BD216-C7E5-76A9-3340-B1294512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1086" y="6356350"/>
            <a:ext cx="2743200" cy="365125"/>
          </a:xfrm>
        </p:spPr>
        <p:txBody>
          <a:bodyPr/>
          <a:lstStyle/>
          <a:p>
            <a:fld id="{D452DC3B-A2C9-6442-AA7F-1AAE21BE909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007CDA-8624-2332-56CB-D6780582C273}"/>
              </a:ext>
            </a:extLst>
          </p:cNvPr>
          <p:cNvSpPr txBox="1">
            <a:spLocks/>
          </p:cNvSpPr>
          <p:nvPr/>
        </p:nvSpPr>
        <p:spPr>
          <a:xfrm>
            <a:off x="3219379" y="885684"/>
            <a:ext cx="8562109" cy="4676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6868B"/>
              </a:buClr>
              <a:buFont typeface="System Font Regular"/>
              <a:buNone/>
              <a:defRPr sz="2000" b="0" i="0" kern="1200">
                <a:solidFill>
                  <a:schemeClr val="tx1"/>
                </a:solidFill>
                <a:latin typeface="HelveticaNowDisplay Regular" panose="020B0504030202020204" pitchFamily="34" charset="77"/>
                <a:ea typeface="+mn-ea"/>
                <a:cs typeface="HelveticaNowDisplay Regular" panose="020B0504030202020204" pitchFamily="34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800" b="0" i="0" kern="1200">
                <a:solidFill>
                  <a:schemeClr val="tx1"/>
                </a:solidFill>
                <a:latin typeface="HelveticaNowDisplay Regular" panose="020B0504030202020204" pitchFamily="34" charset="77"/>
                <a:ea typeface="+mn-ea"/>
                <a:cs typeface="HelveticaNowDisplay Regular" panose="020B0504030202020204" pitchFamily="34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chemeClr val="tx1"/>
                </a:solidFill>
                <a:latin typeface="HelveticaNowDisplay Regular" panose="020B0504030202020204" pitchFamily="34" charset="77"/>
                <a:ea typeface="+mn-ea"/>
                <a:cs typeface="HelveticaNowDisplay Regular" panose="020B0504030202020204" pitchFamily="34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600" b="0" i="0" kern="1200">
                <a:solidFill>
                  <a:srgbClr val="86868B"/>
                </a:solidFill>
                <a:latin typeface="HelveticaNowDisplay Regular" panose="020B0504030202020204" pitchFamily="34" charset="77"/>
                <a:ea typeface="+mn-ea"/>
                <a:cs typeface="HelveticaNowDisplay Regular" panose="020B0504030202020204" pitchFamily="34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6868B"/>
              </a:buClr>
              <a:buFont typeface="System Font Regular"/>
              <a:buNone/>
              <a:defRPr sz="1400" b="0" i="0" kern="1200">
                <a:solidFill>
                  <a:srgbClr val="86868B"/>
                </a:solidFill>
                <a:latin typeface="HelveticaNowDisplay Regular" panose="020B0504030202020204" pitchFamily="34" charset="77"/>
                <a:ea typeface="+mn-ea"/>
                <a:cs typeface="HelveticaNowDisplay Regular" panose="020B0504030202020204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dialectical appraisal of policymaking 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centered on “how elusive, interpenetrating structures multiply determine and mutually constitute lived experience”, </a:t>
            </a:r>
            <a:r>
              <a:rPr lang="en-US" sz="1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per the “the ‘critical junctures’ when media structures and institutions are forged through struggle” 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(Corrigan 2018, 2753-54; cf. Beyers et al., 2014)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denaturalization of EAS’s failure to effectuate its essential praxis 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(cf. Mosco, 2009) via a </a:t>
            </a:r>
            <a:r>
              <a:rPr lang="en-US" sz="1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deconstruction of seemingly deterministic historical processes 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and “the more immediate fluid political currents of particular moments” (Cumbers &amp; Paul, 2022).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An appraisal of affective elements such as </a:t>
            </a:r>
            <a:r>
              <a:rPr lang="en-US" sz="1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fear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as resources that “the powerful and the power-seeking entities in a society” use as </a:t>
            </a:r>
            <a:r>
              <a:rPr lang="en-US" sz="1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“an overall pedagogy” 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(Fisher, 2012)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sz="17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 liminal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as that moment when “hierarchies and standing norms disappear” and “authority in any form is questioned, taken apart, and subverted” (Thomassen, 2014)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/>
              <a:t>Foucauldian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notion of “correlation”, as that “specific form of relation that enables heterogeneous phenomena to remain aligned” (Anderson and Adley, 2011) with respect to such psychological concepts as “milling” and “</a:t>
            </a:r>
            <a:r>
              <a:rPr lang="en-US" sz="1700" dirty="0" err="1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overwarning</a:t>
            </a:r>
            <a:r>
              <a:rPr lang="en-US" sz="17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” (Bean, 2019)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sz="170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7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16EE5-D81B-E515-4785-695538D56991}"/>
              </a:ext>
            </a:extLst>
          </p:cNvPr>
          <p:cNvSpPr txBox="1"/>
          <p:nvPr/>
        </p:nvSpPr>
        <p:spPr>
          <a:xfrm>
            <a:off x="1616204" y="5965483"/>
            <a:ext cx="10996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 a paucity of research, I seek “not only to correct the historical record by reclaiming agency and resistance, but also to inspire future reform efforts” (Pickard, 2013)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1AC7380-945A-8DEB-2D02-953B72672697}"/>
              </a:ext>
            </a:extLst>
          </p:cNvPr>
          <p:cNvSpPr/>
          <p:nvPr/>
        </p:nvSpPr>
        <p:spPr>
          <a:xfrm>
            <a:off x="502722" y="6092360"/>
            <a:ext cx="878774" cy="4465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2C92F-10E0-716C-5895-784C53B38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A049-1637-1B12-2604-EFDCD8F2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430D671-0DEA-0A4E-86D1-9634187A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99ED0C-E323-6B39-61C6-AB2B0E4A493E}"/>
              </a:ext>
            </a:extLst>
          </p:cNvPr>
          <p:cNvGrpSpPr/>
          <p:nvPr/>
        </p:nvGrpSpPr>
        <p:grpSpPr>
          <a:xfrm>
            <a:off x="105704" y="1812971"/>
            <a:ext cx="2207820" cy="4930729"/>
            <a:chOff x="284634" y="1812971"/>
            <a:chExt cx="2092519" cy="4374389"/>
          </a:xfrm>
        </p:grpSpPr>
        <p:sp>
          <p:nvSpPr>
            <p:cNvPr id="8" name="Rounded Rectangle 15">
              <a:extLst>
                <a:ext uri="{FF2B5EF4-FFF2-40B4-BE49-F238E27FC236}">
                  <a16:creationId xmlns:a16="http://schemas.microsoft.com/office/drawing/2014/main" id="{8F29CD9D-0CA2-6AC2-7036-C41B8F791E8E}"/>
                </a:ext>
              </a:extLst>
            </p:cNvPr>
            <p:cNvSpPr/>
            <p:nvPr/>
          </p:nvSpPr>
          <p:spPr>
            <a:xfrm>
              <a:off x="284634" y="1812971"/>
              <a:ext cx="2092519" cy="378904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B04E9E-F09C-F1A0-81B4-D09EF3F0A015}"/>
                </a:ext>
              </a:extLst>
            </p:cNvPr>
            <p:cNvSpPr txBox="1"/>
            <p:nvPr/>
          </p:nvSpPr>
          <p:spPr>
            <a:xfrm>
              <a:off x="387819" y="2851404"/>
              <a:ext cx="1871149" cy="3335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Electronic </a:t>
              </a:r>
              <a:r>
                <a:rPr lang="en-US" sz="1400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(e.g., Defense Technical Information Center)</a:t>
              </a:r>
            </a:p>
            <a:p>
              <a:endPara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Freedom of Information Act </a:t>
              </a:r>
              <a:r>
                <a:rPr lang="en-US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(e.g., City of Parkersburg, WV)</a:t>
              </a:r>
              <a:endParaRPr lang="en-US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Physical </a:t>
              </a:r>
              <a:r>
                <a:rPr lang="en-US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(e.g., Presidential Libraries, NARA; Smithsonian’s WANN-AM Collection</a:t>
              </a:r>
              <a:r>
                <a:rPr lang="en-US" sz="14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068C4E-97E0-707C-52A4-3427E792DD54}"/>
                </a:ext>
              </a:extLst>
            </p:cNvPr>
            <p:cNvSpPr txBox="1"/>
            <p:nvPr/>
          </p:nvSpPr>
          <p:spPr>
            <a:xfrm>
              <a:off x="402124" y="1946276"/>
              <a:ext cx="1708786" cy="87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DE59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Initial Archival Research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0B276C-83DC-3F4D-B797-25C2329C6FAF}"/>
              </a:ext>
            </a:extLst>
          </p:cNvPr>
          <p:cNvGrpSpPr/>
          <p:nvPr/>
        </p:nvGrpSpPr>
        <p:grpSpPr>
          <a:xfrm>
            <a:off x="2381418" y="1834639"/>
            <a:ext cx="2331234" cy="4249270"/>
            <a:chOff x="2663437" y="1834638"/>
            <a:chExt cx="2092519" cy="3789043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123ECC53-BA91-15E6-DD36-CDDF706A8E0F}"/>
                </a:ext>
              </a:extLst>
            </p:cNvPr>
            <p:cNvSpPr/>
            <p:nvPr/>
          </p:nvSpPr>
          <p:spPr>
            <a:xfrm>
              <a:off x="2663437" y="1834638"/>
              <a:ext cx="2092519" cy="378904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DF9CF0-1FC1-655D-14C8-D46496F51D26}"/>
                </a:ext>
              </a:extLst>
            </p:cNvPr>
            <p:cNvSpPr txBox="1"/>
            <p:nvPr/>
          </p:nvSpPr>
          <p:spPr>
            <a:xfrm>
              <a:off x="2832976" y="2851404"/>
              <a:ext cx="1871149" cy="238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Policymakers</a:t>
              </a:r>
              <a:r>
                <a:rPr lang="en-US" sz="1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(semi-structured interviews with select FCC attorneys and engineers, delimited by current political climate)</a:t>
              </a:r>
            </a:p>
            <a:p>
              <a:endPara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Snowball Approach </a:t>
              </a:r>
              <a:r>
                <a:rPr lang="en-US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(personal documentary holdings and research recommendations for offered by interviewees)</a:t>
              </a:r>
              <a:endParaRPr lang="en-US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6F182C-5767-6E0A-B380-BC2B7400D024}"/>
                </a:ext>
              </a:extLst>
            </p:cNvPr>
            <p:cNvSpPr txBox="1"/>
            <p:nvPr/>
          </p:nvSpPr>
          <p:spPr>
            <a:xfrm>
              <a:off x="2801599" y="2066573"/>
              <a:ext cx="1765307" cy="576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DE59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Targeted Fieldwork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CB1B84-5C44-C380-3DA4-DE4E0D5E19C7}"/>
              </a:ext>
            </a:extLst>
          </p:cNvPr>
          <p:cNvGrpSpPr/>
          <p:nvPr/>
        </p:nvGrpSpPr>
        <p:grpSpPr>
          <a:xfrm>
            <a:off x="4793640" y="1834636"/>
            <a:ext cx="2351582" cy="4185761"/>
            <a:chOff x="5049740" y="1834637"/>
            <a:chExt cx="2092519" cy="3789043"/>
          </a:xfrm>
        </p:grpSpPr>
        <p:sp>
          <p:nvSpPr>
            <p:cNvPr id="16" name="Rounded Rectangle 14">
              <a:extLst>
                <a:ext uri="{FF2B5EF4-FFF2-40B4-BE49-F238E27FC236}">
                  <a16:creationId xmlns:a16="http://schemas.microsoft.com/office/drawing/2014/main" id="{4C315B74-A99A-AE22-05C7-F65727E863A3}"/>
                </a:ext>
              </a:extLst>
            </p:cNvPr>
            <p:cNvSpPr/>
            <p:nvPr/>
          </p:nvSpPr>
          <p:spPr>
            <a:xfrm>
              <a:off x="5049740" y="1834637"/>
              <a:ext cx="2092519" cy="378904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B7807E-A35D-55A0-2111-1D8EA8B0BA1E}"/>
                </a:ext>
              </a:extLst>
            </p:cNvPr>
            <p:cNvSpPr txBox="1"/>
            <p:nvPr/>
          </p:nvSpPr>
          <p:spPr>
            <a:xfrm>
              <a:off x="5160425" y="2851404"/>
              <a:ext cx="1871149" cy="2537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Triangulation of data 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(Bowen, 2009; </a:t>
              </a:r>
              <a:r>
                <a:rPr lang="en-US" sz="1400" i="0" dirty="0" err="1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Karppinen</a:t>
              </a:r>
              <a:r>
                <a:rPr lang="en-US" sz="1400" i="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&amp; Moe, 2012; cf. Reddy, 2023, against independent corpuses of data (Lee, 2001) and its production and dissemination (Brown &amp; Jacobs, 2015; Corrigan, 2018; Herzog &amp; Ali, 2015) </a:t>
              </a:r>
              <a:endPara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6543AE-2A10-0797-68BF-7561AE5D85B6}"/>
                </a:ext>
              </a:extLst>
            </p:cNvPr>
            <p:cNvSpPr txBox="1"/>
            <p:nvPr/>
          </p:nvSpPr>
          <p:spPr>
            <a:xfrm>
              <a:off x="5241606" y="2066572"/>
              <a:ext cx="1708786" cy="585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DE59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Document Analysis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5DD3AA-2098-6E77-4B25-312F90C9F79C}"/>
              </a:ext>
            </a:extLst>
          </p:cNvPr>
          <p:cNvGrpSpPr/>
          <p:nvPr/>
        </p:nvGrpSpPr>
        <p:grpSpPr>
          <a:xfrm>
            <a:off x="9656658" y="1855560"/>
            <a:ext cx="2448615" cy="4140644"/>
            <a:chOff x="9822346" y="1812972"/>
            <a:chExt cx="2092519" cy="378904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921F0ED5-0A23-FDFD-7D78-A3BC53626A71}"/>
                </a:ext>
              </a:extLst>
            </p:cNvPr>
            <p:cNvSpPr/>
            <p:nvPr/>
          </p:nvSpPr>
          <p:spPr>
            <a:xfrm>
              <a:off x="9822346" y="1812972"/>
              <a:ext cx="2092519" cy="378904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63500" prstMaterial="matte">
              <a:bevelT w="88900" h="1397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BF155C-B171-8C56-DD31-A76B40B5ADDF}"/>
                </a:ext>
              </a:extLst>
            </p:cNvPr>
            <p:cNvSpPr txBox="1"/>
            <p:nvPr/>
          </p:nvSpPr>
          <p:spPr>
            <a:xfrm>
              <a:off x="9933030" y="1928074"/>
              <a:ext cx="1871149" cy="363318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63500" prstMaterial="matte">
              <a:bevelT w="88900" h="1397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endParaRPr lang="en-US" sz="1400" i="0" dirty="0">
                <a:solidFill>
                  <a:srgbClr val="FFFF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i="0" dirty="0">
                <a:solidFill>
                  <a:srgbClr val="FFFF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>
                <a:buAutoNum type="arabicParenBoth"/>
              </a:pPr>
              <a:endParaRPr lang="en-US" sz="1400" i="0" dirty="0">
                <a:solidFill>
                  <a:srgbClr val="FFFF0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>
                <a:buAutoNum type="arabicParenBoth"/>
              </a:pPr>
              <a:r>
                <a:rPr lang="en-US" sz="1400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“</a:t>
              </a:r>
              <a:r>
                <a:rPr lang="en-US" sz="1400" b="1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A realist, inclusive, constitutive, and critical epistemology</a:t>
              </a:r>
              <a:r>
                <a:rPr lang="en-US" sz="1400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”  (Mosco, 2009, </a:t>
              </a:r>
              <a:r>
                <a:rPr lang="en-US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p. </a:t>
              </a:r>
              <a:r>
                <a:rPr lang="en-US" sz="1400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12)</a:t>
              </a:r>
              <a:endPara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>
                <a:buAutoNum type="arabicParenBoth"/>
              </a:pPr>
              <a:endParaRPr lang="en-US" sz="1400" i="0" dirty="0">
                <a:solidFill>
                  <a:schemeClr val="bg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indent="-342900">
                <a:buAutoNum type="arabicParenBoth"/>
              </a:pPr>
              <a:r>
                <a:rPr lang="en-US" sz="1400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A “</a:t>
              </a:r>
              <a:r>
                <a:rPr lang="en-US" sz="1400" b="1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multilevel, interdisciplinary, historical, and structural</a:t>
              </a:r>
              <a:r>
                <a:rPr lang="en-US" sz="1400" i="0" dirty="0">
                  <a:solidFill>
                    <a:schemeClr val="bg1"/>
                  </a:solidFill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” ontology (Corrigan, 2018, p. 2753) </a:t>
              </a:r>
            </a:p>
            <a:p>
              <a:endPara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0C8B55A-9BEE-8A41-DE37-D2E1AC3F7F7B}"/>
              </a:ext>
            </a:extLst>
          </p:cNvPr>
          <p:cNvGrpSpPr/>
          <p:nvPr/>
        </p:nvGrpSpPr>
        <p:grpSpPr>
          <a:xfrm>
            <a:off x="7176722" y="1855560"/>
            <a:ext cx="2448616" cy="4185760"/>
            <a:chOff x="7436043" y="1834637"/>
            <a:chExt cx="2092519" cy="3789043"/>
          </a:xfrm>
        </p:grpSpPr>
        <p:sp>
          <p:nvSpPr>
            <p:cNvPr id="23" name="Rounded Rectangle 13">
              <a:extLst>
                <a:ext uri="{FF2B5EF4-FFF2-40B4-BE49-F238E27FC236}">
                  <a16:creationId xmlns:a16="http://schemas.microsoft.com/office/drawing/2014/main" id="{5F555C23-51D1-09F4-9A51-28B068C48CCC}"/>
                </a:ext>
              </a:extLst>
            </p:cNvPr>
            <p:cNvSpPr/>
            <p:nvPr/>
          </p:nvSpPr>
          <p:spPr>
            <a:xfrm>
              <a:off x="7436043" y="1834637"/>
              <a:ext cx="2092519" cy="3789043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8F809C-EEF7-92BC-08CF-F2AC4396C900}"/>
                </a:ext>
              </a:extLst>
            </p:cNvPr>
            <p:cNvSpPr txBox="1"/>
            <p:nvPr/>
          </p:nvSpPr>
          <p:spPr>
            <a:xfrm>
              <a:off x="7546728" y="2739970"/>
              <a:ext cx="1871149" cy="2813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Constant comparative method of grounded discursive theory </a:t>
              </a:r>
              <a:r>
                <a:rPr lang="en-US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(Charmaz, 2012; </a:t>
              </a:r>
              <a:r>
                <a:rPr lang="it-IT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cf. Tardy, 2011; Spinzi &amp; Terminiello, 2010)</a:t>
              </a:r>
            </a:p>
            <a:p>
              <a:endParaRPr lang="it-IT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it-IT" sz="1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Jet plane/helicopter method </a:t>
              </a:r>
              <a:r>
                <a:rPr lang="it-IT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1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Havens, Lotz, &amp; Tinic, 2009) of ensuring “the voices and views of ordinary people [can] be heard”  (Bowen, 2009, p. 28).</a:t>
              </a:r>
              <a:endParaRPr lang="en-US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293757-BC09-2DE8-B58F-29E914582902}"/>
                </a:ext>
              </a:extLst>
            </p:cNvPr>
            <p:cNvSpPr txBox="1"/>
            <p:nvPr/>
          </p:nvSpPr>
          <p:spPr>
            <a:xfrm>
              <a:off x="7627910" y="2093639"/>
              <a:ext cx="1708786" cy="585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DE59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Fieldwork Analysis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3DCE95B-2109-7019-A05D-EC94FD6405E1}"/>
              </a:ext>
            </a:extLst>
          </p:cNvPr>
          <p:cNvSpPr txBox="1"/>
          <p:nvPr/>
        </p:nvSpPr>
        <p:spPr>
          <a:xfrm>
            <a:off x="9910806" y="2068727"/>
            <a:ext cx="170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DE5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 Agenda for Reform</a:t>
            </a:r>
          </a:p>
        </p:txBody>
      </p:sp>
    </p:spTree>
    <p:extLst>
      <p:ext uri="{BB962C8B-B14F-4D97-AF65-F5344CB8AC3E}">
        <p14:creationId xmlns:p14="http://schemas.microsoft.com/office/powerpoint/2010/main" val="37041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3590B-4384-7A1A-0784-36F509071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CE6C-1EC5-CFF1-A672-DBC44B56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283780"/>
            <a:ext cx="10682208" cy="732220"/>
          </a:xfrm>
        </p:spPr>
        <p:txBody>
          <a:bodyPr/>
          <a:lstStyle/>
          <a:p>
            <a:r>
              <a:rPr lang="en-US" dirty="0"/>
              <a:t>Preliminary Findings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115A420-5646-E2B1-B0E8-5CC1945A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628" y="6356350"/>
            <a:ext cx="413657" cy="387350"/>
          </a:xfrm>
        </p:spPr>
        <p:txBody>
          <a:bodyPr/>
          <a:lstStyle/>
          <a:p>
            <a:fld id="{D452DC3B-A2C9-6442-AA7F-1AAE21BE909D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30D348-33A1-582B-8F78-EC43E37CFB8A}"/>
              </a:ext>
            </a:extLst>
          </p:cNvPr>
          <p:cNvGrpSpPr/>
          <p:nvPr/>
        </p:nvGrpSpPr>
        <p:grpSpPr>
          <a:xfrm>
            <a:off x="931635" y="1265975"/>
            <a:ext cx="10328729" cy="2865340"/>
            <a:chOff x="632920" y="2119040"/>
            <a:chExt cx="10922443" cy="32045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EA9796-C050-999C-312D-C93CA2A4C0A6}"/>
                </a:ext>
              </a:extLst>
            </p:cNvPr>
            <p:cNvGrpSpPr/>
            <p:nvPr/>
          </p:nvGrpSpPr>
          <p:grpSpPr>
            <a:xfrm>
              <a:off x="632920" y="2119040"/>
              <a:ext cx="10922443" cy="3204559"/>
              <a:chOff x="634778" y="1489655"/>
              <a:chExt cx="10922443" cy="320455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7A67FE0-EC6D-2372-2109-3CBBD6A76F97}"/>
                  </a:ext>
                </a:extLst>
              </p:cNvPr>
              <p:cNvGrpSpPr/>
              <p:nvPr/>
            </p:nvGrpSpPr>
            <p:grpSpPr>
              <a:xfrm>
                <a:off x="634778" y="4038057"/>
                <a:ext cx="10922443" cy="656157"/>
                <a:chOff x="634778" y="4038057"/>
                <a:chExt cx="10922443" cy="656157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097B51E-E3E5-3A88-258C-1138E7EF5885}"/>
                    </a:ext>
                  </a:extLst>
                </p:cNvPr>
                <p:cNvSpPr txBox="1"/>
                <p:nvPr/>
              </p:nvSpPr>
              <p:spPr>
                <a:xfrm>
                  <a:off x="4465319" y="4038853"/>
                  <a:ext cx="3261361" cy="654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Emergency Broadcast System (1964-1994)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DA7FDD1-2842-2867-F83C-D06E1297FB37}"/>
                    </a:ext>
                  </a:extLst>
                </p:cNvPr>
                <p:cNvSpPr txBox="1"/>
                <p:nvPr/>
              </p:nvSpPr>
              <p:spPr>
                <a:xfrm>
                  <a:off x="8295860" y="4040209"/>
                  <a:ext cx="3261361" cy="654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Emergency Alert System (1994-Present)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6E78BA-38A5-CBA6-4DA5-23EE263F1186}"/>
                    </a:ext>
                  </a:extLst>
                </p:cNvPr>
                <p:cNvSpPr txBox="1"/>
                <p:nvPr/>
              </p:nvSpPr>
              <p:spPr>
                <a:xfrm>
                  <a:off x="634778" y="4038057"/>
                  <a:ext cx="3261361" cy="654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CONtrol</a:t>
                  </a:r>
                  <a:r>
                    <a:rPr lang="en-US" sz="1600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of </a:t>
                  </a:r>
                  <a:r>
                    <a:rPr lang="en-US" sz="1600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ELectromagnetic</a:t>
                  </a:r>
                  <a:r>
                    <a:rPr lang="en-US" sz="1600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1600" b="1" dirty="0" err="1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RADiation</a:t>
                  </a:r>
                  <a:r>
                    <a:rPr lang="en-US" sz="1600" b="1" dirty="0">
                      <a:solidFill>
                        <a:srgbClr val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 (1953-1964)</a:t>
                  </a:r>
                </a:p>
              </p:txBody>
            </p:sp>
          </p:grpSp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0CAFDEB0-0354-ACF1-BC93-1BBB00937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2459" y="1489655"/>
                <a:ext cx="1960880" cy="1960880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8804C320-F0F6-B4E8-6B7C-45347E558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4336" y="1865793"/>
                <a:ext cx="2387262" cy="122546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A17D882-BAB4-2A34-9A2A-8A5C0DE31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29704" y="2412954"/>
              <a:ext cx="2444686" cy="1307687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C8239D-1FF9-7CDB-A3D4-482D30BEF880}"/>
              </a:ext>
            </a:extLst>
          </p:cNvPr>
          <p:cNvGrpSpPr/>
          <p:nvPr/>
        </p:nvGrpSpPr>
        <p:grpSpPr>
          <a:xfrm>
            <a:off x="404794" y="4038056"/>
            <a:ext cx="11565235" cy="2812681"/>
            <a:chOff x="404794" y="4038056"/>
            <a:chExt cx="11565235" cy="281268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E51F6D-3749-2A3D-CFF7-D43392985280}"/>
                </a:ext>
              </a:extLst>
            </p:cNvPr>
            <p:cNvSpPr txBox="1"/>
            <p:nvPr/>
          </p:nvSpPr>
          <p:spPr>
            <a:xfrm>
              <a:off x="4465319" y="4038853"/>
              <a:ext cx="3261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EBS (1964-1994)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58DBA9-1BF2-932D-528C-8373C3A8707E}"/>
                </a:ext>
              </a:extLst>
            </p:cNvPr>
            <p:cNvSpPr txBox="1"/>
            <p:nvPr/>
          </p:nvSpPr>
          <p:spPr>
            <a:xfrm>
              <a:off x="8295860" y="4038056"/>
              <a:ext cx="3261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EAS (1994-Present)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8125EDE-E48F-0B80-18BD-1AD8068D1E6F}"/>
                </a:ext>
              </a:extLst>
            </p:cNvPr>
            <p:cNvGrpSpPr/>
            <p:nvPr/>
          </p:nvGrpSpPr>
          <p:grpSpPr>
            <a:xfrm>
              <a:off x="404794" y="4038057"/>
              <a:ext cx="3770042" cy="2728820"/>
              <a:chOff x="404794" y="4038057"/>
              <a:chExt cx="3770042" cy="272882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CD2860-FDCA-D5F4-E02B-1736A21FF00D}"/>
                  </a:ext>
                </a:extLst>
              </p:cNvPr>
              <p:cNvSpPr txBox="1"/>
              <p:nvPr/>
            </p:nvSpPr>
            <p:spPr>
              <a:xfrm>
                <a:off x="634778" y="4038057"/>
                <a:ext cx="32613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CONELRAD (1953-1964)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C04D0A-A428-B628-C8EF-B6295045E820}"/>
                  </a:ext>
                </a:extLst>
              </p:cNvPr>
              <p:cNvSpPr txBox="1"/>
              <p:nvPr/>
            </p:nvSpPr>
            <p:spPr>
              <a:xfrm>
                <a:off x="404794" y="4366220"/>
                <a:ext cx="3770042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ea typeface="Tahoma" panose="020B0604030504040204" pitchFamily="34" charset="0"/>
                    <a:cs typeface="Tahoma" panose="020B0604030504040204" pitchFamily="34" charset="0"/>
                  </a:rPr>
                  <a:t>Covered two radio bands in metropolitan areas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ea typeface="Tahoma" panose="020B0604030504040204" pitchFamily="34" charset="0"/>
                    <a:cs typeface="Tahoma" panose="020B0604030504040204" pitchFamily="34" charset="0"/>
                  </a:rPr>
                  <a:t>Product of a partnership between the FCC, U.S. Air Force, and National Association of Broadcasters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ea typeface="Tahoma" panose="020B0604030504040204" pitchFamily="34" charset="0"/>
                    <a:cs typeface="Tahoma" panose="020B0604030504040204" pitchFamily="34" charset="0"/>
                  </a:rPr>
                  <a:t>Permitted the President to address citizens over select radio bands in advance of an atomic attack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ea typeface="Tahoma" panose="020B0604030504040204" pitchFamily="34" charset="0"/>
                    <a:cs typeface="Tahoma" panose="020B0604030504040204" pitchFamily="34" charset="0"/>
                  </a:rPr>
                  <a:t>Hampered by high cost and technological complexity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39CCFD-98C0-0FD6-0BF5-3EF94EEF4739}"/>
                </a:ext>
              </a:extLst>
            </p:cNvPr>
            <p:cNvSpPr txBox="1"/>
            <p:nvPr/>
          </p:nvSpPr>
          <p:spPr>
            <a:xfrm>
              <a:off x="4174836" y="4450080"/>
              <a:ext cx="3971637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ea typeface="Tahoma" panose="020B0604030504040204" pitchFamily="34" charset="0"/>
                  <a:cs typeface="Tahoma" panose="020B0604030504040204" pitchFamily="34" charset="0"/>
                </a:rPr>
                <a:t>Covered radio and broadcast/cable television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ea typeface="Tahoma" panose="020B0604030504040204" pitchFamily="34" charset="0"/>
                  <a:cs typeface="Tahoma" panose="020B0604030504040204" pitchFamily="34" charset="0"/>
                </a:rPr>
                <a:t>Upgraded in 1976</a:t>
              </a:r>
              <a:r>
                <a:rPr lang="en-US" sz="1500" b="0" i="0" dirty="0"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 to permit state and local governments to warn of extreme weather and industrial accidents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ea typeface="Tahoma" panose="020B0604030504040204" pitchFamily="34" charset="0"/>
                  <a:cs typeface="Tahoma" panose="020B0604030504040204" pitchFamily="34" charset="0"/>
                </a:rPr>
                <a:t>A series of proposed enhancements rejected on grounds of cost; EBS remained dependent on “the listening and viewing habits of the public for its effectiveness”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65F70E-2B9C-4984-03E2-112E97CF69B1}"/>
                </a:ext>
              </a:extLst>
            </p:cNvPr>
            <p:cNvSpPr txBox="1"/>
            <p:nvPr/>
          </p:nvSpPr>
          <p:spPr>
            <a:xfrm>
              <a:off x="8017166" y="4449283"/>
              <a:ext cx="3952863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b="0" i="0" dirty="0">
                  <a:effectLst/>
                  <a:ea typeface="Tahoma" panose="020B0604030504040204" pitchFamily="34" charset="0"/>
                  <a:cs typeface="Tahoma" panose="020B0604030504040204" pitchFamily="34" charset="0"/>
                </a:rPr>
                <a:t>Covers satellite, cellular and digital communications (but not streaming services) as part of an </a:t>
              </a:r>
              <a:r>
                <a:rPr lang="en-US" sz="1500" dirty="0">
                  <a:ea typeface="Tahoma" panose="020B0604030504040204" pitchFamily="34" charset="0"/>
                  <a:cs typeface="Tahoma" panose="020B0604030504040204" pitchFamily="34" charset="0"/>
                </a:rPr>
                <a:t>Integrated Public Alert and Warning System;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ea typeface="Tahoma" panose="020B0604030504040204" pitchFamily="34" charset="0"/>
                  <a:cs typeface="Tahoma" panose="020B0604030504040204" pitchFamily="34" charset="0"/>
                </a:rPr>
                <a:t>Linked to National Public Radio and the Public Broadcasting Service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ea typeface="Tahoma" panose="020B0604030504040204" pitchFamily="34" charset="0"/>
                  <a:cs typeface="Tahoma" panose="020B0604030504040204" pitchFamily="34" charset="0"/>
                </a:rPr>
                <a:t>Upgrades largely controlled by private entities via State Emergency Communications </a:t>
              </a:r>
              <a:r>
                <a:rPr lang="en-US" sz="15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Committees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TC">
      <a:dk1>
        <a:srgbClr val="000000"/>
      </a:dk1>
      <a:lt1>
        <a:srgbClr val="FFFFFF"/>
      </a:lt1>
      <a:dk2>
        <a:srgbClr val="171717"/>
      </a:dk2>
      <a:lt2>
        <a:srgbClr val="FFFFFF"/>
      </a:lt2>
      <a:accent1>
        <a:srgbClr val="002BF3"/>
      </a:accent1>
      <a:accent2>
        <a:srgbClr val="3054FE"/>
      </a:accent2>
      <a:accent3>
        <a:srgbClr val="00A7FF"/>
      </a:accent3>
      <a:accent4>
        <a:srgbClr val="03F7D3"/>
      </a:accent4>
      <a:accent5>
        <a:srgbClr val="F88379"/>
      </a:accent5>
      <a:accent6>
        <a:srgbClr val="FFFFFF"/>
      </a:accent6>
      <a:hlink>
        <a:srgbClr val="002BF3"/>
      </a:hlink>
      <a:folHlink>
        <a:srgbClr val="002BF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7053</TotalTime>
  <Words>1399</Words>
  <Application>Microsoft Office PowerPoint</Application>
  <PresentationFormat>Widescreen</PresentationFormat>
  <Paragraphs>108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Hiragino Kaku Gothic Std W8</vt:lpstr>
      <vt:lpstr>Montserrat</vt:lpstr>
      <vt:lpstr>System Font Regular</vt:lpstr>
      <vt:lpstr>Tahoma</vt:lpstr>
      <vt:lpstr>Office Theme</vt:lpstr>
      <vt:lpstr>“Neither Operationally Desirable Nor Economically Practical”: A Political Economic Analysis of the Emergency Alert System</vt:lpstr>
      <vt:lpstr>January 13, 2018: The State of Hawaiʻi</vt:lpstr>
      <vt:lpstr>Introduction</vt:lpstr>
      <vt:lpstr>PowerPoint Presentation</vt:lpstr>
      <vt:lpstr>Professional Background</vt:lpstr>
      <vt:lpstr>PowerPoint Presentation</vt:lpstr>
      <vt:lpstr>Theoretical Framework</vt:lpstr>
      <vt:lpstr>Methodology</vt:lpstr>
      <vt:lpstr>Preliminary Findings</vt:lpstr>
      <vt:lpstr>The Resonance of Emergency Alerting</vt:lpstr>
      <vt:lpstr>A Path Forward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Roger Proeis</dc:creator>
  <cp:lastModifiedBy>Fionna Clark</cp:lastModifiedBy>
  <cp:revision>28</cp:revision>
  <dcterms:created xsi:type="dcterms:W3CDTF">2025-05-24T00:08:08Z</dcterms:created>
  <dcterms:modified xsi:type="dcterms:W3CDTF">2026-01-18T18:54:24Z</dcterms:modified>
</cp:coreProperties>
</file>