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B"/>
    <a:srgbClr val="C1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/>
    <p:restoredTop sz="94655"/>
  </p:normalViewPr>
  <p:slideViewPr>
    <p:cSldViewPr snapToGrid="0">
      <p:cViewPr varScale="1">
        <p:scale>
          <a:sx n="50" d="100"/>
          <a:sy n="50" d="100"/>
        </p:scale>
        <p:origin x="53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AC083-CC60-D54A-A3C0-47316328A4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D2DD8-FE25-FE63-5AB8-90ED0F98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" y="-1"/>
            <a:ext cx="12190195" cy="685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E8B5-5C79-4C82-C6D8-4559E0B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18-21 January 2026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EBF80E1-F193-D5AB-9D52-93DDD0E90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60" y="358838"/>
            <a:ext cx="330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020723E-5163-B282-224C-133DACCB1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39" t="38697" r="4580" b="39161"/>
          <a:stretch>
            <a:fillRect/>
          </a:stretch>
        </p:blipFill>
        <p:spPr>
          <a:xfrm>
            <a:off x="9253023" y="414307"/>
            <a:ext cx="1697199" cy="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8D328AC-E8F5-1239-7A7F-C4D2CDCBB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39" t="38697" r="4580" b="39161"/>
          <a:stretch>
            <a:fillRect/>
          </a:stretch>
        </p:blipFill>
        <p:spPr>
          <a:xfrm>
            <a:off x="9253023" y="414307"/>
            <a:ext cx="1697199" cy="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F475AC8-3499-C5D4-F294-7AFB0670A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39" t="38697" r="4580" b="39161"/>
          <a:stretch>
            <a:fillRect/>
          </a:stretch>
        </p:blipFill>
        <p:spPr>
          <a:xfrm>
            <a:off x="9253023" y="414307"/>
            <a:ext cx="1697199" cy="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8E04A9A-B21C-7EAC-2399-E81601363C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4773" y="434913"/>
            <a:ext cx="1645920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3C27659-AAAB-E07F-8BF4-11CD5FD37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39" t="38697" r="4580" b="39161"/>
          <a:stretch>
            <a:fillRect/>
          </a:stretch>
        </p:blipFill>
        <p:spPr>
          <a:xfrm>
            <a:off x="9253023" y="414307"/>
            <a:ext cx="1697199" cy="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text&#10;&#10;AI-generated content may be incorrect.">
            <a:extLst>
              <a:ext uri="{FF2B5EF4-FFF2-40B4-BE49-F238E27FC236}">
                <a16:creationId xmlns:a16="http://schemas.microsoft.com/office/drawing/2014/main" id="{5BF2A14A-5597-0C40-FE93-3252F49EF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30" y="4058748"/>
            <a:ext cx="7777903" cy="2530248"/>
          </a:xfrm>
        </p:spPr>
        <p:txBody>
          <a:bodyPr>
            <a:normAutofit/>
          </a:bodyPr>
          <a:lstStyle/>
          <a:p>
            <a:r>
              <a:rPr lang="en-US" sz="4400" b="1" spc="-100" dirty="0"/>
              <a:t>Not the Death Knell for Jobs: </a:t>
            </a:r>
            <a:r>
              <a:rPr lang="en-US" sz="4400" spc="-100" dirty="0"/>
              <a:t>Why AI Will Serve as A Positive Co-Pilot in Our Future Careers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C5E9-1093-2E4C-D205-C6335984441F}"/>
              </a:ext>
            </a:extLst>
          </p:cNvPr>
          <p:cNvSpPr txBox="1"/>
          <p:nvPr/>
        </p:nvSpPr>
        <p:spPr>
          <a:xfrm>
            <a:off x="8906969" y="415636"/>
            <a:ext cx="292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18-21 January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8460954" y="3429000"/>
            <a:ext cx="3371817" cy="316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Backes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Strategist,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Provident Data Centers</a:t>
            </a: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04B26-9F63-662E-BD09-4ED7C5C8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F474-D7B0-9BD5-FD87-E86C34D9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Quadrant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126E81-8CAD-5141-F941-2209DFDE01F8}"/>
              </a:ext>
            </a:extLst>
          </p:cNvPr>
          <p:cNvSpPr txBox="1">
            <a:spLocks/>
          </p:cNvSpPr>
          <p:nvPr/>
        </p:nvSpPr>
        <p:spPr>
          <a:xfrm>
            <a:off x="5008787" y="6326776"/>
            <a:ext cx="1926541" cy="37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Low </a:t>
            </a:r>
            <a:r>
              <a:rPr lang="en-US" dirty="0" err="1"/>
              <a:t>Vouchcraft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467072-5B4B-8756-B712-F2B5B866FFE0}"/>
              </a:ext>
            </a:extLst>
          </p:cNvPr>
          <p:cNvSpPr txBox="1">
            <a:spLocks/>
          </p:cNvSpPr>
          <p:nvPr/>
        </p:nvSpPr>
        <p:spPr>
          <a:xfrm>
            <a:off x="5008787" y="781726"/>
            <a:ext cx="2085875" cy="37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High </a:t>
            </a:r>
            <a:r>
              <a:rPr lang="en-US" dirty="0" err="1"/>
              <a:t>Vouchcraft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313D0E-B94A-5F76-69AC-DDA9BE0C091C}"/>
              </a:ext>
            </a:extLst>
          </p:cNvPr>
          <p:cNvSpPr txBox="1">
            <a:spLocks/>
          </p:cNvSpPr>
          <p:nvPr/>
        </p:nvSpPr>
        <p:spPr>
          <a:xfrm>
            <a:off x="799158" y="3510114"/>
            <a:ext cx="2620538" cy="37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High AI Risk Appetite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19F945-4D12-E836-7E3D-E817CB500DFB}"/>
              </a:ext>
            </a:extLst>
          </p:cNvPr>
          <p:cNvSpPr txBox="1">
            <a:spLocks/>
          </p:cNvSpPr>
          <p:nvPr/>
        </p:nvSpPr>
        <p:spPr>
          <a:xfrm>
            <a:off x="8681764" y="3510114"/>
            <a:ext cx="2527003" cy="37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Low AI Risk Appetite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40CC55-796C-FB25-E3D9-3934672AE87B}"/>
              </a:ext>
            </a:extLst>
          </p:cNvPr>
          <p:cNvCxnSpPr>
            <a:cxnSpLocks/>
          </p:cNvCxnSpPr>
          <p:nvPr/>
        </p:nvCxnSpPr>
        <p:spPr>
          <a:xfrm>
            <a:off x="6096000" y="1248228"/>
            <a:ext cx="0" cy="4937760"/>
          </a:xfrm>
          <a:prstGeom prst="line">
            <a:avLst/>
          </a:prstGeom>
          <a:ln>
            <a:solidFill>
              <a:srgbClr val="86868B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D338DE-8A21-CA69-E648-091A6DF5C27B}"/>
              </a:ext>
            </a:extLst>
          </p:cNvPr>
          <p:cNvCxnSpPr>
            <a:cxnSpLocks/>
          </p:cNvCxnSpPr>
          <p:nvPr/>
        </p:nvCxnSpPr>
        <p:spPr>
          <a:xfrm>
            <a:off x="3581400" y="3692582"/>
            <a:ext cx="5029200" cy="0"/>
          </a:xfrm>
          <a:prstGeom prst="line">
            <a:avLst/>
          </a:prstGeom>
          <a:ln>
            <a:solidFill>
              <a:srgbClr val="86868B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9D78346-1568-724F-566D-EEE8A66E9436}"/>
              </a:ext>
            </a:extLst>
          </p:cNvPr>
          <p:cNvSpPr/>
          <p:nvPr/>
        </p:nvSpPr>
        <p:spPr>
          <a:xfrm>
            <a:off x="3791756" y="1396319"/>
            <a:ext cx="2215693" cy="2175233"/>
          </a:xfrm>
          <a:prstGeom prst="roundRect">
            <a:avLst>
              <a:gd name="adj" fmla="val 2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r>
              <a:rPr lang="en-US" sz="2000" dirty="0"/>
              <a:t>The only quadrant that wins.</a:t>
            </a:r>
            <a:endParaRPr lang="en-US" sz="3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C010040-58BB-C32F-5368-3C13B12E32DB}"/>
              </a:ext>
            </a:extLst>
          </p:cNvPr>
          <p:cNvSpPr/>
          <p:nvPr/>
        </p:nvSpPr>
        <p:spPr>
          <a:xfrm>
            <a:off x="6193755" y="1396319"/>
            <a:ext cx="2215693" cy="2175233"/>
          </a:xfrm>
          <a:prstGeom prst="roundRect">
            <a:avLst>
              <a:gd name="adj" fmla="val 21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Stagnant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8FDEA19-29FD-9D51-2F9E-30D6C003A214}"/>
              </a:ext>
            </a:extLst>
          </p:cNvPr>
          <p:cNvSpPr/>
          <p:nvPr/>
        </p:nvSpPr>
        <p:spPr>
          <a:xfrm>
            <a:off x="3791756" y="3822259"/>
            <a:ext cx="2215693" cy="2175233"/>
          </a:xfrm>
          <a:prstGeom prst="roundRect">
            <a:avLst>
              <a:gd name="adj" fmla="val 2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Liability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D2F7AE6-51FA-DECC-A606-881D02600763}"/>
              </a:ext>
            </a:extLst>
          </p:cNvPr>
          <p:cNvSpPr/>
          <p:nvPr/>
        </p:nvSpPr>
        <p:spPr>
          <a:xfrm>
            <a:off x="6193755" y="3822259"/>
            <a:ext cx="2215693" cy="2175233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Irrelevant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DBC7-1109-966C-FE2A-B2545700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at Provident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9D28-9F4D-6976-51B9-8514379A6900}"/>
              </a:ext>
            </a:extLst>
          </p:cNvPr>
          <p:cNvSpPr txBox="1">
            <a:spLocks/>
          </p:cNvSpPr>
          <p:nvPr/>
        </p:nvSpPr>
        <p:spPr>
          <a:xfrm>
            <a:off x="268014" y="2373861"/>
            <a:ext cx="10682208" cy="2294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At Provident, when we rolled out AI tools, we didn't just give people access. </a:t>
            </a:r>
            <a:r>
              <a:rPr lang="en-US" sz="4400" dirty="0">
                <a:solidFill>
                  <a:srgbClr val="86868B"/>
                </a:solidFill>
              </a:rPr>
              <a:t>We built the scaffolding for </a:t>
            </a:r>
            <a:r>
              <a:rPr lang="en-US" sz="4400" dirty="0" err="1">
                <a:solidFill>
                  <a:srgbClr val="86868B"/>
                </a:solidFill>
              </a:rPr>
              <a:t>vouchcraft</a:t>
            </a:r>
            <a:r>
              <a:rPr lang="en-US" sz="4400" dirty="0">
                <a:solidFill>
                  <a:srgbClr val="86868B"/>
                </a:solidFill>
              </a:rPr>
              <a:t>.</a:t>
            </a:r>
            <a:endParaRPr lang="en-US" sz="1600" dirty="0">
              <a:solidFill>
                <a:srgbClr val="868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592E6-A6C5-AEF2-4A9C-5A06829C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781F-82F2-73B0-768D-96D2ECB3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0C8F-5344-5617-E819-62E0D087EAB1}"/>
              </a:ext>
            </a:extLst>
          </p:cNvPr>
          <p:cNvSpPr txBox="1">
            <a:spLocks/>
          </p:cNvSpPr>
          <p:nvPr/>
        </p:nvSpPr>
        <p:spPr>
          <a:xfrm>
            <a:off x="268014" y="1953532"/>
            <a:ext cx="10682208" cy="732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1 Bring your own thesis.</a:t>
            </a:r>
            <a:endParaRPr lang="en-US" sz="3200" dirty="0">
              <a:solidFill>
                <a:srgbClr val="86868B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CC859A-E886-3DD6-D1CD-5C70AB843ACD}"/>
              </a:ext>
            </a:extLst>
          </p:cNvPr>
          <p:cNvSpPr txBox="1">
            <a:spLocks/>
          </p:cNvSpPr>
          <p:nvPr/>
        </p:nvSpPr>
        <p:spPr>
          <a:xfrm>
            <a:off x="268014" y="2897808"/>
            <a:ext cx="10682208" cy="732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2 Own your outputs.</a:t>
            </a:r>
            <a:endParaRPr lang="en-US" sz="3200" dirty="0">
              <a:solidFill>
                <a:srgbClr val="86868B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3B43F4-D97B-D8DB-3C18-D8C1379E2AFF}"/>
              </a:ext>
            </a:extLst>
          </p:cNvPr>
          <p:cNvSpPr txBox="1">
            <a:spLocks/>
          </p:cNvSpPr>
          <p:nvPr/>
        </p:nvSpPr>
        <p:spPr>
          <a:xfrm>
            <a:off x="268014" y="3789706"/>
            <a:ext cx="10682208" cy="732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3 Force the friction.</a:t>
            </a:r>
            <a:endParaRPr lang="en-US" sz="3200" dirty="0">
              <a:solidFill>
                <a:srgbClr val="868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B208-B12E-AD20-2471-734A1318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2CDE-50EE-4EC5-4B2A-BD6B63A0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6206-C5A4-9A58-62A8-9514BA123686}"/>
              </a:ext>
            </a:extLst>
          </p:cNvPr>
          <p:cNvSpPr txBox="1">
            <a:spLocks/>
          </p:cNvSpPr>
          <p:nvPr/>
        </p:nvSpPr>
        <p:spPr>
          <a:xfrm>
            <a:off x="268014" y="2373861"/>
            <a:ext cx="10682208" cy="2294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Every model trained, every query answered—it runs on infrastructure.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86868B"/>
                </a:solidFill>
              </a:rPr>
              <a:t>Power. Connectivity. Cooling. We build it.</a:t>
            </a:r>
            <a:endParaRPr lang="en-US" dirty="0">
              <a:solidFill>
                <a:srgbClr val="868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E99A-77B5-F62B-9BE0-CC499CB0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40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871A8-8CF0-B1D5-023D-CBE300CA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813B-923C-D965-DF16-DB6FDCD0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9CCAB8-7CEE-91E3-2122-DC6B78D1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052941-55EB-63FA-576E-C4E0169F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 r="22596"/>
          <a:stretch>
            <a:fillRect/>
          </a:stretch>
        </p:blipFill>
        <p:spPr bwMode="auto">
          <a:xfrm>
            <a:off x="268013" y="1201555"/>
            <a:ext cx="3789020" cy="4636104"/>
          </a:xfrm>
          <a:prstGeom prst="roundRect">
            <a:avLst>
              <a:gd name="adj" fmla="val 149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99113-DF0E-E339-8231-5ECB6A22F607}"/>
              </a:ext>
            </a:extLst>
          </p:cNvPr>
          <p:cNvSpPr txBox="1">
            <a:spLocks/>
          </p:cNvSpPr>
          <p:nvPr/>
        </p:nvSpPr>
        <p:spPr>
          <a:xfrm>
            <a:off x="4509507" y="2756815"/>
            <a:ext cx="6231939" cy="259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Jack Backes</a:t>
            </a:r>
            <a:br>
              <a:rPr lang="en-US" sz="3600" dirty="0"/>
            </a:br>
            <a:r>
              <a:rPr lang="en-US" sz="3600" dirty="0">
                <a:solidFill>
                  <a:srgbClr val="86868B"/>
                </a:solidFill>
              </a:rPr>
              <a:t>Principal Strategist,</a:t>
            </a:r>
            <a:br>
              <a:rPr lang="en-US" sz="3600" dirty="0">
                <a:solidFill>
                  <a:srgbClr val="86868B"/>
                </a:solidFill>
              </a:rPr>
            </a:br>
            <a:r>
              <a:rPr lang="en-US" sz="3600" dirty="0">
                <a:solidFill>
                  <a:srgbClr val="86868B"/>
                </a:solidFill>
              </a:rPr>
              <a:t>Provident Data Centers</a:t>
            </a:r>
          </a:p>
        </p:txBody>
      </p:sp>
    </p:spTree>
    <p:extLst>
      <p:ext uri="{BB962C8B-B14F-4D97-AF65-F5344CB8AC3E}">
        <p14:creationId xmlns:p14="http://schemas.microsoft.com/office/powerpoint/2010/main" val="3371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7129-DBDA-30E4-5E02-3BCD80C4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9511-8DFA-4B11-28D7-9F211A47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C9D078-AF39-84A1-37C6-DD17783E99D8}"/>
              </a:ext>
            </a:extLst>
          </p:cNvPr>
          <p:cNvSpPr txBox="1">
            <a:spLocks/>
          </p:cNvSpPr>
          <p:nvPr/>
        </p:nvSpPr>
        <p:spPr>
          <a:xfrm>
            <a:off x="7001324" y="2730043"/>
            <a:ext cx="3983352" cy="91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There’s a bell tolling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A1026-80DD-2F6C-29B4-AFA3CC82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8" y="1024114"/>
            <a:ext cx="5081582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A9BD-04AC-C326-FCAD-BF5E0296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481349"/>
            <a:ext cx="10682208" cy="1895302"/>
          </a:xfrm>
        </p:spPr>
        <p:txBody>
          <a:bodyPr/>
          <a:lstStyle/>
          <a:p>
            <a:r>
              <a:rPr lang="en-US" sz="5400" dirty="0" err="1"/>
              <a:t>vouchcraft</a:t>
            </a:r>
            <a:r>
              <a:rPr lang="en-US" sz="5400" dirty="0"/>
              <a:t>, n.</a:t>
            </a:r>
          </a:p>
          <a:p>
            <a:r>
              <a:rPr lang="en-US" dirty="0"/>
              <a:t>The capacity of an organization or individual to stand behind their work.</a:t>
            </a:r>
          </a:p>
        </p:txBody>
      </p:sp>
    </p:spTree>
    <p:extLst>
      <p:ext uri="{BB962C8B-B14F-4D97-AF65-F5344CB8AC3E}">
        <p14:creationId xmlns:p14="http://schemas.microsoft.com/office/powerpoint/2010/main" val="4305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A48F-D2F1-4CF7-26A6-C786158A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2FAE-AAD3-0996-1688-A5C9AD43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D85D-E6AE-46BE-6D4C-89879A58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030087"/>
            <a:ext cx="10682208" cy="3064428"/>
          </a:xfrm>
        </p:spPr>
        <p:txBody>
          <a:bodyPr>
            <a:normAutofit/>
          </a:bodyPr>
          <a:lstStyle/>
          <a:p>
            <a:r>
              <a:rPr lang="en-US" sz="5400" dirty="0"/>
              <a:t>AI is creating real value.</a:t>
            </a:r>
          </a:p>
          <a:p>
            <a:r>
              <a:rPr lang="en-US" sz="5400" dirty="0"/>
              <a:t>Right now.</a:t>
            </a:r>
          </a:p>
          <a:p>
            <a:r>
              <a:rPr lang="en-US" sz="5400" dirty="0"/>
              <a:t>At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computer&#10;&#10;AI-generated content may be incorrect.">
            <a:extLst>
              <a:ext uri="{FF2B5EF4-FFF2-40B4-BE49-F238E27FC236}">
                <a16:creationId xmlns:a16="http://schemas.microsoft.com/office/drawing/2014/main" id="{863EBD8F-CB4B-46DC-561F-DBF8A876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02"/>
          <a:stretch>
            <a:fillRect/>
          </a:stretch>
        </p:blipFill>
        <p:spPr>
          <a:xfrm>
            <a:off x="361192" y="748937"/>
            <a:ext cx="6283872" cy="5720780"/>
          </a:xfrm>
          <a:prstGeom prst="roundRect">
            <a:avLst>
              <a:gd name="adj" fmla="val 739"/>
            </a:avLst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CCD62-3EE0-CF10-3423-ACF1386AAFDF}"/>
              </a:ext>
            </a:extLst>
          </p:cNvPr>
          <p:cNvSpPr txBox="1">
            <a:spLocks/>
          </p:cNvSpPr>
          <p:nvPr/>
        </p:nvSpPr>
        <p:spPr>
          <a:xfrm>
            <a:off x="7071361" y="2686593"/>
            <a:ext cx="3971107" cy="851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GPU Architecture as LLM Inference Ceiling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48566-A324-82C9-8B5F-524BE9C379E1}"/>
              </a:ext>
            </a:extLst>
          </p:cNvPr>
          <p:cNvSpPr txBox="1">
            <a:spLocks/>
          </p:cNvSpPr>
          <p:nvPr/>
        </p:nvSpPr>
        <p:spPr>
          <a:xfrm>
            <a:off x="7071361" y="3537856"/>
            <a:ext cx="3509553" cy="851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86868B"/>
                </a:solidFill>
              </a:rPr>
              <a:t>Coherent memory capacity determines which models can run on a single system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147A9B-C728-E61B-950F-F2B2EA96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We're Going</a:t>
            </a:r>
          </a:p>
        </p:txBody>
      </p:sp>
    </p:spTree>
    <p:extLst>
      <p:ext uri="{BB962C8B-B14F-4D97-AF65-F5344CB8AC3E}">
        <p14:creationId xmlns:p14="http://schemas.microsoft.com/office/powerpoint/2010/main" val="29091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98FBB-7056-DDC2-4757-5ED16472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F7A7-134F-0742-DADB-65B72FC8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Credibility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803DE-DCC3-46DD-814F-EEF8E894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676203"/>
            <a:ext cx="10682208" cy="1505593"/>
          </a:xfrm>
        </p:spPr>
        <p:txBody>
          <a:bodyPr>
            <a:normAutofit/>
          </a:bodyPr>
          <a:lstStyle/>
          <a:p>
            <a:r>
              <a:rPr lang="en-US" sz="4400" dirty="0"/>
              <a:t>Can you stand behind what you produce?</a:t>
            </a:r>
          </a:p>
          <a:p>
            <a:r>
              <a:rPr lang="en-US" sz="4400" dirty="0">
                <a:solidFill>
                  <a:srgbClr val="86868B"/>
                </a:solidFill>
              </a:rPr>
              <a:t>Can your organization?</a:t>
            </a:r>
            <a:endParaRPr lang="en-US" sz="1600" dirty="0">
              <a:solidFill>
                <a:srgbClr val="868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73F4-D9CE-9A56-1044-199D2CFA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3" y="1285265"/>
            <a:ext cx="10478363" cy="1292472"/>
          </a:xfrm>
        </p:spPr>
        <p:txBody>
          <a:bodyPr anchor="ctr">
            <a:normAutofit fontScale="90000"/>
          </a:bodyPr>
          <a:lstStyle/>
          <a:p>
            <a:r>
              <a:rPr lang="en-US" sz="8800" dirty="0"/>
              <a:t>Slop.</a:t>
            </a:r>
            <a:endParaRPr lang="en-US" sz="239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9DFF47-A653-6C0E-29B4-FD68A50145B6}"/>
              </a:ext>
            </a:extLst>
          </p:cNvPr>
          <p:cNvSpPr txBox="1">
            <a:spLocks/>
          </p:cNvSpPr>
          <p:nvPr/>
        </p:nvSpPr>
        <p:spPr>
          <a:xfrm>
            <a:off x="268013" y="2582842"/>
            <a:ext cx="10478363" cy="129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800" dirty="0"/>
              <a:t>Hollowing.</a:t>
            </a:r>
            <a:endParaRPr lang="en-US" sz="23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408052-843E-A666-7BF2-678164712F42}"/>
              </a:ext>
            </a:extLst>
          </p:cNvPr>
          <p:cNvSpPr txBox="1">
            <a:spLocks/>
          </p:cNvSpPr>
          <p:nvPr/>
        </p:nvSpPr>
        <p:spPr>
          <a:xfrm>
            <a:off x="268013" y="3871710"/>
            <a:ext cx="10478363" cy="129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800" dirty="0"/>
              <a:t>Invisibility.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4335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07D9-13D7-D311-093A-3D67A10C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E8F4-52A6-92F2-877E-F1AD4934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481349"/>
            <a:ext cx="10682208" cy="1895302"/>
          </a:xfrm>
        </p:spPr>
        <p:txBody>
          <a:bodyPr/>
          <a:lstStyle/>
          <a:p>
            <a:r>
              <a:rPr lang="en-US" sz="5400" dirty="0" err="1"/>
              <a:t>vouchcraft</a:t>
            </a:r>
            <a:r>
              <a:rPr lang="en-US" sz="5400" dirty="0"/>
              <a:t>, n.</a:t>
            </a:r>
          </a:p>
          <a:p>
            <a:r>
              <a:rPr lang="en-US" dirty="0"/>
              <a:t>The capacity of an organization or individual to stand behind their work.</a:t>
            </a:r>
          </a:p>
        </p:txBody>
      </p:sp>
    </p:spTree>
    <p:extLst>
      <p:ext uri="{BB962C8B-B14F-4D97-AF65-F5344CB8AC3E}">
        <p14:creationId xmlns:p14="http://schemas.microsoft.com/office/powerpoint/2010/main" val="20977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236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System Font Regular</vt:lpstr>
      <vt:lpstr>Office Theme</vt:lpstr>
      <vt:lpstr>Not the Death Knell for Jobs: Why AI Will Serve as A Positive Co-Pilot in Our Future Careers</vt:lpstr>
      <vt:lpstr>Introduction</vt:lpstr>
      <vt:lpstr>PowerPoint Presentation</vt:lpstr>
      <vt:lpstr>PowerPoint Presentation</vt:lpstr>
      <vt:lpstr>AI Value</vt:lpstr>
      <vt:lpstr>Where We're Going</vt:lpstr>
      <vt:lpstr>The Credibility Problem</vt:lpstr>
      <vt:lpstr>Slop.</vt:lpstr>
      <vt:lpstr>PowerPoint Presentation</vt:lpstr>
      <vt:lpstr>The Quadrant</vt:lpstr>
      <vt:lpstr>What We Did at Provident</vt:lpstr>
      <vt:lpstr>The Mitigation</vt:lpstr>
      <vt:lpstr>Work With Us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Fionna Clark</cp:lastModifiedBy>
  <cp:revision>29</cp:revision>
  <dcterms:created xsi:type="dcterms:W3CDTF">2025-05-24T00:08:08Z</dcterms:created>
  <dcterms:modified xsi:type="dcterms:W3CDTF">2026-01-14T20:55:06Z</dcterms:modified>
</cp:coreProperties>
</file>