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6" r:id="rId4"/>
    <p:sldId id="26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4CA"/>
    <a:srgbClr val="86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D222E-3F68-4CB0-BA59-10DC91B45670}" v="18" dt="2026-01-15T01:15:0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1681" autoAdjust="0"/>
  </p:normalViewPr>
  <p:slideViewPr>
    <p:cSldViewPr snapToGrid="0">
      <p:cViewPr varScale="1">
        <p:scale>
          <a:sx n="51" d="100"/>
          <a:sy n="51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38D014B-F634-854B-96DA-23EF3EE612DD}" type="datetimeFigureOut">
              <a:rPr lang="en-US" smtClean="0"/>
              <a:pPr/>
              <a:t>1/18/2026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ABAC083-CC60-D54A-A3C0-47316328A4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 examples where this worked; Business consulting led ERP projects; Cap/SAP/EMC/VMW/Cisco/Data Centers…Dell OEM with ISVs and Edge providers with industry specific consultants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AC083-CC60-D54A-A3C0-47316328A4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6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D2DD8-FE25-FE63-5AB8-90ED0F98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" y="-1"/>
            <a:ext cx="12190195" cy="6859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</p:spPr>
        <p:txBody>
          <a:bodyPr anchor="b"/>
          <a:lstStyle>
            <a:lvl1pPr algn="l">
              <a:defRPr sz="6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E8B5-5C79-4C82-C6D8-4559E0B1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18-21 January 2026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6286500" y="6356350"/>
            <a:ext cx="5339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EBF80E1-F193-D5AB-9D52-93DDD0E90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60" y="358838"/>
            <a:ext cx="330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014" y="1024114"/>
            <a:ext cx="10682208" cy="51938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93983-77B8-3B82-C044-5EBBE223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8A76E-2447-0375-3F7B-F63CCFB1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39B0-8131-2A6B-11FF-8377317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CEE6-D91E-64C5-C26D-9CB69A732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1598D-6A56-351B-C656-46E8C9D73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16E3F-666E-AB9E-138B-FE0E72535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EA17C-2B13-9C1A-8382-E848EC643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8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5C46-AAD0-1427-3262-3E2B476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ECFC-8F9E-CEA0-5CAA-3FF891AF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text&#10;&#10;AI-generated content may be incorrect.">
            <a:extLst>
              <a:ext uri="{FF2B5EF4-FFF2-40B4-BE49-F238E27FC236}">
                <a16:creationId xmlns:a16="http://schemas.microsoft.com/office/drawing/2014/main" id="{5BF2A14A-5597-0C40-FE93-3252F49EF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367E-31DA-E37F-897D-F1197E5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E7F7-B619-BF4E-120D-F6F55E76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712-6906-691E-0DE0-21CE8A23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2DC3B-A2C9-6442-AA7F-1AAE21BE90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60A75-0E68-F075-15AF-9C2AE22C9D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00211" y="-840618"/>
            <a:ext cx="4491789" cy="548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AAEEC-D6EE-92A6-3D53-18C45CB5061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5066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737373">
                    <a:alpha val="50000"/>
                  </a:srgbClr>
                </a:solidFill>
                <a:latin typeface="Aptos" panose="020B0004020202020204" pitchFamily="34" charset="0"/>
              </a:rPr>
              <a:t>Dell Customer Communication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41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8" r:id="rId5"/>
    <p:sldLayoutId id="2147483659" r:id="rId6"/>
    <p:sldLayoutId id="2147483660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868B"/>
        </a:buClr>
        <a:buFont typeface="System Font Regular"/>
        <a:buChar char="⎯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4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Piccininni@del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33" y="2275609"/>
            <a:ext cx="10327131" cy="171566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Observations of AI ecosystems for Enterprise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C5E9-1093-2E4C-D205-C6335984441F}"/>
              </a:ext>
            </a:extLst>
          </p:cNvPr>
          <p:cNvSpPr txBox="1"/>
          <p:nvPr/>
        </p:nvSpPr>
        <p:spPr>
          <a:xfrm>
            <a:off x="8906969" y="415636"/>
            <a:ext cx="292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18-21 January 2026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7071014" y="3860223"/>
            <a:ext cx="4969576" cy="316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Piccininni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Global Alliances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 Technologies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Michael.Piccininni@dell.com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(917) 612-9354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E7129-DBDA-30E4-5E02-3BCD80C4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0EBD-5E4B-8DFC-91BB-1E49D14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Enterprise customers win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E164-DF5A-369F-EFFC-B0FDF532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91" y="458024"/>
            <a:ext cx="10682208" cy="5193806"/>
          </a:xfrm>
        </p:spPr>
        <p:txBody>
          <a:bodyPr>
            <a:noAutofit/>
          </a:bodyPr>
          <a:lstStyle/>
          <a:p>
            <a:r>
              <a:rPr lang="en-US" sz="1600" dirty="0"/>
              <a:t> </a:t>
            </a:r>
          </a:p>
          <a:p>
            <a:r>
              <a:rPr lang="en-US" sz="1600" dirty="0"/>
              <a:t>~Telcos, Data Center Providers, and GPU/AI cloud providers work together and align around enterprise outcomes, specialize deeply, integrate tightly, and sell simply.</a:t>
            </a:r>
          </a:p>
          <a:p>
            <a:r>
              <a:rPr lang="en-US" sz="1600" dirty="0"/>
              <a:t>~It may not always be all on one contract, however an ecosystem relationships with all providers in the value chain, working together reduce complexity, risk and offer optimized time to market. </a:t>
            </a:r>
          </a:p>
          <a:p>
            <a:r>
              <a:rPr lang="en-US" sz="1600" dirty="0"/>
              <a:t>~Reference architecture of the stack, timed and coordinated with the Data Center Provider around timelines for space, power along with connectivity set up – in the most optimized way possible. </a:t>
            </a:r>
          </a:p>
          <a:p>
            <a:r>
              <a:rPr lang="en-US" sz="1600" dirty="0"/>
              <a:t>~Enterprise AI workloads increasingly need: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GPUs close to data sources (factories, hospitals, cities)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High-speed backhaul to core GPU &amp; CPU clusters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Burst capacity into public or sovereign clouds</a:t>
            </a:r>
          </a:p>
          <a:p>
            <a:r>
              <a:rPr lang="en-US" sz="1600" b="1" dirty="0"/>
              <a:t>Best practice</a:t>
            </a:r>
            <a:endParaRPr lang="en-US" sz="1600" dirty="0"/>
          </a:p>
          <a:p>
            <a:pPr lvl="0"/>
            <a:r>
              <a:rPr lang="en-US" sz="1600" dirty="0"/>
              <a:t>~Co-locate GPU &amp; CPU nodes inside carrier hotels or telco edge DCs</a:t>
            </a:r>
          </a:p>
          <a:p>
            <a:pPr lvl="0"/>
            <a:r>
              <a:rPr lang="en-US" sz="1600" dirty="0"/>
              <a:t>~Use telco network slicing or private connectivity to guarantee performance</a:t>
            </a:r>
          </a:p>
          <a:p>
            <a:pPr lvl="0"/>
            <a:r>
              <a:rPr lang="en-US" sz="1600" dirty="0"/>
              <a:t>~Allow workloads to move seamlessly across: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On-prem legacy systems and data 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Public Hyperscaler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Edge 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Core 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GPU cloud</a:t>
            </a:r>
          </a:p>
          <a:p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9511-8DFA-4B11-28D7-9F211A47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1299D-B424-2119-62A3-4F117B24F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7D65-D783-32E3-6E72-BD6FF7B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The ecosystem around enterprise outcomes 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D216-C7E5-76A9-3340-B1294512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86" y="6356350"/>
            <a:ext cx="2743200" cy="365125"/>
          </a:xfrm>
        </p:spPr>
        <p:txBody>
          <a:bodyPr/>
          <a:lstStyle/>
          <a:p>
            <a:fld id="{D452DC3B-A2C9-6442-AA7F-1AAE21BE90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07CDA-8624-2332-56CB-D6780582C273}"/>
              </a:ext>
            </a:extLst>
          </p:cNvPr>
          <p:cNvSpPr txBox="1">
            <a:spLocks/>
          </p:cNvSpPr>
          <p:nvPr/>
        </p:nvSpPr>
        <p:spPr>
          <a:xfrm>
            <a:off x="431223" y="1016000"/>
            <a:ext cx="10338953" cy="519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n-lt"/>
              </a:rPr>
              <a:t>Enterprises don’t want to buy “fiber + racks + GPUs” with no coordination — they want to buy an outcome:</a:t>
            </a:r>
          </a:p>
          <a:p>
            <a:pPr lvl="0"/>
            <a:r>
              <a:rPr lang="en-US" sz="1600" dirty="0">
                <a:latin typeface="+mn-lt"/>
              </a:rPr>
              <a:t>~AI-ready platforms with Low-latency, compliance</a:t>
            </a:r>
          </a:p>
          <a:p>
            <a:pPr lvl="0"/>
            <a:r>
              <a:rPr lang="en-US" sz="1600" dirty="0">
                <a:latin typeface="+mn-lt"/>
              </a:rPr>
              <a:t>~Predictable performance, simplicity and optimized cost</a:t>
            </a:r>
          </a:p>
          <a:p>
            <a:pPr lvl="0"/>
            <a:r>
              <a:rPr lang="en-US" sz="1600" dirty="0">
                <a:latin typeface="+mn-lt"/>
              </a:rPr>
              <a:t>~Operational simplicity</a:t>
            </a:r>
          </a:p>
          <a:p>
            <a:pPr lvl="0"/>
            <a:endParaRPr lang="en-US" sz="1600" b="1" dirty="0">
              <a:latin typeface="+mn-lt"/>
            </a:endParaRPr>
          </a:p>
          <a:p>
            <a:pPr lvl="0"/>
            <a:endParaRPr lang="en-US" sz="1600" dirty="0">
              <a:latin typeface="+mn-lt"/>
            </a:endParaRPr>
          </a:p>
          <a:p>
            <a:pPr lvl="0"/>
            <a:r>
              <a:rPr lang="en-US" sz="1600" dirty="0">
                <a:latin typeface="+mn-lt"/>
              </a:rPr>
              <a:t>~Jointly defined reference use cases (AI inference at the edge, private GenAI, regulated industry workloads – with plan for deploy and deliver to space, power, region requirements)</a:t>
            </a:r>
          </a:p>
          <a:p>
            <a:pPr lvl="0"/>
            <a:r>
              <a:rPr lang="en-US" sz="1600" dirty="0">
                <a:latin typeface="+mn-lt"/>
              </a:rPr>
              <a:t>~Package solutions as </a:t>
            </a:r>
            <a:r>
              <a:rPr lang="en-US" sz="1600" b="1" dirty="0">
                <a:latin typeface="+mn-lt"/>
              </a:rPr>
              <a:t>vertical-specific offerings</a:t>
            </a:r>
            <a:r>
              <a:rPr lang="en-US" sz="1600" dirty="0">
                <a:latin typeface="+mn-lt"/>
              </a:rPr>
              <a:t> (manufacturing, finance, healthcare) rather than infrastructure SKUs</a:t>
            </a:r>
          </a:p>
          <a:p>
            <a:pPr lvl="0"/>
            <a:r>
              <a:rPr lang="en-US" sz="1600" dirty="0">
                <a:latin typeface="+mn-lt"/>
              </a:rPr>
              <a:t>~Measure success with shared KPIs for the enterprise customer with the best of latency, uptime, cost per inference, time-to-deploy</a:t>
            </a:r>
          </a:p>
          <a:p>
            <a:pPr lvl="0"/>
            <a:r>
              <a:rPr lang="en-US" sz="1600" dirty="0">
                <a:latin typeface="+mn-lt"/>
              </a:rPr>
              <a:t>~Reference architected bundles examples: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 “AI Edge Pod”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 “Private GenAI Stack”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“Sovereign AI Zone”</a:t>
            </a:r>
          </a:p>
          <a:p>
            <a:endParaRPr lang="en-US" sz="1600" dirty="0">
              <a:solidFill>
                <a:srgbClr val="8686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063E0-B933-5828-C3CB-F7FC51DE9F86}"/>
              </a:ext>
            </a:extLst>
          </p:cNvPr>
          <p:cNvSpPr txBox="1"/>
          <p:nvPr/>
        </p:nvSpPr>
        <p:spPr>
          <a:xfrm>
            <a:off x="268014" y="2558533"/>
            <a:ext cx="610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+mn-lt"/>
              </a:rPr>
              <a:t>The ecosystem needs to deliver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7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36285-225C-E7D4-57BF-AA8292631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C6C4-6F8D-E478-73B4-D9C407B1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In practice 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EAE1-9614-0989-47A0-3EEFA84D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86" y="6356350"/>
            <a:ext cx="2743200" cy="365125"/>
          </a:xfrm>
        </p:spPr>
        <p:txBody>
          <a:bodyPr/>
          <a:lstStyle/>
          <a:p>
            <a:fld id="{D452DC3B-A2C9-6442-AA7F-1AAE21BE90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08F689-8827-F2B3-BA5B-5402B2946DFB}"/>
              </a:ext>
            </a:extLst>
          </p:cNvPr>
          <p:cNvSpPr txBox="1">
            <a:spLocks/>
          </p:cNvSpPr>
          <p:nvPr/>
        </p:nvSpPr>
        <p:spPr>
          <a:xfrm>
            <a:off x="431223" y="1016000"/>
            <a:ext cx="10338953" cy="519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8686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110-5FBD-55C6-B8C4-F683025E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805905"/>
            <a:ext cx="10682207" cy="1261886"/>
          </a:xfrm>
        </p:spPr>
        <p:txBody>
          <a:bodyPr>
            <a:noAutofit/>
          </a:bodyPr>
          <a:lstStyle/>
          <a:p>
            <a:r>
              <a:rPr lang="en-US" sz="1600" dirty="0"/>
              <a:t>Throughout the second half of 2025 we held multiple field events hosted by Dell, DCPs, Telcos, and CSPs inviting sales, end users, channel partners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AI/HPC Partner Days &amp; Live Virtual Sessions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Enterprise workshops – pulling together the ecosystem for panels, workshops and demos sharing experiences and recommendations for POC to Production examples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Joint customer testimonials </a:t>
            </a:r>
          </a:p>
          <a:p>
            <a:pPr lvl="0"/>
            <a:r>
              <a:rPr lang="en-US" sz="1600" dirty="0"/>
              <a:t>~500+ attendees</a:t>
            </a:r>
          </a:p>
          <a:p>
            <a:pPr lvl="0"/>
            <a:r>
              <a:rPr lang="en-US" sz="1600" dirty="0"/>
              <a:t>~ecosystem development</a:t>
            </a:r>
          </a:p>
          <a:p>
            <a:pPr lvl="0"/>
            <a:r>
              <a:rPr lang="en-US" sz="1600" dirty="0"/>
              <a:t>~targeting </a:t>
            </a:r>
            <a:r>
              <a:rPr lang="en-US" sz="1600"/>
              <a:t>4x impact </a:t>
            </a:r>
            <a:r>
              <a:rPr lang="en-US" sz="1600" dirty="0"/>
              <a:t>in 2026</a:t>
            </a:r>
          </a:p>
          <a:p>
            <a:pPr lvl="0"/>
            <a:endParaRPr lang="en-US" sz="1600" dirty="0"/>
          </a:p>
          <a:p>
            <a:r>
              <a:rPr lang="en-US" sz="1600" dirty="0"/>
              <a:t> </a:t>
            </a:r>
          </a:p>
          <a:p>
            <a:endParaRPr lang="en-US" sz="1600" dirty="0">
              <a:solidFill>
                <a:srgbClr val="86868B"/>
              </a:solidFill>
            </a:endParaRPr>
          </a:p>
        </p:txBody>
      </p:sp>
      <p:pic>
        <p:nvPicPr>
          <p:cNvPr id="7" name="Picture 6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85753D74-0473-21AE-FE93-98FC5F0C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10" y="2277886"/>
            <a:ext cx="4558441" cy="2189433"/>
          </a:xfrm>
          <a:prstGeom prst="rect">
            <a:avLst/>
          </a:prstGeom>
        </p:spPr>
      </p:pic>
      <p:pic>
        <p:nvPicPr>
          <p:cNvPr id="8" name="Picture 7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BE244CDE-5D90-10C2-FC7B-F696DE13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67319"/>
            <a:ext cx="3990352" cy="2347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D06DD-EABA-A225-8672-48145FB4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932" y="4467319"/>
            <a:ext cx="4113067" cy="23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ECB3-E33E-AF40-35FE-541FE95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F1F85-9D45-B25F-F864-FE0E571A2E68}"/>
              </a:ext>
            </a:extLst>
          </p:cNvPr>
          <p:cNvSpPr txBox="1"/>
          <p:nvPr/>
        </p:nvSpPr>
        <p:spPr>
          <a:xfrm>
            <a:off x="-306532" y="337704"/>
            <a:ext cx="1198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200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489</Words>
  <Application>Microsoft Office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System Font Regular</vt:lpstr>
      <vt:lpstr>Office Theme</vt:lpstr>
      <vt:lpstr>Observations of AI ecosystems for Enterprise outcomes</vt:lpstr>
      <vt:lpstr>Enterprise customers win when</vt:lpstr>
      <vt:lpstr>The ecosystem around enterprise outcomes </vt:lpstr>
      <vt:lpstr>In practice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Proeis</dc:creator>
  <cp:lastModifiedBy>Fionna Clark</cp:lastModifiedBy>
  <cp:revision>27</cp:revision>
  <dcterms:created xsi:type="dcterms:W3CDTF">2025-05-24T00:08:08Z</dcterms:created>
  <dcterms:modified xsi:type="dcterms:W3CDTF">2026-01-19T02:27:13Z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744d05-bb34-4b7a-90cc-132cbdb578be_Enabled">
    <vt:lpwstr>true</vt:lpwstr>
  </property>
  <property fmtid="{D5CDD505-2E9C-101B-9397-08002B2CF9AE}" pid="3" name="MSIP_Label_80744d05-bb34-4b7a-90cc-132cbdb578be_SetDate">
    <vt:lpwstr>2026-01-13T02:59:48Z</vt:lpwstr>
  </property>
  <property fmtid="{D5CDD505-2E9C-101B-9397-08002B2CF9AE}" pid="4" name="MSIP_Label_80744d05-bb34-4b7a-90cc-132cbdb578be_Method">
    <vt:lpwstr>Privileged</vt:lpwstr>
  </property>
  <property fmtid="{D5CDD505-2E9C-101B-9397-08002B2CF9AE}" pid="5" name="MSIP_Label_80744d05-bb34-4b7a-90cc-132cbdb578be_Name">
    <vt:lpwstr>No Protection (Label Only)</vt:lpwstr>
  </property>
  <property fmtid="{D5CDD505-2E9C-101B-9397-08002B2CF9AE}" pid="6" name="MSIP_Label_80744d05-bb34-4b7a-90cc-132cbdb578be_SiteId">
    <vt:lpwstr>945c199a-83a2-4e80-9f8c-5a91be5752dd</vt:lpwstr>
  </property>
  <property fmtid="{D5CDD505-2E9C-101B-9397-08002B2CF9AE}" pid="7" name="MSIP_Label_80744d05-bb34-4b7a-90cc-132cbdb578be_ActionId">
    <vt:lpwstr>da445982-4117-4918-baa6-092a0813f5de</vt:lpwstr>
  </property>
  <property fmtid="{D5CDD505-2E9C-101B-9397-08002B2CF9AE}" pid="8" name="MSIP_Label_80744d05-bb34-4b7a-90cc-132cbdb578be_ContentBits">
    <vt:lpwstr>1</vt:lpwstr>
  </property>
  <property fmtid="{D5CDD505-2E9C-101B-9397-08002B2CF9AE}" pid="9" name="MSIP_Label_80744d05-bb34-4b7a-90cc-132cbdb578be_Tag">
    <vt:lpwstr>10, 0, 1, 1</vt:lpwstr>
  </property>
  <property fmtid="{D5CDD505-2E9C-101B-9397-08002B2CF9AE}" pid="10" name="ClassificationContentMarkingHeaderLocations">
    <vt:lpwstr>Office Theme:5</vt:lpwstr>
  </property>
  <property fmtid="{D5CDD505-2E9C-101B-9397-08002B2CF9AE}" pid="11" name="ClassificationContentMarkingHeaderText">
    <vt:lpwstr>Dell Customer Communication - Confidential</vt:lpwstr>
  </property>
</Properties>
</file>