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autoCompressPictures="0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62" r:id="rId4"/>
    <p:sldId id="263" r:id="rId5"/>
    <p:sldId id="266" r:id="rId6"/>
    <p:sldId id="261" r:id="rId7"/>
    <p:sldId id="267" r:id="rId8"/>
    <p:sldId id="271" r:id="rId9"/>
    <p:sldId id="270" r:id="rId10"/>
    <p:sldId id="269" r:id="rId11"/>
    <p:sldId id="259" r:id="rId12"/>
    <p:sldId id="264" r:id="rId13"/>
    <p:sldId id="265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C4CA"/>
    <a:srgbClr val="8686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3"/>
    <p:restoredTop sz="94635"/>
  </p:normalViewPr>
  <p:slideViewPr>
    <p:cSldViewPr snapToGrid="0">
      <p:cViewPr varScale="1">
        <p:scale>
          <a:sx n="120" d="100"/>
          <a:sy n="120" d="100"/>
        </p:scale>
        <p:origin x="7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C38D014B-F634-854B-96DA-23EF3EE612DD}" type="datetimeFigureOut">
              <a:rPr lang="en-US" smtClean="0"/>
              <a:pPr/>
              <a:t>10/30/25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9ABAC083-CC60-D54A-A3C0-47316328A4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226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26D2DD8-FE25-FE63-5AB8-90ED0F982D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4" y="-1"/>
            <a:ext cx="12190195" cy="68590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3C982F-F972-930F-B4AD-48AC3E718D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229" y="3135087"/>
            <a:ext cx="10308771" cy="2530248"/>
          </a:xfrm>
        </p:spPr>
        <p:txBody>
          <a:bodyPr anchor="b"/>
          <a:lstStyle>
            <a:lvl1pPr algn="l">
              <a:defRPr sz="6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AE8B5-5C79-4C82-C6D8-4559E0B1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229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18-21 January 2026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23BEC78-608E-475D-F802-1EAE83234C2F}"/>
              </a:ext>
            </a:extLst>
          </p:cNvPr>
          <p:cNvSpPr txBox="1">
            <a:spLocks/>
          </p:cNvSpPr>
          <p:nvPr userDrawn="1"/>
        </p:nvSpPr>
        <p:spPr>
          <a:xfrm>
            <a:off x="6286500" y="6356350"/>
            <a:ext cx="5339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1" i="0" kern="1200">
                <a:solidFill>
                  <a:schemeClr val="bg1"/>
                </a:solidFill>
                <a:latin typeface="HelveticaNowDisplay Bold" panose="020B0504030202020204" pitchFamily="34" charset="77"/>
                <a:ea typeface="+mn-ea"/>
                <a:cs typeface="HelveticaNowDisplay Bold" panose="020B0504030202020204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black and blue logo&#10;&#10;AI-generated content may be incorrect.">
            <a:extLst>
              <a:ext uri="{FF2B5EF4-FFF2-40B4-BE49-F238E27FC236}">
                <a16:creationId xmlns:a16="http://schemas.microsoft.com/office/drawing/2014/main" id="{CEBF80E1-F193-D5AB-9D52-93DDD0E90A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6960" y="358838"/>
            <a:ext cx="3302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4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A9308-0E96-6B1A-B839-A3C67EE92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5A5E1-5448-BF5B-AD6F-0E51E3000CD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8014" y="1024114"/>
            <a:ext cx="10682208" cy="519380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DE0BF-76DF-8741-F478-21FA9C805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DC3B-A2C9-6442-AA7F-1AAE21BE909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793983-77B8-3B82-C044-5EBBE223F3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414307"/>
            <a:ext cx="412750" cy="41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1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A9308-0E96-6B1A-B839-A3C67EE92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5A5E1-5448-BF5B-AD6F-0E51E3000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14" y="1024114"/>
            <a:ext cx="10682208" cy="519380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DE0BF-76DF-8741-F478-21FA9C805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DC3B-A2C9-6442-AA7F-1AAE21BE909D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D8A76E-2447-0375-3F7B-F63CCFB165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414307"/>
            <a:ext cx="412750" cy="41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0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FD56E-E7C2-CE5A-0171-FF71154E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E539B0-8131-2A6B-11FF-8377317B6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DC3B-A2C9-6442-AA7F-1AAE21BE909D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B5CEE6-D91E-64C5-C26D-9CB69A732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414307"/>
            <a:ext cx="412750" cy="41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6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01598D-6A56-351B-C656-46E8C9D73B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5FD56E-E7C2-CE5A-0171-FF71154E90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014" y="283779"/>
            <a:ext cx="9541004" cy="5352249"/>
          </a:xfrm>
        </p:spPr>
        <p:txBody>
          <a:bodyPr>
            <a:normAutofit/>
          </a:bodyPr>
          <a:lstStyle>
            <a:lvl1pPr>
              <a:defRPr sz="6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Separator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AB8890-D8E5-1651-7A0B-0D192679AB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414307"/>
            <a:ext cx="412750" cy="41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3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816E3F-666E-AB9E-138B-FE0E72535E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8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5FD56E-E7C2-CE5A-0171-FF71154E90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014" y="283779"/>
            <a:ext cx="9541004" cy="5352249"/>
          </a:xfrm>
        </p:spPr>
        <p:txBody>
          <a:bodyPr>
            <a:normAutofit/>
          </a:bodyPr>
          <a:lstStyle>
            <a:lvl1pPr>
              <a:defRPr sz="6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Separator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AB8890-D8E5-1651-7A0B-0D192679AB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414307"/>
            <a:ext cx="412750" cy="41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6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6EA17C-2B13-9C1A-8382-E848EC643D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1998" cy="6858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5FD56E-E7C2-CE5A-0171-FF71154E90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014" y="283779"/>
            <a:ext cx="9541004" cy="5352249"/>
          </a:xfrm>
        </p:spPr>
        <p:txBody>
          <a:bodyPr>
            <a:normAutofit/>
          </a:bodyPr>
          <a:lstStyle>
            <a:lvl1pPr>
              <a:defRPr sz="6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Separator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AB8890-D8E5-1651-7A0B-0D192679AB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353800" y="414307"/>
            <a:ext cx="412750" cy="41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9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B5C46-AAD0-1427-3262-3E2B476FA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DC3B-A2C9-6442-AA7F-1AAE21BE909D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2EECFC-8F9E-CEA0-5CAA-3FF891AFA0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414307"/>
            <a:ext cx="412750" cy="41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5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blue text&#10;&#10;AI-generated content may be incorrect.">
            <a:extLst>
              <a:ext uri="{FF2B5EF4-FFF2-40B4-BE49-F238E27FC236}">
                <a16:creationId xmlns:a16="http://schemas.microsoft.com/office/drawing/2014/main" id="{5BF2A14A-5597-0C40-FE93-3252F49EFE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9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FA367E-31DA-E37F-897D-F1197E59C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4" y="283780"/>
            <a:ext cx="10682208" cy="7322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6E7F7-B619-BF4E-120D-F6F55E769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014" y="102411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A4712-6906-691E-0DE0-21CE8A23A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108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2DC3B-A2C9-6442-AA7F-1AAE21BE90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560A75-0E68-F075-15AF-9C2AE22C9DF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700211" y="-840618"/>
            <a:ext cx="4491789" cy="54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2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4" r:id="rId4"/>
    <p:sldLayoutId id="2147483658" r:id="rId5"/>
    <p:sldLayoutId id="2147483659" r:id="rId6"/>
    <p:sldLayoutId id="2147483660" r:id="rId7"/>
    <p:sldLayoutId id="2147483655" r:id="rId8"/>
    <p:sldLayoutId id="2147483656" r:id="rId9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6868B"/>
        </a:buClr>
        <a:buFont typeface="System Font Regular"/>
        <a:buChar char="⎯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6868B"/>
        </a:buClr>
        <a:buFont typeface="System Font Regular"/>
        <a:buChar char="⎯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6868B"/>
        </a:buClr>
        <a:buFont typeface="System Font Regular"/>
        <a:buChar char="⎯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6868B"/>
        </a:buClr>
        <a:buFont typeface="System Font Regular"/>
        <a:buChar char="⎯"/>
        <a:defRPr sz="1600" b="0" i="0" kern="1200">
          <a:solidFill>
            <a:srgbClr val="86868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6868B"/>
        </a:buClr>
        <a:buFont typeface="System Font Regular"/>
        <a:buChar char="⎯"/>
        <a:defRPr sz="1400" b="0" i="0" kern="1200">
          <a:solidFill>
            <a:srgbClr val="86868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A354743-A0F4-2DE6-2817-2C4063E45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229" y="4058748"/>
            <a:ext cx="10327131" cy="2530248"/>
          </a:xfrm>
        </p:spPr>
        <p:txBody>
          <a:bodyPr/>
          <a:lstStyle/>
          <a:p>
            <a:r>
              <a:rPr lang="en-US" spc="-100" dirty="0"/>
              <a:t>PTC’26 PowerPoint </a:t>
            </a:r>
            <a:br>
              <a:rPr lang="en-US" spc="-100" dirty="0"/>
            </a:br>
            <a:r>
              <a:rPr lang="en-US" spc="-100" dirty="0"/>
              <a:t>Template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D1C5E9-1093-2E4C-D205-C6335984441F}"/>
              </a:ext>
            </a:extLst>
          </p:cNvPr>
          <p:cNvSpPr txBox="1"/>
          <p:nvPr/>
        </p:nvSpPr>
        <p:spPr>
          <a:xfrm>
            <a:off x="8906969" y="415636"/>
            <a:ext cx="2925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18-21 January 2026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8E3C64BA-1240-B7C2-043A-74AB1CA84FE6}"/>
              </a:ext>
            </a:extLst>
          </p:cNvPr>
          <p:cNvSpPr txBox="1">
            <a:spLocks/>
          </p:cNvSpPr>
          <p:nvPr/>
        </p:nvSpPr>
        <p:spPr>
          <a:xfrm>
            <a:off x="8460954" y="3429000"/>
            <a:ext cx="3371817" cy="3165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HelveticaNowDisplay Medium" panose="020B0504030202020204" pitchFamily="34" charset="77"/>
                <a:ea typeface="+mj-ea"/>
                <a:cs typeface="HelveticaNowDisplay Medium" panose="020B0504030202020204" pitchFamily="34" charset="77"/>
              </a:defRPr>
            </a:lvl1pPr>
          </a:lstStyle>
          <a:p>
            <a:pPr algn="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138682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376DE-AECE-FB32-DA86-7F5BDE671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F4CC4-E5B9-8D1C-93F5-F805129440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8A000D-E317-B0F9-1DB2-9D7EC7AE07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35" r="1820" b="4271"/>
          <a:stretch>
            <a:fillRect/>
          </a:stretch>
        </p:blipFill>
        <p:spPr>
          <a:xfrm flipH="1">
            <a:off x="0" y="2449287"/>
            <a:ext cx="12192000" cy="4408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1D14F1-003C-379B-D853-BDC7EA4A6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4" y="5029200"/>
            <a:ext cx="6818586" cy="1407885"/>
          </a:xfrm>
        </p:spPr>
        <p:txBody>
          <a:bodyPr anchor="b">
            <a:noAutofit/>
          </a:bodyPr>
          <a:lstStyle/>
          <a:p>
            <a:r>
              <a:rPr lang="en-US" sz="2400" b="0" dirty="0">
                <a:solidFill>
                  <a:schemeClr val="bg1"/>
                </a:solidFill>
              </a:rPr>
              <a:t>Full slide images with description. Place the image and crop to fit slide. Arrange to back.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03BDDF-5E35-46D5-8C4A-93A895BD687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1353800" y="414307"/>
            <a:ext cx="412750" cy="41275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CCFD662-B520-D790-0B1E-BC730FE4B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628" y="6356350"/>
            <a:ext cx="413657" cy="387350"/>
          </a:xfrm>
        </p:spPr>
        <p:txBody>
          <a:bodyPr/>
          <a:lstStyle/>
          <a:p>
            <a:fld id="{D452DC3B-A2C9-6442-AA7F-1AAE21BE909D}" type="slidenum">
              <a:rPr lang="en-US" smtClean="0">
                <a:solidFill>
                  <a:schemeClr val="bg1"/>
                </a:solidFill>
              </a:r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23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EEC6A-D5EE-F3CF-C62D-B2418627F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0D8214-883D-DDDB-2A99-48ACFFB8F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Separator</a:t>
            </a:r>
          </a:p>
        </p:txBody>
      </p:sp>
    </p:spTree>
    <p:extLst>
      <p:ext uri="{BB962C8B-B14F-4D97-AF65-F5344CB8AC3E}">
        <p14:creationId xmlns:p14="http://schemas.microsoft.com/office/powerpoint/2010/main" val="345286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A38A7-98FE-F5E5-79DE-A03C5FA46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68DCE6-2570-01C9-376E-2848F3239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Separator</a:t>
            </a:r>
          </a:p>
        </p:txBody>
      </p:sp>
    </p:spTree>
    <p:extLst>
      <p:ext uri="{BB962C8B-B14F-4D97-AF65-F5344CB8AC3E}">
        <p14:creationId xmlns:p14="http://schemas.microsoft.com/office/powerpoint/2010/main" val="426178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D7A8D-6F57-E916-0D8B-68C3C6DB6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367638-4CBB-2551-D44B-6F7E75461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Separator</a:t>
            </a:r>
          </a:p>
        </p:txBody>
      </p:sp>
    </p:spTree>
    <p:extLst>
      <p:ext uri="{BB962C8B-B14F-4D97-AF65-F5344CB8AC3E}">
        <p14:creationId xmlns:p14="http://schemas.microsoft.com/office/powerpoint/2010/main" val="127347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9ECB3-E33E-AF40-35FE-541FE9573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22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E7129-DBDA-30E4-5E02-3BCD80C44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80EBD-5E4B-8DFC-91BB-1E49D14E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4" y="283780"/>
            <a:ext cx="10682208" cy="732220"/>
          </a:xfrm>
        </p:spPr>
        <p:txBody>
          <a:bodyPr/>
          <a:lstStyle/>
          <a:p>
            <a:r>
              <a:rPr lang="en-US" dirty="0"/>
              <a:t>Standard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2E164-DF5A-369F-EFFC-B0FDF5329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14" y="1024114"/>
            <a:ext cx="10682208" cy="5193806"/>
          </a:xfrm>
        </p:spPr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59511-8DFA-4B11-28D7-9F211A473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628" y="6356350"/>
            <a:ext cx="413657" cy="387350"/>
          </a:xfrm>
        </p:spPr>
        <p:txBody>
          <a:bodyPr/>
          <a:lstStyle/>
          <a:p>
            <a:fld id="{D452DC3B-A2C9-6442-AA7F-1AAE21BE909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31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3C958-3CC1-3FFC-98EA-59D63D61E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89D3D-1E69-ACDE-4F58-144560951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4" y="283780"/>
            <a:ext cx="10682208" cy="732220"/>
          </a:xfrm>
        </p:spPr>
        <p:txBody>
          <a:bodyPr/>
          <a:lstStyle/>
          <a:p>
            <a:r>
              <a:rPr lang="en-US" dirty="0"/>
              <a:t>Slide 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F1110-5FBD-55C6-B8C4-F683025EA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13" y="1024114"/>
            <a:ext cx="10682207" cy="1261886"/>
          </a:xfrm>
        </p:spPr>
        <p:txBody>
          <a:bodyPr>
            <a:noAutofit/>
          </a:bodyPr>
          <a:lstStyle/>
          <a:p>
            <a:r>
              <a:rPr lang="en-US" sz="2800" dirty="0"/>
              <a:t>Aloha! PTC is a leading non-profit membership organization dedicated to advancing global digital infrastructure, telecom, and ICT. </a:t>
            </a:r>
            <a:r>
              <a:rPr lang="en-US" sz="2800" dirty="0">
                <a:solidFill>
                  <a:srgbClr val="86868B"/>
                </a:solidFill>
              </a:rPr>
              <a:t>Through collaboration, innovation, and knowledge-sharing, we help shape the future of connectivity worldwide.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32A3A6-1D96-60FC-6374-2259EBA17E03}"/>
              </a:ext>
            </a:extLst>
          </p:cNvPr>
          <p:cNvSpPr txBox="1">
            <a:spLocks/>
          </p:cNvSpPr>
          <p:nvPr/>
        </p:nvSpPr>
        <p:spPr>
          <a:xfrm>
            <a:off x="268014" y="2997293"/>
            <a:ext cx="5434954" cy="34867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6868B"/>
              </a:buClr>
              <a:buFont typeface="System Font Regular"/>
              <a:buNone/>
              <a:defRPr sz="20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8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6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600" b="0" i="0" kern="1200">
                <a:solidFill>
                  <a:srgbClr val="86868B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400" b="0" i="0" kern="1200">
                <a:solidFill>
                  <a:srgbClr val="86868B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PTC is a leading non-profit membership organization dedicated to advancing global digital infrastructure, telecom, and ICT. Through collaboration, innovation, and knowledge-sharing, we help shape the future of connectivity worldwide.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8EBA08A-8C46-2577-F651-4C524AEED72B}"/>
              </a:ext>
            </a:extLst>
          </p:cNvPr>
          <p:cNvSpPr txBox="1">
            <a:spLocks/>
          </p:cNvSpPr>
          <p:nvPr/>
        </p:nvSpPr>
        <p:spPr>
          <a:xfrm>
            <a:off x="5966923" y="2997293"/>
            <a:ext cx="5434954" cy="34867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6868B"/>
              </a:buClr>
              <a:buFont typeface="System Font Regular"/>
              <a:buNone/>
              <a:defRPr sz="20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8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6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600" b="0" i="0" kern="1200">
                <a:solidFill>
                  <a:srgbClr val="86868B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400" b="0" i="0" kern="1200">
                <a:solidFill>
                  <a:srgbClr val="86868B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PTC is a leading non-profit membership organization dedicated to advancing global digital infrastructure, telecom, and ICT. Through collaboration, innovation, and knowledge-sharing, we help shape the future of connectivity worldwide.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E003512-7B1B-0B07-1E53-4BBF908B9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628" y="6356350"/>
            <a:ext cx="413657" cy="387350"/>
          </a:xfrm>
        </p:spPr>
        <p:txBody>
          <a:bodyPr/>
          <a:lstStyle/>
          <a:p>
            <a:fld id="{D452DC3B-A2C9-6442-AA7F-1AAE21BE909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48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3590B-4384-7A1A-0784-36F509071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CE6C-1EC5-CFF1-A672-DBC44B563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4" y="283780"/>
            <a:ext cx="10682208" cy="732220"/>
          </a:xfrm>
        </p:spPr>
        <p:txBody>
          <a:bodyPr/>
          <a:lstStyle/>
          <a:p>
            <a:r>
              <a:rPr lang="en-US" dirty="0"/>
              <a:t>Columns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D5EBD-44C1-1539-FDF9-6568C22F1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14" y="1024114"/>
            <a:ext cx="5266512" cy="5193806"/>
          </a:xfrm>
        </p:spPr>
        <p:txBody>
          <a:bodyPr>
            <a:noAutofit/>
          </a:bodyPr>
          <a:lstStyle/>
          <a:p>
            <a:r>
              <a:rPr lang="en-US" dirty="0"/>
              <a:t>PTC is a leading non-profit membership organization dedicated to advancing global digital infrastructure, telecom, and ICT. </a:t>
            </a:r>
            <a:r>
              <a:rPr lang="en-US" dirty="0">
                <a:solidFill>
                  <a:srgbClr val="86868B"/>
                </a:solidFill>
              </a:rPr>
              <a:t>Through collaboration, innovation, and knowledge-sharing, we help shape the future of connectivity worldwide.</a:t>
            </a:r>
            <a:br>
              <a:rPr lang="en-US" dirty="0">
                <a:solidFill>
                  <a:srgbClr val="86868B"/>
                </a:solidFill>
              </a:rPr>
            </a:br>
            <a:br>
              <a:rPr lang="en-US" dirty="0">
                <a:solidFill>
                  <a:srgbClr val="86868B"/>
                </a:solidFill>
              </a:rPr>
            </a:br>
            <a:r>
              <a:rPr lang="en-US" dirty="0">
                <a:solidFill>
                  <a:srgbClr val="86868B"/>
                </a:solidFill>
              </a:rPr>
              <a:t>(20px)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6BF47ED-9203-CA5E-5351-228A2421CC2E}"/>
              </a:ext>
            </a:extLst>
          </p:cNvPr>
          <p:cNvSpPr txBox="1">
            <a:spLocks/>
          </p:cNvSpPr>
          <p:nvPr/>
        </p:nvSpPr>
        <p:spPr>
          <a:xfrm>
            <a:off x="5966923" y="1024114"/>
            <a:ext cx="5434954" cy="51938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6868B"/>
              </a:buClr>
              <a:buFont typeface="System Font Regular"/>
              <a:buNone/>
              <a:defRPr sz="20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8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6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600" b="0" i="0" kern="1200">
                <a:solidFill>
                  <a:srgbClr val="86868B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400" b="0" i="0" kern="1200">
                <a:solidFill>
                  <a:srgbClr val="86868B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PTC is a leading non-profit membership organization dedicated to advancing global digital infrastructure, telecom, and ICT. Through collaboration, innovation, and knowledge-sharing, we help shape the future of connectivity worldwide.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(16px)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115A420-5646-E2B1-B0E8-5CC1945A9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628" y="6356350"/>
            <a:ext cx="413657" cy="387350"/>
          </a:xfrm>
        </p:spPr>
        <p:txBody>
          <a:bodyPr/>
          <a:lstStyle/>
          <a:p>
            <a:fld id="{D452DC3B-A2C9-6442-AA7F-1AAE21BE909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3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1299D-B424-2119-62A3-4F117B24F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67D65-D783-32E3-6E72-BD6FF7B7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4" y="283780"/>
            <a:ext cx="10682208" cy="732220"/>
          </a:xfrm>
        </p:spPr>
        <p:txBody>
          <a:bodyPr/>
          <a:lstStyle/>
          <a:p>
            <a:r>
              <a:rPr lang="en-US" dirty="0"/>
              <a:t>Slides with subheadings and secondary column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88D10-CFE3-80CF-141C-889E56962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14" y="1024114"/>
            <a:ext cx="10682208" cy="5193806"/>
          </a:xfrm>
        </p:spPr>
        <p:txBody>
          <a:bodyPr>
            <a:noAutofit/>
          </a:bodyPr>
          <a:lstStyle/>
          <a:p>
            <a:r>
              <a:rPr lang="en-US" dirty="0"/>
              <a:t>Subheading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BD216-C7E5-76A9-3340-B1294512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1086" y="6356350"/>
            <a:ext cx="2743200" cy="365125"/>
          </a:xfrm>
        </p:spPr>
        <p:txBody>
          <a:bodyPr/>
          <a:lstStyle/>
          <a:p>
            <a:fld id="{D452DC3B-A2C9-6442-AA7F-1AAE21BE909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3007CDA-8624-2332-56CB-D6780582C273}"/>
              </a:ext>
            </a:extLst>
          </p:cNvPr>
          <p:cNvSpPr txBox="1">
            <a:spLocks/>
          </p:cNvSpPr>
          <p:nvPr/>
        </p:nvSpPr>
        <p:spPr>
          <a:xfrm>
            <a:off x="3224462" y="1024114"/>
            <a:ext cx="7182853" cy="51938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6868B"/>
              </a:buClr>
              <a:buFont typeface="System Font Regular"/>
              <a:buNone/>
              <a:defRPr sz="20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8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6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600" b="0" i="0" kern="1200">
                <a:solidFill>
                  <a:srgbClr val="86868B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400" b="0" i="0" kern="1200">
                <a:solidFill>
                  <a:srgbClr val="86868B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Aloha! PTC is a leading non-profit membership organization dedicated to advancing global digital infrastructure, telecom, and ICT. </a:t>
            </a:r>
            <a:r>
              <a:rPr lang="en-US" dirty="0">
                <a:solidFill>
                  <a:srgbClr val="868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collaboration, innovation, and knowledge-sharing, we help shape the future of connectivity worldwide.</a:t>
            </a:r>
          </a:p>
          <a:p>
            <a:endParaRPr lang="en-US" dirty="0">
              <a:solidFill>
                <a:srgbClr val="8686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PTC is a leading non-profit membership organization dedicated to advancing global digital infrastructure, telecom, and ICT. Through collaboration, innovation, and knowledge-sharing, we help shape the future of connectivity worldwide.</a:t>
            </a:r>
          </a:p>
          <a:p>
            <a:endParaRPr lang="en-US" dirty="0">
              <a:solidFill>
                <a:srgbClr val="8686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73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2C92F-10E0-716C-5895-784C53B38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DA049-1637-1B12-2604-EFDCD8F27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FE131-8478-E93A-8CD3-531D27B3B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Bullets</a:t>
            </a:r>
          </a:p>
          <a:p>
            <a:pPr lvl="1"/>
            <a:r>
              <a:rPr lang="en-US" dirty="0"/>
              <a:t>Bullets</a:t>
            </a:r>
          </a:p>
          <a:p>
            <a:pPr lvl="2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430D671-0DEA-0A4E-86D1-9634187AA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628" y="6356350"/>
            <a:ext cx="413657" cy="387350"/>
          </a:xfrm>
        </p:spPr>
        <p:txBody>
          <a:bodyPr/>
          <a:lstStyle/>
          <a:p>
            <a:fld id="{D452DC3B-A2C9-6442-AA7F-1AAE21BE909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5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12CAF-0670-71FA-F08B-2EF0871C3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CA3F1-2A28-42A2-5374-6E305269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4" y="283780"/>
            <a:ext cx="10682208" cy="732220"/>
          </a:xfrm>
        </p:spPr>
        <p:txBody>
          <a:bodyPr/>
          <a:lstStyle/>
          <a:p>
            <a:r>
              <a:rPr lang="en-US" dirty="0"/>
              <a:t>Slides with images and captions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5B6671-A74C-BD82-0492-FE7F0907A9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014" y="1114926"/>
            <a:ext cx="3471111" cy="2314074"/>
          </a:xfrm>
          <a:prstGeom prst="roundRect">
            <a:avLst>
              <a:gd name="adj" fmla="val 3896"/>
            </a:avLst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3DB57E-9D20-AA05-55F3-0EB6D2469F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0834" y="1114926"/>
            <a:ext cx="3471111" cy="2314074"/>
          </a:xfrm>
          <a:prstGeom prst="roundRect">
            <a:avLst>
              <a:gd name="adj" fmla="val 3896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8794F38-0B2A-942E-37E7-9E60E7BE5C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84424" y="1114926"/>
            <a:ext cx="3471111" cy="4155873"/>
          </a:xfrm>
          <a:prstGeom prst="roundRect">
            <a:avLst>
              <a:gd name="adj" fmla="val 3896"/>
            </a:avLst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DD0C79F-9DEC-9877-0130-DA4E740D6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15" y="3527926"/>
            <a:ext cx="2867072" cy="410041"/>
          </a:xfrm>
        </p:spPr>
        <p:txBody>
          <a:bodyPr>
            <a:noAutofit/>
          </a:bodyPr>
          <a:lstStyle/>
          <a:p>
            <a:r>
              <a:rPr lang="en-US" sz="1400" b="1" dirty="0"/>
              <a:t>Image description (14px)</a:t>
            </a:r>
            <a:endParaRPr lang="en-US" sz="1400" b="1" dirty="0">
              <a:solidFill>
                <a:srgbClr val="86868B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FAD65C4-1170-FBB1-36CF-D1370F8F0196}"/>
              </a:ext>
            </a:extLst>
          </p:cNvPr>
          <p:cNvSpPr txBox="1">
            <a:spLocks/>
          </p:cNvSpPr>
          <p:nvPr/>
        </p:nvSpPr>
        <p:spPr>
          <a:xfrm>
            <a:off x="7736929" y="3527926"/>
            <a:ext cx="2958286" cy="4100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6868B"/>
              </a:buClr>
              <a:buFont typeface="System Font Regular"/>
              <a:buNone/>
              <a:defRPr sz="20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8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6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600" b="0" i="0" kern="1200">
                <a:solidFill>
                  <a:srgbClr val="86868B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400" b="0" i="0" kern="1200">
                <a:solidFill>
                  <a:srgbClr val="86868B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Image description (14px)</a:t>
            </a:r>
            <a:endParaRPr lang="en-US" sz="1400" dirty="0">
              <a:solidFill>
                <a:srgbClr val="8686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76A217A-A94B-B253-EB1F-ECF44B133B76}"/>
              </a:ext>
            </a:extLst>
          </p:cNvPr>
          <p:cNvSpPr txBox="1">
            <a:spLocks/>
          </p:cNvSpPr>
          <p:nvPr/>
        </p:nvSpPr>
        <p:spPr>
          <a:xfrm>
            <a:off x="3984425" y="5376779"/>
            <a:ext cx="2595990" cy="979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6868B"/>
              </a:buClr>
              <a:buFont typeface="System Font Regular"/>
              <a:buNone/>
              <a:defRPr sz="20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8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6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600" b="0" i="0" kern="1200">
                <a:solidFill>
                  <a:srgbClr val="86868B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400" b="0" i="0" kern="1200">
                <a:solidFill>
                  <a:srgbClr val="86868B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Image description  (14px)</a:t>
            </a:r>
            <a:endParaRPr lang="en-US" sz="1400" dirty="0">
              <a:solidFill>
                <a:srgbClr val="8686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24CB44E6-6CBC-7828-B558-6084FCDA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628" y="6356350"/>
            <a:ext cx="413657" cy="387350"/>
          </a:xfrm>
        </p:spPr>
        <p:txBody>
          <a:bodyPr/>
          <a:lstStyle/>
          <a:p>
            <a:fld id="{D452DC3B-A2C9-6442-AA7F-1AAE21BE909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7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75776-6449-F70F-25C5-514CCAAA2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2FB0-7C07-B264-3042-7C6FE7565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4" y="283780"/>
            <a:ext cx="10682208" cy="732220"/>
          </a:xfrm>
        </p:spPr>
        <p:txBody>
          <a:bodyPr/>
          <a:lstStyle/>
          <a:p>
            <a:r>
              <a:rPr lang="en-US"/>
              <a:t>Slides with images and captions + text overlaid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7C9A7A-3B5F-8AB6-5520-70949F3F5B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8927" y="1114926"/>
            <a:ext cx="3471111" cy="2314074"/>
          </a:xfrm>
          <a:prstGeom prst="roundRect">
            <a:avLst>
              <a:gd name="adj" fmla="val 3896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EFE4A19-8456-0D76-7FDA-9A24CF4901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36204" y="1114926"/>
            <a:ext cx="3471111" cy="4155873"/>
          </a:xfrm>
          <a:prstGeom prst="roundRect">
            <a:avLst>
              <a:gd name="adj" fmla="val 3896"/>
            </a:avLst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3ECF2FE-F1BD-1953-5956-EC60F7BA5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928" y="3527926"/>
            <a:ext cx="2867072" cy="410041"/>
          </a:xfrm>
        </p:spPr>
        <p:txBody>
          <a:bodyPr>
            <a:noAutofit/>
          </a:bodyPr>
          <a:lstStyle/>
          <a:p>
            <a:r>
              <a:rPr lang="en-US" sz="1400" b="1"/>
              <a:t>Image description (14px)</a:t>
            </a:r>
            <a:endParaRPr lang="en-US" sz="1400" b="1" dirty="0">
              <a:solidFill>
                <a:srgbClr val="86868B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12E3254-3E20-0437-F8C7-BF3F354EDA8A}"/>
              </a:ext>
            </a:extLst>
          </p:cNvPr>
          <p:cNvSpPr txBox="1">
            <a:spLocks/>
          </p:cNvSpPr>
          <p:nvPr/>
        </p:nvSpPr>
        <p:spPr>
          <a:xfrm>
            <a:off x="6936205" y="5376779"/>
            <a:ext cx="2595990" cy="979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6868B"/>
              </a:buClr>
              <a:buFont typeface="System Font Regular"/>
              <a:buNone/>
              <a:defRPr sz="20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8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6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600" b="0" i="0" kern="1200">
                <a:solidFill>
                  <a:srgbClr val="86868B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400" b="0" i="0" kern="1200">
                <a:solidFill>
                  <a:srgbClr val="86868B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Image description  (14px)</a:t>
            </a:r>
            <a:endParaRPr lang="en-US" sz="1400" dirty="0">
              <a:solidFill>
                <a:srgbClr val="8686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5E67F1BE-CC94-98BE-9766-411A83AC7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628" y="6356350"/>
            <a:ext cx="413657" cy="387350"/>
          </a:xfrm>
        </p:spPr>
        <p:txBody>
          <a:bodyPr/>
          <a:lstStyle/>
          <a:p>
            <a:fld id="{D452DC3B-A2C9-6442-AA7F-1AAE21BE909D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B3FB5-86BE-5F23-4621-4E7023C3C8C2}"/>
              </a:ext>
            </a:extLst>
          </p:cNvPr>
          <p:cNvSpPr txBox="1">
            <a:spLocks/>
          </p:cNvSpPr>
          <p:nvPr/>
        </p:nvSpPr>
        <p:spPr>
          <a:xfrm>
            <a:off x="3228928" y="2842012"/>
            <a:ext cx="3087651" cy="410041"/>
          </a:xfrm>
          <a:prstGeom prst="rect">
            <a:avLst/>
          </a:prstGeom>
        </p:spPr>
        <p:txBody>
          <a:bodyPr vert="horz" lIns="18288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6868B"/>
              </a:buClr>
              <a:buFont typeface="System Font Regular"/>
              <a:buNone/>
              <a:defRPr sz="20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8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6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600" b="0" i="0" kern="1200">
                <a:solidFill>
                  <a:srgbClr val="86868B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400" b="0" i="0" kern="1200">
                <a:solidFill>
                  <a:srgbClr val="86868B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on the forefront of industry discourse and shape the trajectory of tomorrow’s technologies on our Center Stage.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34979CD-9B33-0E4C-8ADC-C789D69872D8}"/>
              </a:ext>
            </a:extLst>
          </p:cNvPr>
          <p:cNvSpPr txBox="1">
            <a:spLocks/>
          </p:cNvSpPr>
          <p:nvPr/>
        </p:nvSpPr>
        <p:spPr>
          <a:xfrm>
            <a:off x="6936204" y="4622685"/>
            <a:ext cx="3471110" cy="410041"/>
          </a:xfrm>
          <a:prstGeom prst="rect">
            <a:avLst/>
          </a:prstGeom>
        </p:spPr>
        <p:txBody>
          <a:bodyPr vert="horz" lIns="18288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6868B"/>
              </a:buClr>
              <a:buFont typeface="System Font Regular"/>
              <a:buNone/>
              <a:defRPr sz="20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8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6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600" b="0" i="0" kern="1200">
                <a:solidFill>
                  <a:srgbClr val="86868B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400" b="0" i="0" kern="1200">
                <a:solidFill>
                  <a:srgbClr val="86868B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7,900+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671630E-2B70-CA88-5C45-643E155E6E6B}"/>
              </a:ext>
            </a:extLst>
          </p:cNvPr>
          <p:cNvSpPr txBox="1">
            <a:spLocks/>
          </p:cNvSpPr>
          <p:nvPr/>
        </p:nvSpPr>
        <p:spPr>
          <a:xfrm>
            <a:off x="268015" y="1024114"/>
            <a:ext cx="2724746" cy="51938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6868B"/>
              </a:buClr>
              <a:buFont typeface="System Font Regular"/>
              <a:buNone/>
              <a:defRPr sz="20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8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600" b="0" i="0" kern="1200">
                <a:solidFill>
                  <a:schemeClr val="tx1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600" b="0" i="0" kern="1200">
                <a:solidFill>
                  <a:srgbClr val="86868B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None/>
              <a:defRPr sz="1400" b="0" i="0" kern="1200">
                <a:solidFill>
                  <a:srgbClr val="86868B"/>
                </a:solidFill>
                <a:latin typeface="HelveticaNowDisplay Regular" panose="020B0504030202020204" pitchFamily="34" charset="77"/>
                <a:ea typeface="+mn-ea"/>
                <a:cs typeface="HelveticaNowDisplay Regular" panose="020B0504030202020204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 images that have text overlay, reduce brightness to 10% unless there is sufficient contrast.</a:t>
            </a:r>
            <a:endParaRPr lang="en-US" sz="1600" dirty="0">
              <a:solidFill>
                <a:srgbClr val="8686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73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3D429-E86A-5D6A-722E-B55BDE623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1997E47-43C3-3B23-8FAE-EF528404823A}"/>
              </a:ext>
            </a:extLst>
          </p:cNvPr>
          <p:cNvSpPr/>
          <p:nvPr/>
        </p:nvSpPr>
        <p:spPr>
          <a:xfrm>
            <a:off x="3984424" y="4042276"/>
            <a:ext cx="3471111" cy="2314074"/>
          </a:xfrm>
          <a:prstGeom prst="roundRect">
            <a:avLst>
              <a:gd name="adj" fmla="val 210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t"/>
          <a:lstStyle/>
          <a:p>
            <a:r>
              <a:rPr lang="en-US" sz="2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Boxes with color matching texts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EBF7A8-DDAE-4D98-C522-0C9D05010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4" y="283780"/>
            <a:ext cx="10682208" cy="732220"/>
          </a:xfrm>
        </p:spPr>
        <p:txBody>
          <a:bodyPr/>
          <a:lstStyle/>
          <a:p>
            <a:r>
              <a:rPr lang="en-US" dirty="0"/>
              <a:t>Slides with subheadings and secondary column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3E15899-A0EE-2398-6375-1189A9771C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014" y="1114926"/>
            <a:ext cx="3471111" cy="2314074"/>
          </a:xfrm>
          <a:prstGeom prst="roundRect">
            <a:avLst>
              <a:gd name="adj" fmla="val 3896"/>
            </a:avLst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4FB2255-E661-42BC-DC2C-9A1F6397C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15" y="3527926"/>
            <a:ext cx="2867072" cy="410041"/>
          </a:xfrm>
        </p:spPr>
        <p:txBody>
          <a:bodyPr>
            <a:noAutofit/>
          </a:bodyPr>
          <a:lstStyle/>
          <a:p>
            <a:r>
              <a:rPr lang="en-US" sz="1400" b="1" dirty="0"/>
              <a:t>Image description (14px)</a:t>
            </a:r>
            <a:endParaRPr lang="en-US" sz="1400" b="1" dirty="0">
              <a:solidFill>
                <a:srgbClr val="86868B"/>
              </a:solidFill>
            </a:endParaRP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1429F0B-214B-F248-6465-A6B3C5584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628" y="6356350"/>
            <a:ext cx="413657" cy="387350"/>
          </a:xfrm>
        </p:spPr>
        <p:txBody>
          <a:bodyPr/>
          <a:lstStyle/>
          <a:p>
            <a:fld id="{D452DC3B-A2C9-6442-AA7F-1AAE21BE909D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51DDBC1-C275-90D4-62B3-69069A5C1600}"/>
              </a:ext>
            </a:extLst>
          </p:cNvPr>
          <p:cNvSpPr/>
          <p:nvPr/>
        </p:nvSpPr>
        <p:spPr>
          <a:xfrm>
            <a:off x="268014" y="1114926"/>
            <a:ext cx="3471111" cy="5241424"/>
          </a:xfrm>
          <a:prstGeom prst="roundRect">
            <a:avLst>
              <a:gd name="adj" fmla="val 2109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t"/>
          <a:lstStyle/>
          <a:p>
            <a:r>
              <a:rPr lang="en-US" sz="2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Boxes with color matching texts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B7D80AF-E910-FD6B-C2B8-094293D48A92}"/>
              </a:ext>
            </a:extLst>
          </p:cNvPr>
          <p:cNvSpPr/>
          <p:nvPr/>
        </p:nvSpPr>
        <p:spPr>
          <a:xfrm>
            <a:off x="3984424" y="1114926"/>
            <a:ext cx="7187521" cy="2723148"/>
          </a:xfrm>
          <a:prstGeom prst="roundRect">
            <a:avLst>
              <a:gd name="adj" fmla="val 210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t"/>
          <a:lstStyle/>
          <a:p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Boxes with color matching texts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D77CF12-0AAF-5EC9-8A8C-25803B86B79A}"/>
              </a:ext>
            </a:extLst>
          </p:cNvPr>
          <p:cNvSpPr/>
          <p:nvPr/>
        </p:nvSpPr>
        <p:spPr>
          <a:xfrm>
            <a:off x="7700834" y="4042276"/>
            <a:ext cx="3471111" cy="2314074"/>
          </a:xfrm>
          <a:prstGeom prst="roundRect">
            <a:avLst>
              <a:gd name="adj" fmla="val 210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t"/>
          <a:lstStyle/>
          <a:p>
            <a:r>
              <a:rPr lang="en-US" sz="2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Boxes with color matching texts</a:t>
            </a:r>
          </a:p>
        </p:txBody>
      </p:sp>
    </p:spTree>
    <p:extLst>
      <p:ext uri="{BB962C8B-B14F-4D97-AF65-F5344CB8AC3E}">
        <p14:creationId xmlns:p14="http://schemas.microsoft.com/office/powerpoint/2010/main" val="12328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PTC">
      <a:dk1>
        <a:srgbClr val="000000"/>
      </a:dk1>
      <a:lt1>
        <a:srgbClr val="FFFFFF"/>
      </a:lt1>
      <a:dk2>
        <a:srgbClr val="171717"/>
      </a:dk2>
      <a:lt2>
        <a:srgbClr val="FFFFFF"/>
      </a:lt2>
      <a:accent1>
        <a:srgbClr val="002BF3"/>
      </a:accent1>
      <a:accent2>
        <a:srgbClr val="3054FE"/>
      </a:accent2>
      <a:accent3>
        <a:srgbClr val="00A7FF"/>
      </a:accent3>
      <a:accent4>
        <a:srgbClr val="03F7D3"/>
      </a:accent4>
      <a:accent5>
        <a:srgbClr val="F88379"/>
      </a:accent5>
      <a:accent6>
        <a:srgbClr val="FFFFFF"/>
      </a:accent6>
      <a:hlink>
        <a:srgbClr val="002BF3"/>
      </a:hlink>
      <a:folHlink>
        <a:srgbClr val="002BF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433</Words>
  <Application>Microsoft Macintosh PowerPoint</Application>
  <PresentationFormat>Widescreen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System Font Regular</vt:lpstr>
      <vt:lpstr>Arial</vt:lpstr>
      <vt:lpstr>HelveticaNowDisplay Regular</vt:lpstr>
      <vt:lpstr>Office Theme</vt:lpstr>
      <vt:lpstr>PTC’26 PowerPoint  Template Title</vt:lpstr>
      <vt:lpstr>Standard slide</vt:lpstr>
      <vt:lpstr>Slide heading</vt:lpstr>
      <vt:lpstr>Columns</vt:lpstr>
      <vt:lpstr>Slides with subheadings and secondary column</vt:lpstr>
      <vt:lpstr>Slide heading</vt:lpstr>
      <vt:lpstr>Slides with images and captions</vt:lpstr>
      <vt:lpstr>Slides with images and captions + text overlaid</vt:lpstr>
      <vt:lpstr>Slides with subheadings and secondary column</vt:lpstr>
      <vt:lpstr>Full slide images with description. Place the image and crop to fit slide. Arrange to back.</vt:lpstr>
      <vt:lpstr>Separator</vt:lpstr>
      <vt:lpstr>Separator</vt:lpstr>
      <vt:lpstr>Separator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Roger Proeis</dc:creator>
  <cp:lastModifiedBy>Roger Proeis</cp:lastModifiedBy>
  <cp:revision>25</cp:revision>
  <dcterms:created xsi:type="dcterms:W3CDTF">2025-05-24T00:08:08Z</dcterms:created>
  <dcterms:modified xsi:type="dcterms:W3CDTF">2025-10-29T23:33:17Z</dcterms:modified>
</cp:coreProperties>
</file>