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43"/>
  </p:notesMasterIdLst>
  <p:sldIdLst>
    <p:sldId id="256" r:id="rId5"/>
    <p:sldId id="296" r:id="rId6"/>
    <p:sldId id="328" r:id="rId7"/>
    <p:sldId id="307" r:id="rId8"/>
    <p:sldId id="302" r:id="rId9"/>
    <p:sldId id="303" r:id="rId10"/>
    <p:sldId id="304" r:id="rId11"/>
    <p:sldId id="333" r:id="rId12"/>
    <p:sldId id="329" r:id="rId13"/>
    <p:sldId id="306" r:id="rId14"/>
    <p:sldId id="332" r:id="rId15"/>
    <p:sldId id="331" r:id="rId16"/>
    <p:sldId id="330" r:id="rId17"/>
    <p:sldId id="299" r:id="rId18"/>
    <p:sldId id="308" r:id="rId19"/>
    <p:sldId id="310" r:id="rId20"/>
    <p:sldId id="309" r:id="rId21"/>
    <p:sldId id="312" r:id="rId22"/>
    <p:sldId id="311" r:id="rId23"/>
    <p:sldId id="313" r:id="rId24"/>
    <p:sldId id="300" r:id="rId25"/>
    <p:sldId id="314" r:id="rId26"/>
    <p:sldId id="317" r:id="rId27"/>
    <p:sldId id="335" r:id="rId28"/>
    <p:sldId id="334" r:id="rId29"/>
    <p:sldId id="315" r:id="rId30"/>
    <p:sldId id="320" r:id="rId31"/>
    <p:sldId id="322" r:id="rId32"/>
    <p:sldId id="325" r:id="rId33"/>
    <p:sldId id="326" r:id="rId34"/>
    <p:sldId id="323" r:id="rId35"/>
    <p:sldId id="336" r:id="rId36"/>
    <p:sldId id="337" r:id="rId37"/>
    <p:sldId id="318" r:id="rId38"/>
    <p:sldId id="327" r:id="rId39"/>
    <p:sldId id="319" r:id="rId40"/>
    <p:sldId id="321" r:id="rId41"/>
    <p:sldId id="28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9B600E-BB21-BDDB-23CB-0D9E8F1D429B}" name="Noelle Jones" initials="NJ" userId="S::n.jones@strategies.nzl.com::d4f0510a-11cd-48ba-af64-b2cd56e3575f" providerId="AD"/>
  <p188:author id="{6DEAF128-9854-EE3B-25EF-F89C19749D59}" name="Suella Hansen" initials="SH" userId="S::s.hansen@strategies.nzl.com::886fc70f-d114-40dc-b8f9-55cdba68370a" providerId="AD"/>
  <p188:author id="{A1025589-A7EB-172B-135A-E2B36E5CD5A2}" name="Network Strategies" initials="NSL" userId="Network Strategi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lle Jones" initials="NJ" lastIdx="1" clrIdx="0">
    <p:extLst>
      <p:ext uri="{19B8F6BF-5375-455C-9EA6-DF929625EA0E}">
        <p15:presenceInfo xmlns:p15="http://schemas.microsoft.com/office/powerpoint/2012/main" userId="e521d48e165d46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C"/>
    <a:srgbClr val="1F8094"/>
    <a:srgbClr val="FFD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56DFB-B8F7-45DE-A15A-1E5321D6E9D3}" v="17" dt="2026-01-18T21:06:04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6474-4F2A-4BB1-9B1F-0314C63CBD7C}" type="datetimeFigureOut">
              <a:rPr lang="en-AU" smtClean="0"/>
              <a:t>18/01/2026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01-6B42-498C-8041-EC655A7B333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785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509144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8C69-6108-4CB6-A3D9-C42504E9E378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061" y="494051"/>
            <a:ext cx="3374705" cy="1169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83B6-FF9E-4469-A08C-21ADCF6D69D2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83B6-FF9E-4469-A08C-21ADCF6D69D2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0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6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751966" cy="4128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12821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92-4298-46C6-8429-21FFD06E02C1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569479" cy="412821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41282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D4F-3A19-4249-A3A1-75F5DCABC83B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757490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A32F-FC16-41BF-8C92-9DFB4355F476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A3-FECE-4E1A-83DE-C95719B1CE75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33AB-DB45-452E-9336-D3544B105B1C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B29-EE04-4DF6-A600-5AD0666A534F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34151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4151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34151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0981" y="6072667"/>
            <a:ext cx="2743200" cy="365125"/>
          </a:xfrm>
        </p:spPr>
        <p:txBody>
          <a:bodyPr/>
          <a:lstStyle/>
          <a:p>
            <a:fld id="{F369F6C6-95F0-4799-9148-DC017E1A4E14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6072668"/>
            <a:ext cx="68706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4"/>
            <a:ext cx="3049705" cy="159132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3"/>
            <a:ext cx="3067297" cy="159132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59132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FAF-C9B2-4846-87CE-10976014A138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4AE-E7AF-4CC8-807A-D69B867D4031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0252-EAE0-4277-8C90-56B365543969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974" y="609597"/>
            <a:ext cx="8782351" cy="56917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B9A44BE-291C-40DD-8A59-E9E79D27F3DC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7973" y="5936189"/>
            <a:ext cx="6039153" cy="3651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75400" y="5710026"/>
            <a:ext cx="1334295" cy="390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FE66-7DF4-4C55-8E0E-7495578AAD78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128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128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FA5-F42C-43E6-9DE4-3C2B1F639296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3435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3435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C5F-4A93-4A48-8FFF-0683E791895E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58495"/>
            <a:ext cx="10462437" cy="1397028"/>
          </a:xfrm>
          <a:prstGeom prst="rect">
            <a:avLst/>
          </a:prstGeom>
        </p:spPr>
      </p:pic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A3-FECE-4E1A-83DE-C95719B1CE75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4621"/>
            <a:ext cx="10454185" cy="1364775"/>
          </a:xfrm>
          <a:prstGeom prst="rect">
            <a:avLst/>
          </a:prstGeom>
        </p:spPr>
      </p:pic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A3-FECE-4E1A-83DE-C95719B1CE75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D16A-6D08-4E86-886A-73B4A71653A8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0021992B-AF0C-4724-AEDB-5AAF3D1ED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4575646"/>
            <a:ext cx="10461600" cy="13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6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73E8-7A9D-433A-9C5A-F0BE2C571633}" type="datetime1">
              <a:rPr lang="en-US" smtClean="0"/>
              <a:t>1/18/2026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2"/>
            <a:ext cx="9613861" cy="376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6099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A96CEF-5BD6-49F7-8D3D-FDB2F843C1C7}" type="datetime1">
              <a:rPr lang="en-US" smtClean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09996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613249" y="6099961"/>
            <a:ext cx="1334295" cy="39014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0" r:id="rId6"/>
    <p:sldLayoutId id="2147483671" r:id="rId7"/>
    <p:sldLayoutId id="2147483672" r:id="rId8"/>
    <p:sldLayoutId id="2147483654" r:id="rId9"/>
    <p:sldLayoutId id="2147483655" r:id="rId10"/>
    <p:sldLayoutId id="2147483669" r:id="rId11"/>
    <p:sldLayoutId id="2147483656" r:id="rId12"/>
    <p:sldLayoutId id="2147483657" r:id="rId13"/>
    <p:sldLayoutId id="2147483660" r:id="rId14"/>
    <p:sldLayoutId id="2147483661" r:id="rId15"/>
    <p:sldLayoutId id="2147483666" r:id="rId16"/>
    <p:sldLayoutId id="2147483663" r:id="rId17"/>
    <p:sldLayoutId id="2147483667" r:id="rId18"/>
    <p:sldLayoutId id="2147483668" r:id="rId19"/>
    <p:sldLayoutId id="2147483658" r:id="rId20"/>
    <p:sldLayoutId id="2147483659" r:id="rId2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dirty="0"/>
              <a:t>Retail pricing in Tonga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781979"/>
            <a:ext cx="8144134" cy="1509144"/>
          </a:xfrm>
        </p:spPr>
        <p:txBody>
          <a:bodyPr>
            <a:normAutofit/>
          </a:bodyPr>
          <a:lstStyle/>
          <a:p>
            <a:r>
              <a:rPr lang="en-AU" dirty="0"/>
              <a:t>Noelle Jones &amp; Suella Hansen</a:t>
            </a:r>
          </a:p>
          <a:p>
            <a:r>
              <a:rPr lang="en-AU" dirty="0"/>
              <a:t>Presentation for PTC</a:t>
            </a:r>
            <a:br>
              <a:rPr lang="en-AU" dirty="0"/>
            </a:br>
            <a:r>
              <a:rPr lang="en-AU" dirty="0"/>
              <a:t>19 January 2026</a:t>
            </a:r>
          </a:p>
        </p:txBody>
      </p:sp>
    </p:spTree>
    <p:extLst>
      <p:ext uri="{BB962C8B-B14F-4D97-AF65-F5344CB8AC3E}">
        <p14:creationId xmlns:p14="http://schemas.microsoft.com/office/powerpoint/2010/main" val="218314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F8CDF5-C741-6B4D-AA2C-575EE28F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Potential opportunities to reduce costs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C4B02F-855C-C83A-31DF-C3C0401A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99" y="3120401"/>
            <a:ext cx="3075891" cy="1903434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2000" dirty="0"/>
              <a:t>EBITDA margin lower in Tonga than in a sample of other island-based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AC109-D3B4-858E-4F69-0D2F583A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3C570-639F-80B8-4BBF-1C8B6773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90" y="2336872"/>
            <a:ext cx="805281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AE0350-67BF-C9A2-DD15-DCD623D7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Submarine cable accounts for 12-13% of total operator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D0EAD-CE13-9082-87C2-B5EE207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1DBFD-5CB2-0452-CB45-2C3908DA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604" y="2316841"/>
            <a:ext cx="8052816" cy="438759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18B5E6-AFCE-B10C-7754-0CAB08AA87D4}"/>
              </a:ext>
            </a:extLst>
          </p:cNvPr>
          <p:cNvSpPr txBox="1">
            <a:spLocks/>
          </p:cNvSpPr>
          <p:nvPr/>
        </p:nvSpPr>
        <p:spPr>
          <a:xfrm>
            <a:off x="754900" y="3307976"/>
            <a:ext cx="2618922" cy="1631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dirty="0"/>
              <a:t>This is a reasonable level of expenditure for a small island nation</a:t>
            </a:r>
          </a:p>
        </p:txBody>
      </p:sp>
    </p:spTree>
    <p:extLst>
      <p:ext uri="{BB962C8B-B14F-4D97-AF65-F5344CB8AC3E}">
        <p14:creationId xmlns:p14="http://schemas.microsoft.com/office/powerpoint/2010/main" val="123669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11B2-18D5-9E9A-B216-862859D0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Tongan cable prices are relatively 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132AC-B025-0328-9842-F5275F4B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B05ED-BAC4-7FCB-5EC6-6EDE09C2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11648"/>
            <a:ext cx="8052816" cy="438759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9D3623-65D4-6740-8781-A4E5BCC650F8}"/>
              </a:ext>
            </a:extLst>
          </p:cNvPr>
          <p:cNvSpPr txBox="1">
            <a:spLocks/>
          </p:cNvSpPr>
          <p:nvPr/>
        </p:nvSpPr>
        <p:spPr>
          <a:xfrm>
            <a:off x="8733138" y="3505793"/>
            <a:ext cx="2778542" cy="1707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dirty="0"/>
              <a:t>Price per Mbps decreases as committed capacity increases</a:t>
            </a:r>
          </a:p>
        </p:txBody>
      </p:sp>
    </p:spTree>
    <p:extLst>
      <p:ext uri="{BB962C8B-B14F-4D97-AF65-F5344CB8AC3E}">
        <p14:creationId xmlns:p14="http://schemas.microsoft.com/office/powerpoint/2010/main" val="17303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5276-0A66-8C76-39E6-15BA3F5A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Electricity prices are comparable with other </a:t>
            </a:r>
            <a:br>
              <a:rPr lang="en-AU" dirty="0"/>
            </a:br>
            <a:r>
              <a:rPr lang="en-AU" dirty="0"/>
              <a:t>Pacific countries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9EC818-31DB-48D1-C72E-BC9B887D0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511" y="2336872"/>
            <a:ext cx="3830944" cy="4128216"/>
          </a:xfrm>
        </p:spPr>
        <p:txBody>
          <a:bodyPr>
            <a:normAutofit/>
          </a:bodyPr>
          <a:lstStyle/>
          <a:p>
            <a:r>
              <a:rPr lang="en-AU" sz="2000" dirty="0"/>
              <a:t>Utility costs can be a significant component of operating costs</a:t>
            </a:r>
          </a:p>
          <a:p>
            <a:r>
              <a:rPr lang="en-AU" sz="2000" dirty="0"/>
              <a:t>Power sourced primarily through diesel generators</a:t>
            </a:r>
          </a:p>
          <a:p>
            <a:r>
              <a:rPr lang="en-AU" sz="2000" dirty="0"/>
              <a:t>Prices are dependent on diesel fuel costs.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289A0-45CE-287E-CBDD-F53D558F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182A4-9771-700E-5F74-66C1B6FC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276924"/>
            <a:ext cx="5716524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5F5B-3805-3127-CEB0-FC792C20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Retail prices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D8D7-D858-1AAE-44E7-FFABE3374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F5A8A-1D7C-E9C0-0651-2793C779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2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2D23-63CC-E37D-F92B-8B8E3338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Retail prices have been relatively stable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226C2C-94C0-F2D3-D49B-660E58317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37320"/>
              </p:ext>
            </p:extLst>
          </p:nvPr>
        </p:nvGraphicFramePr>
        <p:xfrm>
          <a:off x="681038" y="2336800"/>
          <a:ext cx="9613900" cy="32595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4609">
                  <a:extLst>
                    <a:ext uri="{9D8B030D-6E8A-4147-A177-3AD203B41FA5}">
                      <a16:colId xmlns:a16="http://schemas.microsoft.com/office/drawing/2014/main" val="1352250837"/>
                    </a:ext>
                  </a:extLst>
                </a:gridCol>
                <a:gridCol w="7919291">
                  <a:extLst>
                    <a:ext uri="{9D8B030D-6E8A-4147-A177-3AD203B41FA5}">
                      <a16:colId xmlns:a16="http://schemas.microsoft.com/office/drawing/2014/main" val="2555101193"/>
                    </a:ext>
                  </a:extLst>
                </a:gridCol>
              </a:tblGrid>
              <a:tr h="1332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TCC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ADSL prices reduced significantly since 2023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Most recent mobile price change was in 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27874"/>
                  </a:ext>
                </a:extLst>
              </a:tr>
              <a:tr h="99209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AU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Digicel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Mobile postpaid prices unchanged since 2020 </a:t>
                      </a:r>
                      <a:r>
                        <a:rPr lang="en-AU" sz="2400" b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but increased usage </a:t>
                      </a: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allowances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Most mobile prepaid plans largely unchanged since 2020, with three new plans introduced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8120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3FAE4-3A79-0B68-2910-C67582F5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56FE5-9192-2BCD-FFE7-BB7C3EDB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4439-0FAF-9DB1-ED62-B0779927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Unlimited plans are available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5EB31A-D546-BFF3-055A-8CA4BBC8B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035125"/>
              </p:ext>
            </p:extLst>
          </p:nvPr>
        </p:nvGraphicFramePr>
        <p:xfrm>
          <a:off x="681038" y="2336800"/>
          <a:ext cx="9613900" cy="388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4609">
                  <a:extLst>
                    <a:ext uri="{9D8B030D-6E8A-4147-A177-3AD203B41FA5}">
                      <a16:colId xmlns:a16="http://schemas.microsoft.com/office/drawing/2014/main" val="1352250837"/>
                    </a:ext>
                  </a:extLst>
                </a:gridCol>
                <a:gridCol w="7919291">
                  <a:extLst>
                    <a:ext uri="{9D8B030D-6E8A-4147-A177-3AD203B41FA5}">
                      <a16:colId xmlns:a16="http://schemas.microsoft.com/office/drawing/2014/main" val="255510119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TCC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Unlimited ADSL plan introduced in December 2024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 unlimited mobile data plans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2787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AU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Digicel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Unlimited mobile prepaid plan available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81203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AU" sz="240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WanTok</a:t>
                      </a:r>
                      <a:endParaRPr lang="en-AU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Fixed wireless plans are unlimited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6510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AU" sz="2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Starlink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Residential plans are unlimited.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5385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73F0-0749-DC2D-8799-247B9DEE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EAAA-C5DE-9EBD-3199-1A38706A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Fixed broadband: least expensive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3C953-06FD-21F7-CBF6-3C8F4758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C333E-D4BC-26AD-C1F5-538DB292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10426"/>
            <a:ext cx="8781288" cy="45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44C7-A4CD-108E-AEB3-015F247E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Fixed broadband: affordability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D5FEC-33CB-5E97-408D-63752CED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6BF9E-09D5-68AF-4AE8-5AE56D9D3DDB}"/>
              </a:ext>
            </a:extLst>
          </p:cNvPr>
          <p:cNvSpPr txBox="1"/>
          <p:nvPr/>
        </p:nvSpPr>
        <p:spPr bwMode="auto">
          <a:xfrm>
            <a:off x="7227203" y="4379259"/>
            <a:ext cx="4018610" cy="6983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Omitted data points for Tuvalu and Kiribati greater than 70%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47136-516C-EDB2-56C6-5D34527A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85461"/>
            <a:ext cx="8781288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DC8F-BD05-4C60-63D8-B44034F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Mobile data: least expensive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717C9-723D-C889-07B1-3A2E2866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950F1-23B4-1165-45AE-21C1F5B7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78449"/>
            <a:ext cx="8602980" cy="4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light&#10;&#10;AI-generated content may be incorrect.">
            <a:extLst>
              <a:ext uri="{FF2B5EF4-FFF2-40B4-BE49-F238E27FC236}">
                <a16:creationId xmlns:a16="http://schemas.microsoft.com/office/drawing/2014/main" id="{2053C4A6-BF33-71C1-90DC-807EF7179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D463778-BAF4-4462-826B-262BD762F61D}"/>
              </a:ext>
            </a:extLst>
          </p:cNvPr>
          <p:cNvSpPr txBox="1">
            <a:spLocks/>
          </p:cNvSpPr>
          <p:nvPr/>
        </p:nvSpPr>
        <p:spPr>
          <a:xfrm>
            <a:off x="1098920" y="3455898"/>
            <a:ext cx="9613861" cy="10809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NZ" sz="37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Study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objective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E306AD-2B6A-477D-A22B-C38179DE986C}"/>
              </a:ext>
            </a:extLst>
          </p:cNvPr>
          <p:cNvSpPr txBox="1">
            <a:spLocks/>
          </p:cNvSpPr>
          <p:nvPr/>
        </p:nvSpPr>
        <p:spPr>
          <a:xfrm>
            <a:off x="1098920" y="4365816"/>
            <a:ext cx="7240679" cy="215642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Identify potential for improvements for domestic RSPs to compete effectively with emerging LEO service providers. 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endParaRPr lang="en-NZ" dirty="0">
              <a:solidFill>
                <a:schemeClr val="tx1"/>
              </a:solidFill>
            </a:endParaRPr>
          </a:p>
          <a:p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7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76EC-6292-360E-8E76-16D0D8A4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Mobile data: affordability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7CD93-9A0C-1460-5712-54F2223D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A2303-F1EE-E52A-8B02-CD775A7A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275108"/>
            <a:ext cx="8781288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6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FA53-ED78-6F27-0025-A25C9DEF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Survey findings: mobile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60461-896E-4584-2052-6AEE25BF6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05DDC-5650-F4C6-8A5A-E7B86821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8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E94F-42A4-33F9-0FDF-FFCE71A4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87% of respondents want to use more data but it is too expensive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41EAF-70D4-0091-F541-A054CA67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E09A0-C709-2913-25DC-3C6C9BA4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41892"/>
            <a:ext cx="9857232" cy="4564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B251B-9F58-B5DA-096C-31765ACCDA78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n=405</a:t>
            </a:r>
          </a:p>
        </p:txBody>
      </p:sp>
    </p:spTree>
    <p:extLst>
      <p:ext uri="{BB962C8B-B14F-4D97-AF65-F5344CB8AC3E}">
        <p14:creationId xmlns:p14="http://schemas.microsoft.com/office/powerpoint/2010/main" val="186922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EBB0-10DB-DA5A-6300-8CC9833F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Users purchase data as and when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97FE-DC27-A4E0-4B99-6B0152BAE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07" y="2636229"/>
            <a:ext cx="9613861" cy="4128216"/>
          </a:xfrm>
        </p:spPr>
        <p:txBody>
          <a:bodyPr/>
          <a:lstStyle/>
          <a:p>
            <a:r>
              <a:rPr lang="en-AU" dirty="0"/>
              <a:t>46% of respondents spent less than USD27 on their mobile in the previous month</a:t>
            </a:r>
          </a:p>
          <a:p>
            <a:pPr lvl="1"/>
            <a:r>
              <a:rPr lang="en-AU" dirty="0"/>
              <a:t>USD27 = 3.7% of GNI/capita</a:t>
            </a:r>
          </a:p>
          <a:p>
            <a:endParaRPr lang="en-AU" dirty="0"/>
          </a:p>
          <a:p>
            <a:r>
              <a:rPr lang="en-AU" dirty="0"/>
              <a:t>51% of respondents top up at least four times a month</a:t>
            </a:r>
          </a:p>
          <a:p>
            <a:pPr lvl="1"/>
            <a:r>
              <a:rPr lang="en-AU" dirty="0"/>
              <a:t>78% top up at least twice a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5AC35-D02E-691D-17AA-F2F4E942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76007-914A-7C1B-DB13-718BDE668DB4}"/>
              </a:ext>
            </a:extLst>
          </p:cNvPr>
          <p:cNvSpPr txBox="1"/>
          <p:nvPr/>
        </p:nvSpPr>
        <p:spPr bwMode="auto">
          <a:xfrm>
            <a:off x="1367968" y="5515532"/>
            <a:ext cx="8238565" cy="5502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2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 are also very sensitive to price increases</a:t>
            </a:r>
          </a:p>
        </p:txBody>
      </p:sp>
    </p:spTree>
    <p:extLst>
      <p:ext uri="{BB962C8B-B14F-4D97-AF65-F5344CB8AC3E}">
        <p14:creationId xmlns:p14="http://schemas.microsoft.com/office/powerpoint/2010/main" val="171684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BB6D-D33B-64D3-11CA-DA40758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48% of respondents used less than 20GB in the previous month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D0592-DEC8-7B5D-DE12-A4E9C698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601AA-F4AF-F66D-3B38-E739D528E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2" y="2212664"/>
            <a:ext cx="8052816" cy="4387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BCC0D-3439-D773-48B8-B991BE7F06A9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n=422</a:t>
            </a:r>
          </a:p>
        </p:txBody>
      </p:sp>
    </p:spTree>
    <p:extLst>
      <p:ext uri="{BB962C8B-B14F-4D97-AF65-F5344CB8AC3E}">
        <p14:creationId xmlns:p14="http://schemas.microsoft.com/office/powerpoint/2010/main" val="307192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E3E3-52C5-5D9F-813A-2E978C1E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43% used more than one mobile provider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EB941-39E4-7B43-6F20-E43DA63E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633D0-EA80-5CF5-6EB7-A85A981CAF77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59271-254F-2410-ABAD-1A888B49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4" y="2241346"/>
            <a:ext cx="842619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9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22B7-6DE2-0626-B28D-D690FBBE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72% of respondents experienced problems over the previous three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770AB-15C9-42F6-C479-42917D19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63C46-C9A1-1C4D-C015-B8443F09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89" y="2069653"/>
            <a:ext cx="4997196" cy="4387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621E6-6D13-825B-E895-1BBC43AD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5" y="2070000"/>
            <a:ext cx="4997196" cy="43875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417F1C-1472-CDF2-3210-09D7F17439CD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n=403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9FFDB0-3789-AA3E-CBC7-D4BE1D16175C}"/>
              </a:ext>
            </a:extLst>
          </p:cNvPr>
          <p:cNvSpPr txBox="1"/>
          <p:nvPr/>
        </p:nvSpPr>
        <p:spPr bwMode="auto">
          <a:xfrm>
            <a:off x="6096000" y="6381045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n=292</a:t>
            </a:r>
          </a:p>
        </p:txBody>
      </p:sp>
    </p:spTree>
    <p:extLst>
      <p:ext uri="{BB962C8B-B14F-4D97-AF65-F5344CB8AC3E}">
        <p14:creationId xmlns:p14="http://schemas.microsoft.com/office/powerpoint/2010/main" val="1780356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041B-A4A5-B4C5-92CA-F7F0174C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Survey findings: home broadband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0228F-2322-8102-4463-E081C856C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577AC-02AA-0206-6299-517ECE1E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6EB9-13C9-5E02-A7EB-430F5AB7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58% of respondents had no home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C5AAB-5108-F013-625B-DFEFC786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A9C11-6E31-C44D-B81F-06DAEC0C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2" y="2355790"/>
            <a:ext cx="8781288" cy="438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9C3D2-89E4-D8B6-2858-3E631BBDFFB1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n=237</a:t>
            </a:r>
          </a:p>
        </p:txBody>
      </p:sp>
    </p:spTree>
    <p:extLst>
      <p:ext uri="{BB962C8B-B14F-4D97-AF65-F5344CB8AC3E}">
        <p14:creationId xmlns:p14="http://schemas.microsoft.com/office/powerpoint/2010/main" val="25759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7BA8-D86D-5D90-1DC8-4E78CCF0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Most respondents used wireless at home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A2C1DB-70C3-87E8-BDDB-A772B7F5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2" y="3018190"/>
            <a:ext cx="3684494" cy="1473128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2000" dirty="0"/>
              <a:t>13% had more than one type of home service, mostly for resilience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1661F-F0F4-354A-238B-79C945E3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2F0F5-3913-7C7D-C4E3-2F8840956FDE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n=163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A6C89-1EF0-4B57-0CE3-3514F834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21" y="2081684"/>
            <a:ext cx="715732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7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A894-21B7-2BBF-C24B-213F43C1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Approach based largely on primary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7513-BC91-3B79-B2EA-C04EF3C75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188565" cy="4128216"/>
          </a:xfrm>
        </p:spPr>
        <p:txBody>
          <a:bodyPr/>
          <a:lstStyle/>
          <a:p>
            <a:r>
              <a:rPr lang="en-NZ" dirty="0"/>
              <a:t>Stakeholder engagement</a:t>
            </a:r>
          </a:p>
          <a:p>
            <a:r>
              <a:rPr lang="en-NZ" dirty="0"/>
              <a:t>Online consumer survey</a:t>
            </a:r>
          </a:p>
          <a:p>
            <a:pPr lvl="1"/>
            <a:r>
              <a:rPr lang="en-NZ" dirty="0"/>
              <a:t>433 respondents with a mobile</a:t>
            </a:r>
          </a:p>
          <a:p>
            <a:pPr lvl="1"/>
            <a:r>
              <a:rPr lang="en-NZ" dirty="0"/>
              <a:t>169 with a home service</a:t>
            </a:r>
          </a:p>
          <a:p>
            <a:pPr lvl="1"/>
            <a:r>
              <a:rPr lang="en-NZ" dirty="0"/>
              <a:t>survey in both English and Tongan</a:t>
            </a:r>
          </a:p>
          <a:p>
            <a:pPr lvl="1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A1D93-D236-378E-595A-5C400AC3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0CCC7-FF94-6EFD-0295-E7B9497D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27" b="10140"/>
          <a:stretch>
            <a:fillRect/>
          </a:stretch>
        </p:blipFill>
        <p:spPr>
          <a:xfrm>
            <a:off x="6540681" y="2127395"/>
            <a:ext cx="4421233" cy="45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A2DD-2669-5A62-9A18-035674F4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39% of respondents spent USD55-82 </a:t>
            </a:r>
            <a:br>
              <a:rPr lang="en-AU" dirty="0"/>
            </a:br>
            <a:r>
              <a:rPr lang="en-AU" dirty="0"/>
              <a:t>on their home service in the previous month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F153E-8D75-7715-31AF-1FF0347D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27022-CF90-2418-43CA-368C6473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26969"/>
            <a:ext cx="8052816" cy="4387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C5B75-156A-014C-8BF3-2E72FCD10603}"/>
              </a:ext>
            </a:extLst>
          </p:cNvPr>
          <p:cNvSpPr txBox="1"/>
          <p:nvPr/>
        </p:nvSpPr>
        <p:spPr bwMode="auto">
          <a:xfrm>
            <a:off x="8917830" y="2530129"/>
            <a:ext cx="2305982" cy="2914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AU" sz="20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Equivalent to 7.6% to 11.2% of GNI/capita</a:t>
            </a:r>
          </a:p>
          <a:p>
            <a:pPr algn="ctr">
              <a:lnSpc>
                <a:spcPct val="110000"/>
              </a:lnSpc>
            </a:pPr>
            <a:endParaRPr lang="en-AU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AU" sz="20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Respondents are also price sensitive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7BAFB-9A0C-C7EF-012C-A8799E2AA873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n=151</a:t>
            </a:r>
          </a:p>
        </p:txBody>
      </p:sp>
    </p:spTree>
    <p:extLst>
      <p:ext uri="{BB962C8B-B14F-4D97-AF65-F5344CB8AC3E}">
        <p14:creationId xmlns:p14="http://schemas.microsoft.com/office/powerpoint/2010/main" val="163121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7CF3-5AEC-1FC7-B5BE-428F7C4C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52% of respondents </a:t>
            </a:r>
            <a:r>
              <a:rPr lang="en-US" dirty="0"/>
              <a:t>see cost as a constraint for increasing usage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9ED4B-FDEB-73E5-7BB3-3D14175E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2C1E8-D6CB-8E0C-446E-BDC850DE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6" y="2310967"/>
            <a:ext cx="9500616" cy="4387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A4E0B-812C-F6E2-7199-37E9202B9F25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n=154</a:t>
            </a:r>
          </a:p>
        </p:txBody>
      </p:sp>
    </p:spTree>
    <p:extLst>
      <p:ext uri="{BB962C8B-B14F-4D97-AF65-F5344CB8AC3E}">
        <p14:creationId xmlns:p14="http://schemas.microsoft.com/office/powerpoint/2010/main" val="3813201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0C1A-9E34-2D5A-0B69-BBD4473D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44% used less than 200GB in the previous month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6AD91-30C8-1338-F97F-65FE5197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7B504-DB00-805D-E2F6-51B5DFBA4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33" y="2328896"/>
            <a:ext cx="8052816" cy="4387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25C74-A6AC-67B8-C582-9F7DF81FC8B2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n=161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0980F-2EB1-9239-67AF-FDB8E922771A}"/>
              </a:ext>
            </a:extLst>
          </p:cNvPr>
          <p:cNvSpPr txBox="1"/>
          <p:nvPr/>
        </p:nvSpPr>
        <p:spPr bwMode="auto">
          <a:xfrm>
            <a:off x="9008911" y="3321577"/>
            <a:ext cx="2143183" cy="1322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AU" sz="20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77% of users had unlimited data plans</a:t>
            </a:r>
          </a:p>
        </p:txBody>
      </p:sp>
    </p:spTree>
    <p:extLst>
      <p:ext uri="{BB962C8B-B14F-4D97-AF65-F5344CB8AC3E}">
        <p14:creationId xmlns:p14="http://schemas.microsoft.com/office/powerpoint/2010/main" val="1500384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5CE5-1634-D332-0C46-3B1018BB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66% experienced problems with home broadband over the previous three months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C9A43-BBFF-4B95-B908-0EEF0D2D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E5099-98B6-7E78-10F2-649DBDF9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517" y="2131673"/>
            <a:ext cx="4997196" cy="4387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427AA-2324-86B3-09FD-D5D7B81A7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131673"/>
            <a:ext cx="4997196" cy="4387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6EF453-2DF9-16E9-8322-71115FCF6491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n=151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18DDD-EBD0-B0A1-BBBF-65C88C0C4689}"/>
              </a:ext>
            </a:extLst>
          </p:cNvPr>
          <p:cNvSpPr txBox="1"/>
          <p:nvPr/>
        </p:nvSpPr>
        <p:spPr bwMode="auto">
          <a:xfrm>
            <a:off x="584661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n=101</a:t>
            </a:r>
          </a:p>
        </p:txBody>
      </p:sp>
    </p:spTree>
    <p:extLst>
      <p:ext uri="{BB962C8B-B14F-4D97-AF65-F5344CB8AC3E}">
        <p14:creationId xmlns:p14="http://schemas.microsoft.com/office/powerpoint/2010/main" val="453278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2E11B-A252-1A23-92B1-EDE8F7E8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Concluding remarks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7A6EAD-A66B-3333-1294-62BDDA95F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90A39-45D6-E2C3-8719-4AA0235C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7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AD86-2CF8-D0F3-C14D-84C049C5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</a:t>
            </a:r>
            <a:r>
              <a:rPr lang="en-US" sz="3600" b="1" dirty="0"/>
              <a:t>effective competitive response </a:t>
            </a:r>
            <a:r>
              <a:rPr lang="en-US" dirty="0"/>
              <a:t>will be a challenge for industry.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6E0EA-E109-9C65-A07D-8D29F0DA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75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E1A0-A123-B897-4A14-22CADFDF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 on the Tongan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F0FE5-B3A8-853A-B4A7-BBBE69B7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Affordability is a major barrier to improving take-up</a:t>
            </a:r>
          </a:p>
          <a:p>
            <a:r>
              <a:rPr lang="en-US" dirty="0"/>
              <a:t>There is considerable unmet demand for more data </a:t>
            </a:r>
          </a:p>
          <a:p>
            <a:r>
              <a:rPr lang="en-US" dirty="0"/>
              <a:t>Users are price sensitive</a:t>
            </a:r>
          </a:p>
          <a:p>
            <a:r>
              <a:rPr lang="en-US" dirty="0"/>
              <a:t>Many users have multiple or diverse service offerings to ensure connectivity</a:t>
            </a:r>
          </a:p>
          <a:p>
            <a:r>
              <a:rPr lang="en-US" dirty="0"/>
              <a:t>Limited industry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6B5C5-E7BF-7C18-563A-EC519A6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28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20A8-5D99-0A19-4309-8D79450D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Suggestions for consideration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55950-81A9-9E95-FED9-540462F8E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Operators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2A00-F6E0-11B2-AAF7-1AE0C4A906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More responsive pricing strategies</a:t>
            </a:r>
          </a:p>
          <a:p>
            <a:r>
              <a:rPr lang="en-US" dirty="0"/>
              <a:t>Improve communication of service offerings and prices</a:t>
            </a:r>
          </a:p>
          <a:p>
            <a:r>
              <a:rPr lang="en-US" dirty="0"/>
              <a:t>Improve coverage and quality of service</a:t>
            </a:r>
          </a:p>
          <a:p>
            <a:r>
              <a:rPr lang="en-AU" dirty="0"/>
              <a:t>Examine opportunities for efficiency improvements.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13AE81-E746-0B4F-3011-D17466242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Government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EDC1BB-95FF-A024-BC7B-CD0316FEE7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Timely market monitoring</a:t>
            </a:r>
          </a:p>
          <a:p>
            <a:r>
              <a:rPr lang="en-AU" dirty="0"/>
              <a:t>Implement a USO regime</a:t>
            </a:r>
          </a:p>
          <a:p>
            <a:r>
              <a:rPr lang="en-AU" dirty="0"/>
              <a:t>Introduce quality of service framework.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207B-C4C4-2230-C583-D965EE77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40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750" y="5876926"/>
            <a:ext cx="525621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AU" altLang="en-US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www.nslconsulting.co</a:t>
            </a:r>
          </a:p>
          <a:p>
            <a:pPr>
              <a:spcBef>
                <a:spcPct val="20000"/>
              </a:spcBef>
            </a:pPr>
            <a:r>
              <a:rPr lang="en-AU" altLang="en-US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Auckland • London • Melbourne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67855" y="2776415"/>
            <a:ext cx="7090241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Contact:</a:t>
            </a:r>
            <a:r>
              <a:rPr lang="en-AU" alt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	Noelle Jones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		WhatsApp: +61418354894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		n.jones@strategies.nzl.com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482" y="5665821"/>
            <a:ext cx="165100" cy="991064"/>
            <a:chOff x="320482" y="5665821"/>
            <a:chExt cx="165100" cy="991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320482" y="5665821"/>
              <a:ext cx="165100" cy="167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482" y="6489729"/>
              <a:ext cx="165100" cy="167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0482" y="5865606"/>
              <a:ext cx="165100" cy="1671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482" y="6075169"/>
              <a:ext cx="165100" cy="1671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0482" y="6280461"/>
              <a:ext cx="165100" cy="1671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7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74D2-DD3C-52DA-D6F2-465B6FAD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Situation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F6566-7344-BEF3-29B2-AF0AD7BE4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8F91E-4A71-8981-DF49-CA43EDF4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2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9ECE-CA31-872E-95C1-22F192EA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Tongan market: 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B431-3726-6EFD-7771-F922FC24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53087"/>
          </a:xfrm>
        </p:spPr>
        <p:txBody>
          <a:bodyPr/>
          <a:lstStyle/>
          <a:p>
            <a:r>
              <a:rPr lang="en-AU" dirty="0"/>
              <a:t>Population: 97,600 (2024)</a:t>
            </a:r>
          </a:p>
          <a:p>
            <a:pPr lvl="1"/>
            <a:r>
              <a:rPr lang="en-AU" dirty="0"/>
              <a:t>declined by 5.5% since 2011</a:t>
            </a:r>
          </a:p>
          <a:p>
            <a:r>
              <a:rPr lang="en-AU" dirty="0"/>
              <a:t>Labor force: 45% of population aged 15+ years (2023)</a:t>
            </a:r>
          </a:p>
          <a:p>
            <a:pPr lvl="1"/>
            <a:r>
              <a:rPr lang="en-AU" dirty="0"/>
              <a:t>unemployment rate: 2.2%</a:t>
            </a:r>
          </a:p>
          <a:p>
            <a:pPr lvl="1"/>
            <a:r>
              <a:rPr lang="en-AU" dirty="0"/>
              <a:t>‘informal employment’: 53% of employed Tongans</a:t>
            </a:r>
          </a:p>
          <a:p>
            <a:r>
              <a:rPr lang="en-AU" dirty="0"/>
              <a:t>GNI/capita: USD8,800 (2024)</a:t>
            </a:r>
          </a:p>
          <a:p>
            <a:r>
              <a:rPr lang="en-AU"/>
              <a:t>Remittances comprise </a:t>
            </a:r>
            <a:r>
              <a:rPr lang="en-AU" dirty="0"/>
              <a:t>31% of household income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01E00-5978-7A57-EC20-C38DC037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9C5E8-5D9E-0A2B-D631-425654971D6A}"/>
              </a:ext>
            </a:extLst>
          </p:cNvPr>
          <p:cNvSpPr txBox="1"/>
          <p:nvPr/>
        </p:nvSpPr>
        <p:spPr bwMode="auto">
          <a:xfrm>
            <a:off x="377100" y="6203835"/>
            <a:ext cx="6750864" cy="4888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20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Sources: Tonga Statistics Department, World Bank</a:t>
            </a:r>
          </a:p>
        </p:txBody>
      </p:sp>
    </p:spTree>
    <p:extLst>
      <p:ext uri="{BB962C8B-B14F-4D97-AF65-F5344CB8AC3E}">
        <p14:creationId xmlns:p14="http://schemas.microsoft.com/office/powerpoint/2010/main" val="31012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AA05-E4A3-ED0F-570C-14B09BD9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dirty="0"/>
              <a:t>Affordability</a:t>
            </a:r>
            <a:r>
              <a:rPr lang="en-AU" dirty="0"/>
              <a:t> will be a constraining factor for many consumers wishing to take up broadband or increase their usage.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D9280-EC07-0684-06EB-1B9CD9B8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4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9EC013-A1DE-9C93-7518-123C1062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Traffic increasing while subscriptions flat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877C1-0725-22AC-CC97-7623A52A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5F558-AB7F-12B1-BBA0-78BB04A82AD8}"/>
              </a:ext>
            </a:extLst>
          </p:cNvPr>
          <p:cNvSpPr txBox="1"/>
          <p:nvPr/>
        </p:nvSpPr>
        <p:spPr bwMode="auto">
          <a:xfrm>
            <a:off x="7770975" y="4828602"/>
            <a:ext cx="4018610" cy="6983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Graph includes Starlink subscriptions but not traffic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B6C7A7-81BB-B5BE-5AB2-3C6277BF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052686"/>
            <a:ext cx="9500616" cy="45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2CBB-6032-24A0-8999-E27FFF62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/>
              <a:t>We estimate Starlink achieved </a:t>
            </a:r>
            <a:r>
              <a:rPr lang="en-AU" sz="3600" b="1" dirty="0"/>
              <a:t>over 33% </a:t>
            </a:r>
            <a:br>
              <a:rPr lang="en-AU" sz="3600" b="1" dirty="0"/>
            </a:br>
            <a:r>
              <a:rPr lang="en-AU" dirty="0"/>
              <a:t>share of the fixed broadband </a:t>
            </a:r>
            <a:r>
              <a:rPr lang="en-AU"/>
              <a:t>market </a:t>
            </a:r>
            <a:br>
              <a:rPr lang="en-AU"/>
            </a:br>
            <a:r>
              <a:rPr lang="en-AU"/>
              <a:t>within </a:t>
            </a:r>
            <a:r>
              <a:rPr lang="en-AU" dirty="0"/>
              <a:t>a year.</a:t>
            </a:r>
            <a:br>
              <a:rPr lang="en-AU" dirty="0"/>
            </a:br>
            <a:br>
              <a:rPr lang="en-AU" dirty="0"/>
            </a:br>
            <a:r>
              <a:rPr lang="en-AU" sz="2400" dirty="0"/>
              <a:t>[as at November 2025]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F2259-5260-6F6B-FDAE-3567C04B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3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9D6C-0C53-60F3-BAE1-E1ADD5B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Over 2020-24, capital investment was 15% of Tongan revenue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CEF15-323E-6DAC-1854-420D30F6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F3F1E-3E8E-BA5B-C451-AAD624F9B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275108"/>
            <a:ext cx="805281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342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1">
      <a:dk1>
        <a:srgbClr val="000000"/>
      </a:dk1>
      <a:lt1>
        <a:sysClr val="window" lastClr="FFFFFF"/>
      </a:lt1>
      <a:dk2>
        <a:srgbClr val="004A9C"/>
      </a:dk2>
      <a:lt2>
        <a:srgbClr val="E7E6E6"/>
      </a:lt2>
      <a:accent1>
        <a:srgbClr val="39CDE7"/>
      </a:accent1>
      <a:accent2>
        <a:srgbClr val="60DE72"/>
      </a:accent2>
      <a:accent3>
        <a:srgbClr val="FFD93D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Verdana-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0">
              <a:solidFill>
                <a:schemeClr val="bg2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50800" tIns="46800" rIns="50800" bIns="46800"/>
      <a:lstStyle>
        <a:defPPr algn="ctr">
          <a:lnSpc>
            <a:spcPct val="110000"/>
          </a:lnSpc>
          <a:defRPr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spDef>
    <a:txDef>
      <a:spPr bwMode="auto">
        <a:noFill/>
        <a:ln>
          <a:noFill/>
        </a:ln>
        <a:effectLst/>
      </a:spPr>
      <a:bodyPr wrap="square" lIns="90000" tIns="90000" rIns="90000" bIns="90000" rtlCol="0" anchor="ctr" anchorCtr="0">
        <a:spAutoFit/>
      </a:bodyPr>
      <a:lstStyle>
        <a:defPPr algn="ctr">
          <a:lnSpc>
            <a:spcPct val="110000"/>
          </a:lnSpc>
          <a:defRPr sz="2400" dirty="0" smtClean="0">
            <a:solidFill>
              <a:schemeClr val="bg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show - white.potx" id="{D4009183-12F0-45DE-917A-2CA42A2129D7}" vid="{8EA08996-52BF-488E-869D-C84BA2E358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c9bb36-b2cc-40da-8049-d343969ebcf7">
      <Terms xmlns="http://schemas.microsoft.com/office/infopath/2007/PartnerControls"/>
    </lcf76f155ced4ddcb4097134ff3c332f>
    <TaxCatchAll xmlns="8fb4ddd7-5c9a-4b19-95b9-79d1ff5adc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36128617C6FB84469FCD23976B9B1386005385D26CA8E1224CAF140060D7B1F19F" ma:contentTypeVersion="30" ma:contentTypeDescription="Create a new Word Document." ma:contentTypeScope="" ma:versionID="5c931f187de23f49115c7ed734a368fe">
  <xsd:schema xmlns:xsd="http://www.w3.org/2001/XMLSchema" xmlns:xs="http://www.w3.org/2001/XMLSchema" xmlns:p="http://schemas.microsoft.com/office/2006/metadata/properties" xmlns:ns2="8fb4ddd7-5c9a-4b19-95b9-79d1ff5adc09" xmlns:ns3="cbc9bb36-b2cc-40da-8049-d343969ebcf7" targetNamespace="http://schemas.microsoft.com/office/2006/metadata/properties" ma:root="true" ma:fieldsID="66dc650afe39fb63abac61f4ca7069bf" ns2:_="" ns3:_="">
    <xsd:import namespace="8fb4ddd7-5c9a-4b19-95b9-79d1ff5adc09"/>
    <xsd:import namespace="cbc9bb36-b2cc-40da-8049-d343969ebc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4ddd7-5c9a-4b19-95b9-79d1ff5adc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533f792e-a8bb-4099-bdf0-796e268811dc}" ma:internalName="TaxCatchAll" ma:showField="CatchAllData" ma:web="8fb4ddd7-5c9a-4b19-95b9-79d1ff5ad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9bb36-b2cc-40da-8049-d343969eb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ef40c5-bb83-43fc-baaa-3b2af35b81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353B3E-6071-4424-8295-C8F48416BB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679B8-F95C-44B0-AB85-E47CCD10EBE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fb4ddd7-5c9a-4b19-95b9-79d1ff5adc09"/>
    <ds:schemaRef ds:uri="http://schemas.microsoft.com/office/infopath/2007/PartnerControls"/>
    <ds:schemaRef ds:uri="cbc9bb36-b2cc-40da-8049-d343969ebcf7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D45791-1EDB-479F-A4D7-188853B9A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4ddd7-5c9a-4b19-95b9-79d1ff5adc09"/>
    <ds:schemaRef ds:uri="cbc9bb36-b2cc-40da-8049-d343969eb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slideshow - white</Template>
  <TotalTime>1305</TotalTime>
  <Words>817</Words>
  <Application>Microsoft Office PowerPoint</Application>
  <PresentationFormat>Widescreen</PresentationFormat>
  <Paragraphs>155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Verdana</vt:lpstr>
      <vt:lpstr>Berlin</vt:lpstr>
      <vt:lpstr>Retail pricing in Tonga</vt:lpstr>
      <vt:lpstr>PowerPoint Presentation</vt:lpstr>
      <vt:lpstr>Approach based largely on primary research</vt:lpstr>
      <vt:lpstr>Situation analysis</vt:lpstr>
      <vt:lpstr>Tongan market: key facts</vt:lpstr>
      <vt:lpstr>Affordability will be a constraining factor for many consumers wishing to take up broadband or increase their usage.</vt:lpstr>
      <vt:lpstr>Traffic increasing while subscriptions flat</vt:lpstr>
      <vt:lpstr>We estimate Starlink achieved over 33%  share of the fixed broadband market  within a year.  [as at November 2025]</vt:lpstr>
      <vt:lpstr>Over 2020-24, capital investment was 15% of Tongan revenue</vt:lpstr>
      <vt:lpstr>Potential opportunities to reduce costs</vt:lpstr>
      <vt:lpstr>Submarine cable accounts for 12-13% of total operator costs</vt:lpstr>
      <vt:lpstr>Tongan cable prices are relatively low</vt:lpstr>
      <vt:lpstr>Electricity prices are comparable with other  Pacific countries</vt:lpstr>
      <vt:lpstr>Retail prices</vt:lpstr>
      <vt:lpstr>Retail prices have been relatively stable</vt:lpstr>
      <vt:lpstr>Unlimited plans are available</vt:lpstr>
      <vt:lpstr>Fixed broadband: least expensive plans</vt:lpstr>
      <vt:lpstr>Fixed broadband: affordability</vt:lpstr>
      <vt:lpstr>Mobile data: least expensive plans</vt:lpstr>
      <vt:lpstr>Mobile data: affordability</vt:lpstr>
      <vt:lpstr>Survey findings: mobile</vt:lpstr>
      <vt:lpstr>87% of respondents want to use more data but it is too expensive</vt:lpstr>
      <vt:lpstr>Users purchase data as and when required</vt:lpstr>
      <vt:lpstr>48% of respondents used less than 20GB in the previous month</vt:lpstr>
      <vt:lpstr>43% used more than one mobile provider</vt:lpstr>
      <vt:lpstr>72% of respondents experienced problems over the previous three months</vt:lpstr>
      <vt:lpstr>Survey findings: home broadband</vt:lpstr>
      <vt:lpstr>58% of respondents had no home service</vt:lpstr>
      <vt:lpstr>Most respondents used wireless at home</vt:lpstr>
      <vt:lpstr>39% of respondents spent USD55-82  on their home service in the previous month</vt:lpstr>
      <vt:lpstr>52% of respondents see cost as a constraint for increasing usage</vt:lpstr>
      <vt:lpstr>44% used less than 200GB in the previous month</vt:lpstr>
      <vt:lpstr>66% experienced problems with home broadband over the previous three months</vt:lpstr>
      <vt:lpstr>Concluding remarks</vt:lpstr>
      <vt:lpstr>Creating an effective competitive response will be a challenge for industry.</vt:lpstr>
      <vt:lpstr>Observations on the Tongan market</vt:lpstr>
      <vt:lpstr>Suggestions for consideration</vt:lpstr>
      <vt:lpstr>PowerPoint Presentation</vt:lpstr>
    </vt:vector>
  </TitlesOfParts>
  <Company>Network Strategies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pricing in Tonga</dc:title>
  <dc:creator>Network Strategies Limited</dc:creator>
  <cp:lastModifiedBy>Fionna Clark</cp:lastModifiedBy>
  <cp:revision>6</cp:revision>
  <dcterms:created xsi:type="dcterms:W3CDTF">2026-01-05T22:04:03Z</dcterms:created>
  <dcterms:modified xsi:type="dcterms:W3CDTF">2026-01-19T04:53:36Z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0x01010036128617C6FB84469FCD23976B9B1386005385D26CA8E1224CAF140060D7B1F19F</vt:lpwstr>
  </property>
  <property fmtid="{D5CDD505-2E9C-101B-9397-08002B2CF9AE}" pid="3" name="TemplateUrl">
    <vt:lpwstr/>
  </property>
  <property fmtid="{D5CDD505-2E9C-101B-9397-08002B2CF9AE}" pid="4" name="MediaServiceImageTags">
    <vt:lpwstr/>
  </property>
</Properties>
</file>