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4"/>
  </p:sldMasterIdLst>
  <p:notesMasterIdLst>
    <p:notesMasterId r:id="rId43"/>
  </p:notesMasterIdLst>
  <p:sldIdLst>
    <p:sldId id="256" r:id="rId5"/>
    <p:sldId id="296" r:id="rId6"/>
    <p:sldId id="328" r:id="rId7"/>
    <p:sldId id="307" r:id="rId8"/>
    <p:sldId id="302" r:id="rId9"/>
    <p:sldId id="303" r:id="rId10"/>
    <p:sldId id="304" r:id="rId11"/>
    <p:sldId id="333" r:id="rId12"/>
    <p:sldId id="329" r:id="rId13"/>
    <p:sldId id="306" r:id="rId14"/>
    <p:sldId id="332" r:id="rId15"/>
    <p:sldId id="331" r:id="rId16"/>
    <p:sldId id="330" r:id="rId17"/>
    <p:sldId id="299" r:id="rId18"/>
    <p:sldId id="308" r:id="rId19"/>
    <p:sldId id="310" r:id="rId20"/>
    <p:sldId id="309" r:id="rId21"/>
    <p:sldId id="312" r:id="rId22"/>
    <p:sldId id="311" r:id="rId23"/>
    <p:sldId id="313" r:id="rId24"/>
    <p:sldId id="300" r:id="rId25"/>
    <p:sldId id="314" r:id="rId26"/>
    <p:sldId id="317" r:id="rId27"/>
    <p:sldId id="335" r:id="rId28"/>
    <p:sldId id="334" r:id="rId29"/>
    <p:sldId id="315" r:id="rId30"/>
    <p:sldId id="320" r:id="rId31"/>
    <p:sldId id="322" r:id="rId32"/>
    <p:sldId id="325" r:id="rId33"/>
    <p:sldId id="326" r:id="rId34"/>
    <p:sldId id="323" r:id="rId35"/>
    <p:sldId id="336" r:id="rId36"/>
    <p:sldId id="337" r:id="rId37"/>
    <p:sldId id="318" r:id="rId38"/>
    <p:sldId id="327" r:id="rId39"/>
    <p:sldId id="319" r:id="rId40"/>
    <p:sldId id="321" r:id="rId41"/>
    <p:sldId id="286" r:id="rId4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A9B600E-BB21-BDDB-23CB-0D9E8F1D429B}" name="Noelle Jones" initials="NJ" userId="S::n.jones@strategies.nzl.com::d4f0510a-11cd-48ba-af64-b2cd56e3575f" providerId="AD"/>
  <p188:author id="{6DEAF128-9854-EE3B-25EF-F89C19749D59}" name="Suella Hansen" initials="SH" userId="S::s.hansen@strategies.nzl.com::886fc70f-d114-40dc-b8f9-55cdba68370a" providerId="AD"/>
  <p188:author id="{A1025589-A7EB-172B-135A-E2B36E5CD5A2}" name="Network Strategies" initials="NSL" userId="Network Strategies" providerId="Non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oelle Jones" initials="NJ" lastIdx="1" clrIdx="0">
    <p:extLst>
      <p:ext uri="{19B8F6BF-5375-455C-9EA6-DF929625EA0E}">
        <p15:presenceInfo xmlns:p15="http://schemas.microsoft.com/office/powerpoint/2012/main" userId="e521d48e165d465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A9C"/>
    <a:srgbClr val="1F8094"/>
    <a:srgbClr val="FFD9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B56DFB-B8F7-45DE-A15A-1E5321D6E9D3}" v="17" dt="2026-01-18T21:06:04.42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47" d="100"/>
          <a:sy n="47" d="100"/>
        </p:scale>
        <p:origin x="77" y="61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heme" Target="theme/theme1.xml"/><Relationship Id="rId50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536474-4F2A-4BB1-9B1F-0314C63CBD7C}" type="datetimeFigureOut">
              <a:rPr lang="en-AU" smtClean="0"/>
              <a:t>18/01/2026</a:t>
            </a:fld>
            <a:endParaRPr lang="en-A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02D601-6B42-498C-8041-EC655A7B3333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77858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gif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rgbClr val="FFD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509144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78C69-6108-4CB6-A3D9-C42504E9E378}" type="datetime1">
              <a:rPr lang="en-US" smtClean="0"/>
              <a:t>1/18/2026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8061" y="494051"/>
            <a:ext cx="3374705" cy="116945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ith page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rgbClr val="FFD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183B6-FF9E-4469-A08C-21ADCF6D69D2}" type="datetime1">
              <a:rPr lang="en-US" smtClean="0"/>
              <a:t>1/18/2026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183B6-FF9E-4469-A08C-21ADCF6D69D2}" type="datetime1">
              <a:rPr lang="en-US" smtClean="0"/>
              <a:t>1/18/2026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1709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6" y="609600"/>
            <a:ext cx="1602997" cy="1368198"/>
          </a:xfrm>
          <a:prstGeom prst="rect">
            <a:avLst/>
          </a:prstGeom>
          <a:solidFill>
            <a:srgbClr val="FFD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751966" cy="41282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412821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29792-4298-46C6-8429-21FFD06E02C1}" type="datetime1">
              <a:rPr lang="en-US" smtClean="0"/>
              <a:t>1/18/2026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rgbClr val="FFD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569479" cy="4128214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41282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ECD4F-3A19-4249-A3A1-75F5DCABC83B}" type="datetime1">
              <a:rPr lang="en-US" smtClean="0"/>
              <a:t>1/18/2026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rgbClr val="FFD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757490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CA32F-FC16-41BF-8C92-9DFB4355F476}" type="datetime1">
              <a:rPr lang="en-US" smtClean="0"/>
              <a:t>1/18/2026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rgbClr val="FFD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757490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41A3-FECE-4E1A-83DE-C95719B1CE75}" type="datetime1">
              <a:rPr lang="en-US" smtClean="0"/>
              <a:t>1/18/2026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rgbClr val="FFD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lnSpc>
                <a:spcPct val="11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C33AB-DB45-452E-9336-D3544B105B1C}" type="datetime1">
              <a:rPr lang="en-US" smtClean="0"/>
              <a:t>1/18/2026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rgbClr val="FFD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25B29-EE04-4DF6-A600-5AD0666A534F}" type="datetime1">
              <a:rPr lang="en-US" smtClean="0"/>
              <a:t>1/18/2026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rgbClr val="FFD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3415119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3415119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3415119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550981" y="6072667"/>
            <a:ext cx="2743200" cy="365125"/>
          </a:xfrm>
        </p:spPr>
        <p:txBody>
          <a:bodyPr/>
          <a:lstStyle/>
          <a:p>
            <a:fld id="{F369F6C6-95F0-4799-9148-DC017E1A4E14}" type="datetime1">
              <a:rPr lang="en-US" smtClean="0"/>
              <a:t>1/18/2026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80321" y="6072668"/>
            <a:ext cx="687066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rgbClr val="FFD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4"/>
            <a:ext cx="3049705" cy="159132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3"/>
            <a:ext cx="3067297" cy="159132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59132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ABFAF-C9B2-4846-87CE-10976014A138}" type="datetime1">
              <a:rPr lang="en-US" smtClean="0"/>
              <a:t>1/18/2026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rgbClr val="FFD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2336872"/>
            <a:ext cx="9613861" cy="41282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8C4AE-E7AF-4CC8-807A-D69B867D4031}" type="datetime1">
              <a:rPr lang="en-US" smtClean="0"/>
              <a:t>1/18/2026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rgbClr val="FFD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20252-EAE0-4277-8C90-56B365543969}" type="datetime1">
              <a:rPr lang="en-US" smtClean="0"/>
              <a:t>1/18/2026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rgbClr val="FFD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7974" y="609597"/>
            <a:ext cx="8782351" cy="569171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5B9A44BE-291C-40DD-8A59-E9E79D27F3DC}" type="datetime1">
              <a:rPr lang="en-US" smtClean="0"/>
              <a:t>1/18/2026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7973" y="5936189"/>
            <a:ext cx="6039153" cy="36512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-175400" y="5710026"/>
            <a:ext cx="1334295" cy="39014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rgbClr val="FFD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EFE66-7DF4-4C55-8E0E-7495578AAD78}" type="datetime1">
              <a:rPr lang="en-US" smtClean="0"/>
              <a:t>1/18/2026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rgbClr val="FFD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2"/>
            <a:ext cx="4698358" cy="41282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41282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8AFA5-F42C-43E6-9DE4-3C2B1F639296}" type="datetime1">
              <a:rPr lang="en-US" smtClean="0"/>
              <a:t>1/18/2026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NZ"/>
          </a:p>
        </p:txBody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rgbClr val="FFD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N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34350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34350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CC5F-4A93-4A48-8FFF-0683E791895E}" type="datetime1">
              <a:rPr lang="en-US" smtClean="0"/>
              <a:t>1/18/2026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point - graphic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4558495"/>
            <a:ext cx="10462437" cy="1397028"/>
          </a:xfrm>
          <a:prstGeom prst="rect">
            <a:avLst/>
          </a:prstGeom>
        </p:spPr>
      </p:pic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rgbClr val="FFD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757490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41A3-FECE-4E1A-83DE-C95719B1CE75}" type="datetime1">
              <a:rPr lang="en-US" smtClean="0"/>
              <a:t>1/18/2026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754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point - graphic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574621"/>
            <a:ext cx="10454185" cy="1364775"/>
          </a:xfrm>
          <a:prstGeom prst="rect">
            <a:avLst/>
          </a:prstGeom>
        </p:spPr>
      </p:pic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rgbClr val="FFD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757490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41A3-FECE-4E1A-83DE-C95719B1CE75}" type="datetime1">
              <a:rPr lang="en-US" smtClean="0"/>
              <a:t>1/18/2026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2840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point - graphic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rgbClr val="FFD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N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757490" cy="3592750"/>
          </a:xfrm>
        </p:spPr>
        <p:txBody>
          <a:bodyPr anchor="ctr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CD16A-6D08-4E86-886A-73B4A71653A8}" type="datetime1">
              <a:rPr lang="en-US" smtClean="0"/>
              <a:t>1/18/2026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5" name="Picture 14" descr="Background pattern&#10;&#10;Description automatically generated">
            <a:extLst>
              <a:ext uri="{FF2B5EF4-FFF2-40B4-BE49-F238E27FC236}">
                <a16:creationId xmlns:a16="http://schemas.microsoft.com/office/drawing/2014/main" id="{0021992B-AF0C-4724-AEDB-5AAF3D1EDE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76" y="4575646"/>
            <a:ext cx="10461600" cy="1368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0680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rgbClr val="FFD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973E8-7A9D-433A-9C5A-F0BE2C571633}" type="datetime1">
              <a:rPr lang="en-US" smtClean="0"/>
              <a:t>1/18/2026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2"/>
            <a:ext cx="9613861" cy="376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609996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BBA96CEF-5BD6-49F7-8D3D-FDB2F843C1C7}" type="datetime1">
              <a:rPr lang="en-US" smtClean="0"/>
              <a:pPr/>
              <a:t>1/18/2026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6099964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3"/>
          <a:stretch>
            <a:fillRect/>
          </a:stretch>
        </p:blipFill>
        <p:spPr>
          <a:xfrm>
            <a:off x="10613249" y="6099961"/>
            <a:ext cx="1334295" cy="390145"/>
          </a:xfrm>
          <a:prstGeom prst="rect">
            <a:avLst/>
          </a:prstGeom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70" r:id="rId6"/>
    <p:sldLayoutId id="2147483671" r:id="rId7"/>
    <p:sldLayoutId id="2147483672" r:id="rId8"/>
    <p:sldLayoutId id="2147483654" r:id="rId9"/>
    <p:sldLayoutId id="2147483655" r:id="rId10"/>
    <p:sldLayoutId id="2147483669" r:id="rId11"/>
    <p:sldLayoutId id="2147483656" r:id="rId12"/>
    <p:sldLayoutId id="2147483657" r:id="rId13"/>
    <p:sldLayoutId id="2147483660" r:id="rId14"/>
    <p:sldLayoutId id="2147483661" r:id="rId15"/>
    <p:sldLayoutId id="2147483666" r:id="rId16"/>
    <p:sldLayoutId id="2147483663" r:id="rId17"/>
    <p:sldLayoutId id="2147483667" r:id="rId18"/>
    <p:sldLayoutId id="2147483668" r:id="rId19"/>
    <p:sldLayoutId id="2147483658" r:id="rId20"/>
    <p:sldLayoutId id="2147483659" r:id="rId21"/>
  </p:sldLayoutIdLst>
  <p:hf hdr="0" ftr="0" dt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200" kern="1200">
          <a:solidFill>
            <a:schemeClr val="bg2">
              <a:lumMod val="7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bg2">
              <a:lumMod val="7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2">
              <a:lumMod val="7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7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2">
              <a:lumMod val="7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2">
              <a:lumMod val="7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r>
              <a:rPr lang="en-AU" dirty="0"/>
              <a:t>Retail pricing in Tonga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781979"/>
            <a:ext cx="8144134" cy="1509144"/>
          </a:xfrm>
        </p:spPr>
        <p:txBody>
          <a:bodyPr>
            <a:normAutofit/>
          </a:bodyPr>
          <a:lstStyle/>
          <a:p>
            <a:r>
              <a:rPr lang="en-AU" dirty="0"/>
              <a:t>Noelle Jones &amp; Suella Hansen</a:t>
            </a:r>
          </a:p>
          <a:p>
            <a:r>
              <a:rPr lang="en-AU" dirty="0"/>
              <a:t>Presentation for PTC</a:t>
            </a:r>
            <a:br>
              <a:rPr lang="en-AU" dirty="0"/>
            </a:br>
            <a:r>
              <a:rPr lang="en-AU" dirty="0"/>
              <a:t>19 January 2026</a:t>
            </a:r>
          </a:p>
        </p:txBody>
      </p:sp>
    </p:spTree>
    <p:extLst>
      <p:ext uri="{BB962C8B-B14F-4D97-AF65-F5344CB8AC3E}">
        <p14:creationId xmlns:p14="http://schemas.microsoft.com/office/powerpoint/2010/main" val="21831458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5F8CDF5-C741-6B4D-AA2C-575EE28F2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dirty="0"/>
              <a:t>Potential opportunities to reduce costs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DC4B02F-855C-C83A-31DF-C3C0401A38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899" y="3120401"/>
            <a:ext cx="3075891" cy="1903434"/>
          </a:xfrm>
          <a:solidFill>
            <a:schemeClr val="accent4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AU" sz="2000" dirty="0"/>
              <a:t>EBITDA margin lower in Tonga than in a sample of other island-based operators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EAC109-D3B4-858E-4F69-0D2F583AF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D3C570-639F-80B8-4BBF-1C8B6773B2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0790" y="2336872"/>
            <a:ext cx="8052816" cy="4387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3968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4AE0350-67BF-C9A2-DD15-DCD623D78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dirty="0"/>
              <a:t>Submarine cable accounts for 12-13% of total operator costs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1D0EAD-CE13-9082-87C2-B5EE207A9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D51DBFD-5CB2-0452-CB45-2C3908DAD3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1604" y="2316841"/>
            <a:ext cx="8052816" cy="4387596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F18B5E6-AFCE-B10C-7754-0CAB08AA87D4}"/>
              </a:ext>
            </a:extLst>
          </p:cNvPr>
          <p:cNvSpPr txBox="1">
            <a:spLocks/>
          </p:cNvSpPr>
          <p:nvPr/>
        </p:nvSpPr>
        <p:spPr>
          <a:xfrm>
            <a:off x="754900" y="3307976"/>
            <a:ext cx="2618922" cy="1631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AU" sz="2000" dirty="0"/>
              <a:t>This is a reasonable level of expenditure for a small island nation</a:t>
            </a:r>
          </a:p>
        </p:txBody>
      </p:sp>
    </p:spTree>
    <p:extLst>
      <p:ext uri="{BB962C8B-B14F-4D97-AF65-F5344CB8AC3E}">
        <p14:creationId xmlns:p14="http://schemas.microsoft.com/office/powerpoint/2010/main" val="12366985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E11B2-18D5-9E9A-B216-862859D0D5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Tongan cable prices are relatively low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D132AC-B025-0328-9842-F5275F4BC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B9B05ED-BAC4-7FCB-5EC6-6EDE09C203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321" y="2311648"/>
            <a:ext cx="8052816" cy="4387596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69D3623-65D4-6740-8781-A4E5BCC650F8}"/>
              </a:ext>
            </a:extLst>
          </p:cNvPr>
          <p:cNvSpPr txBox="1">
            <a:spLocks/>
          </p:cNvSpPr>
          <p:nvPr/>
        </p:nvSpPr>
        <p:spPr>
          <a:xfrm>
            <a:off x="8733138" y="3505793"/>
            <a:ext cx="2778542" cy="170733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AU" sz="2000" dirty="0"/>
              <a:t>Price per Mbps decreases as committed capacity increases</a:t>
            </a:r>
          </a:p>
        </p:txBody>
      </p:sp>
    </p:spTree>
    <p:extLst>
      <p:ext uri="{BB962C8B-B14F-4D97-AF65-F5344CB8AC3E}">
        <p14:creationId xmlns:p14="http://schemas.microsoft.com/office/powerpoint/2010/main" val="1730378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5F5276-0A66-8C76-39E6-15BA3F5A2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dirty="0"/>
              <a:t>Electricity prices are comparable with other </a:t>
            </a:r>
            <a:br>
              <a:rPr lang="en-AU" dirty="0"/>
            </a:br>
            <a:r>
              <a:rPr lang="en-AU" dirty="0"/>
              <a:t>Pacific countries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1A9EC818-31DB-48D1-C72E-BC9B887D0D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8511" y="2336872"/>
            <a:ext cx="3830944" cy="4128216"/>
          </a:xfrm>
        </p:spPr>
        <p:txBody>
          <a:bodyPr>
            <a:normAutofit/>
          </a:bodyPr>
          <a:lstStyle/>
          <a:p>
            <a:r>
              <a:rPr lang="en-AU" sz="2000" dirty="0"/>
              <a:t>Utility costs can be a significant component of operating costs</a:t>
            </a:r>
          </a:p>
          <a:p>
            <a:r>
              <a:rPr lang="en-AU" sz="2000" dirty="0"/>
              <a:t>Power sourced primarily through diesel generators</a:t>
            </a:r>
          </a:p>
          <a:p>
            <a:r>
              <a:rPr lang="en-AU" sz="2000" dirty="0"/>
              <a:t>Prices are dependent on diesel fuel costs.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D8289A0-45CE-287E-CBDD-F53D558FC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E8182A4-9771-700E-5F74-66C1B6FC58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321" y="2276924"/>
            <a:ext cx="5716524" cy="4387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3247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D5F5B-3805-3127-CEB0-FC792C206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Retail prices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42D8D7-D858-1AAE-44E7-FFABE33742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6F5A8A-1D7C-E9C0-0651-2793C7799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9241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202D23-63CC-E37D-F92B-8B8E3338B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Retail prices have been relatively stable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8F226C2C-94C0-F2D3-D49B-660E583175B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5137320"/>
              </p:ext>
            </p:extLst>
          </p:nvPr>
        </p:nvGraphicFramePr>
        <p:xfrm>
          <a:off x="681038" y="2336800"/>
          <a:ext cx="9613900" cy="325954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694609">
                  <a:extLst>
                    <a:ext uri="{9D8B030D-6E8A-4147-A177-3AD203B41FA5}">
                      <a16:colId xmlns:a16="http://schemas.microsoft.com/office/drawing/2014/main" val="1352250837"/>
                    </a:ext>
                  </a:extLst>
                </a:gridCol>
                <a:gridCol w="7919291">
                  <a:extLst>
                    <a:ext uri="{9D8B030D-6E8A-4147-A177-3AD203B41FA5}">
                      <a16:colId xmlns:a16="http://schemas.microsoft.com/office/drawing/2014/main" val="2555101193"/>
                    </a:ext>
                  </a:extLst>
                </a:gridCol>
              </a:tblGrid>
              <a:tr h="133200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AU" sz="24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TCC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20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AU" sz="24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ADSL prices reduced significantly since 2023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AU" sz="24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Most recent mobile price change was in 2021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9127874"/>
                  </a:ext>
                </a:extLst>
              </a:tr>
              <a:tr h="992094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AU" sz="240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Digicel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20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AU" sz="24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Mobile postpaid prices unchanged since 2020 </a:t>
                      </a:r>
                      <a:r>
                        <a:rPr lang="en-AU" sz="2400" b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but increased usage </a:t>
                      </a:r>
                      <a:r>
                        <a:rPr lang="en-AU" sz="24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allowances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AU" sz="24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Most mobile prepaid plans largely unchanged since 2020, with three new plans introduced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812038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D3FAE4-3A79-0B68-2910-C67582F52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44322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456FE5-9192-2BCD-FFE7-BB7C3EDBA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74439-0FAF-9DB1-ED62-B0779927E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Unlimited plans are available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15EB31A-D546-BFF3-055A-8CA4BBC8B0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1035125"/>
              </p:ext>
            </p:extLst>
          </p:nvPr>
        </p:nvGraphicFramePr>
        <p:xfrm>
          <a:off x="681038" y="2336800"/>
          <a:ext cx="9613900" cy="38880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694609">
                  <a:extLst>
                    <a:ext uri="{9D8B030D-6E8A-4147-A177-3AD203B41FA5}">
                      <a16:colId xmlns:a16="http://schemas.microsoft.com/office/drawing/2014/main" val="1352250837"/>
                    </a:ext>
                  </a:extLst>
                </a:gridCol>
                <a:gridCol w="7919291">
                  <a:extLst>
                    <a:ext uri="{9D8B030D-6E8A-4147-A177-3AD203B41FA5}">
                      <a16:colId xmlns:a16="http://schemas.microsoft.com/office/drawing/2014/main" val="2555101193"/>
                    </a:ext>
                  </a:extLst>
                </a:gridCol>
              </a:tblGrid>
              <a:tr h="172800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AU" sz="24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TCC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20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AU" sz="24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Unlimited ADSL plan introduced in December 2024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AU" sz="24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No unlimited mobile data plans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9127874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AU" sz="240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Digicel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20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AU" sz="24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Unlimited mobile prepaid plan available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812038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AU" sz="2400" dirty="0" err="1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WanTok</a:t>
                      </a:r>
                      <a:endParaRPr lang="en-AU" sz="2400" dirty="0">
                        <a:solidFill>
                          <a:schemeClr val="bg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20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AU" sz="24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Fixed wireless plans are unlimited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8651093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</a:pPr>
                      <a:r>
                        <a:rPr lang="en-AU" sz="240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Starlink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20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AU" sz="2400" b="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Residential plans are unlimited.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9538507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C373F0-0749-DC2D-8799-247B9DEEE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9001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AEAAA-C5DE-9EBD-3199-1A38706A9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Fixed broadband: least expensive plans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83C953-06FD-21F7-CBF6-3C8F47580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DC333E-D4BC-26AD-C1F5-538DB292B4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321" y="2110426"/>
            <a:ext cx="8781288" cy="457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0383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F44C7-A4CD-108E-AEB3-015F247E5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Fixed broadband: affordability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1D5FEC-33CB-5E97-408D-63752CEDF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A6BF9E-09D5-68AF-4AE8-5AE56D9D3DDB}"/>
              </a:ext>
            </a:extLst>
          </p:cNvPr>
          <p:cNvSpPr txBox="1"/>
          <p:nvPr/>
        </p:nvSpPr>
        <p:spPr bwMode="auto">
          <a:xfrm>
            <a:off x="7227203" y="4379259"/>
            <a:ext cx="4018610" cy="69830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0000" tIns="90000" rIns="90000" bIns="90000" rtlCol="0" anchor="ctr" anchorCtr="0">
            <a:spAutoFit/>
          </a:bodyPr>
          <a:lstStyle/>
          <a:p>
            <a:pPr>
              <a:lnSpc>
                <a:spcPct val="110000"/>
              </a:lnSpc>
            </a:pPr>
            <a:r>
              <a:rPr lang="en-AU" sz="1600" i="1" dirty="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Note: Omitted data points for Tuvalu and Kiribati greater than 70%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0047136-516C-EDB2-56C6-5D34527A2B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321" y="2185461"/>
            <a:ext cx="8781288" cy="4387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8338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0DC8F-BD05-4C60-63D8-B44034FE5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Mobile data: least expensive plans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CB717C9-723D-C889-07B1-3A2E28667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8950F1-23B4-1165-45AE-21C1F5B7F0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321" y="2178449"/>
            <a:ext cx="8602980" cy="439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267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-up of a blue light&#10;&#10;AI-generated content may be incorrect.">
            <a:extLst>
              <a:ext uri="{FF2B5EF4-FFF2-40B4-BE49-F238E27FC236}">
                <a16:creationId xmlns:a16="http://schemas.microsoft.com/office/drawing/2014/main" id="{2053C4A6-BF33-71C1-90DC-807EF7179F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1" y="0"/>
            <a:ext cx="12191999" cy="68580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1D463778-BAF4-4462-826B-262BD762F61D}"/>
              </a:ext>
            </a:extLst>
          </p:cNvPr>
          <p:cNvSpPr txBox="1">
            <a:spLocks/>
          </p:cNvSpPr>
          <p:nvPr/>
        </p:nvSpPr>
        <p:spPr>
          <a:xfrm>
            <a:off x="1098920" y="3455898"/>
            <a:ext cx="9613861" cy="108093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3600" kern="120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NZ" sz="3700" b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Study</a:t>
            </a:r>
            <a:r>
              <a:rPr lang="en-NZ" b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 objective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BE306AD-2B6A-477D-A22B-C38179DE986C}"/>
              </a:ext>
            </a:extLst>
          </p:cNvPr>
          <p:cNvSpPr txBox="1">
            <a:spLocks/>
          </p:cNvSpPr>
          <p:nvPr/>
        </p:nvSpPr>
        <p:spPr>
          <a:xfrm>
            <a:off x="1098920" y="4365816"/>
            <a:ext cx="7240679" cy="2156429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dirty="0">
                <a:solidFill>
                  <a:schemeClr val="tx1"/>
                </a:solidFill>
              </a:rPr>
              <a:t>Identify potential for improvements for domestic RSPs to compete effectively with emerging LEO service providers. </a:t>
            </a:r>
          </a:p>
          <a:p>
            <a:pPr lvl="0"/>
            <a:endParaRPr lang="en-US" dirty="0">
              <a:solidFill>
                <a:schemeClr val="tx1"/>
              </a:solidFill>
            </a:endParaRPr>
          </a:p>
          <a:p>
            <a:pPr lvl="0"/>
            <a:endParaRPr lang="en-US" dirty="0">
              <a:solidFill>
                <a:schemeClr val="tx1"/>
              </a:solidFill>
            </a:endParaRPr>
          </a:p>
          <a:p>
            <a:endParaRPr lang="en-NZ" dirty="0">
              <a:solidFill>
                <a:schemeClr val="tx1"/>
              </a:solidFill>
            </a:endParaRPr>
          </a:p>
          <a:p>
            <a:endParaRPr lang="en-N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6751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A76EC-6292-360E-8E76-16D0D8A47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Mobile data: affordability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977CD93-9A0C-1460-5712-54F2223DD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E0A2303-F1EE-E52A-8B02-CD775A7AA5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321" y="2275108"/>
            <a:ext cx="8781288" cy="4387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0685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1FA53-ED78-6F27-0025-A25C9DEF0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Survey findings: mobile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160461-896E-4584-2052-6AEE25BF6B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205DDC-5650-F4C6-8A5A-E7B86821A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39811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EE94F-42A4-33F9-0FDF-FFCE71A4F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dirty="0"/>
              <a:t>87% of respondents want to use more data but it is too expensive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7B41EAF-70D4-0091-F541-A054CA67A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C7E09A0-C709-2913-25DC-3C6C9BA4F9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321" y="2141892"/>
            <a:ext cx="9857232" cy="456438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62B251B-9F58-B5DA-096C-31765ACCDA78}"/>
              </a:ext>
            </a:extLst>
          </p:cNvPr>
          <p:cNvSpPr txBox="1"/>
          <p:nvPr/>
        </p:nvSpPr>
        <p:spPr bwMode="auto">
          <a:xfrm>
            <a:off x="197224" y="6415209"/>
            <a:ext cx="1335741" cy="42746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0000" tIns="90000" rIns="90000" bIns="90000" rtlCol="0" anchor="ctr" anchorCtr="0">
            <a:spAutoFit/>
          </a:bodyPr>
          <a:lstStyle/>
          <a:p>
            <a:pPr>
              <a:lnSpc>
                <a:spcPct val="110000"/>
              </a:lnSpc>
            </a:pPr>
            <a:r>
              <a:rPr lang="en-AU" sz="1600" i="1" dirty="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n=405</a:t>
            </a:r>
          </a:p>
        </p:txBody>
      </p:sp>
    </p:spTree>
    <p:extLst>
      <p:ext uri="{BB962C8B-B14F-4D97-AF65-F5344CB8AC3E}">
        <p14:creationId xmlns:p14="http://schemas.microsoft.com/office/powerpoint/2010/main" val="18692220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1EBB0-10DB-DA5A-6300-8CC9833F8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Users purchase data as and when required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4B97FE-DC27-A4E0-4B99-6B0152BAE8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907" y="2636229"/>
            <a:ext cx="9613861" cy="4128216"/>
          </a:xfrm>
        </p:spPr>
        <p:txBody>
          <a:bodyPr/>
          <a:lstStyle/>
          <a:p>
            <a:r>
              <a:rPr lang="en-AU" dirty="0"/>
              <a:t>46% of respondents spent less than USD27 on their mobile in the previous month</a:t>
            </a:r>
          </a:p>
          <a:p>
            <a:pPr lvl="1"/>
            <a:r>
              <a:rPr lang="en-AU" dirty="0"/>
              <a:t>USD27 = 3.7% of GNI/capita</a:t>
            </a:r>
          </a:p>
          <a:p>
            <a:endParaRPr lang="en-AU" dirty="0"/>
          </a:p>
          <a:p>
            <a:r>
              <a:rPr lang="en-AU" dirty="0"/>
              <a:t>51% of respondents top up at least four times a month</a:t>
            </a:r>
          </a:p>
          <a:p>
            <a:pPr lvl="1"/>
            <a:r>
              <a:rPr lang="en-AU" dirty="0"/>
              <a:t>78% top up at least twice a month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E5AC35-D02E-691D-17AA-F2F4E9424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E76007-914A-7C1B-DB13-718BDE668DB4}"/>
              </a:ext>
            </a:extLst>
          </p:cNvPr>
          <p:cNvSpPr txBox="1"/>
          <p:nvPr/>
        </p:nvSpPr>
        <p:spPr bwMode="auto">
          <a:xfrm>
            <a:off x="1367968" y="5515532"/>
            <a:ext cx="8238565" cy="55025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0000" tIns="90000" rIns="90000" bIns="90000" rtlCol="0" anchor="ctr" anchorCtr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AU" sz="2400" dirty="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Users are also very sensitive to price increases</a:t>
            </a:r>
          </a:p>
        </p:txBody>
      </p:sp>
    </p:spTree>
    <p:extLst>
      <p:ext uri="{BB962C8B-B14F-4D97-AF65-F5344CB8AC3E}">
        <p14:creationId xmlns:p14="http://schemas.microsoft.com/office/powerpoint/2010/main" val="17168457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9BB6D-D33B-64D3-11CA-DA4075876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dirty="0"/>
              <a:t>48% of respondents used less than 20GB in the previous month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D9D0592-DEC8-7B5D-DE12-A4E9C698B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7601AA-F4AF-F66D-3B38-E739D528ED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902" y="2212664"/>
            <a:ext cx="8052816" cy="438759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E7BCC0D-3439-D773-48B8-B991BE7F06A9}"/>
              </a:ext>
            </a:extLst>
          </p:cNvPr>
          <p:cNvSpPr txBox="1"/>
          <p:nvPr/>
        </p:nvSpPr>
        <p:spPr bwMode="auto">
          <a:xfrm>
            <a:off x="197224" y="6415209"/>
            <a:ext cx="1335741" cy="42746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0000" tIns="90000" rIns="90000" bIns="90000" rtlCol="0" anchor="ctr" anchorCtr="0">
            <a:spAutoFit/>
          </a:bodyPr>
          <a:lstStyle/>
          <a:p>
            <a:pPr>
              <a:lnSpc>
                <a:spcPct val="110000"/>
              </a:lnSpc>
            </a:pPr>
            <a:r>
              <a:rPr lang="en-AU" sz="1600" i="1" dirty="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n=422</a:t>
            </a:r>
          </a:p>
        </p:txBody>
      </p:sp>
    </p:spTree>
    <p:extLst>
      <p:ext uri="{BB962C8B-B14F-4D97-AF65-F5344CB8AC3E}">
        <p14:creationId xmlns:p14="http://schemas.microsoft.com/office/powerpoint/2010/main" val="30719204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BE3E3-52C5-5D9F-813A-2E978C1ED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43% used more than one mobile provider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17EB941-39E4-7B43-6F20-E43DA63E6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4633D0-EA80-5CF5-6EB7-A85A981CAF77}"/>
              </a:ext>
            </a:extLst>
          </p:cNvPr>
          <p:cNvSpPr txBox="1"/>
          <p:nvPr/>
        </p:nvSpPr>
        <p:spPr bwMode="auto">
          <a:xfrm>
            <a:off x="197224" y="6415209"/>
            <a:ext cx="1335741" cy="42746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0000" tIns="90000" rIns="90000" bIns="90000" rtlCol="0" anchor="ctr" anchorCtr="0">
            <a:spAutoFit/>
          </a:bodyPr>
          <a:lstStyle/>
          <a:p>
            <a:pPr>
              <a:lnSpc>
                <a:spcPct val="110000"/>
              </a:lnSpc>
            </a:pPr>
            <a:r>
              <a:rPr lang="en-AU" sz="1600" i="1" dirty="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n=189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BE59271-254F-2410-ABAD-1A888B4985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094" y="2241346"/>
            <a:ext cx="8426196" cy="4387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2296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822B7-6DE2-0626-B28D-D690FBBE1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dirty="0"/>
              <a:t>72% of respondents experienced problems over the previous three months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1770AB-15C9-42F6-C479-42917D191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FA63C46-C9A1-1C4D-C015-B8443F091D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5389" y="2069653"/>
            <a:ext cx="4997196" cy="438759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F3621E6-6D13-825B-E895-1BBC43AD30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055" y="2070000"/>
            <a:ext cx="4997196" cy="438759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5417F1C-1472-CDF2-3210-09D7F17439CD}"/>
              </a:ext>
            </a:extLst>
          </p:cNvPr>
          <p:cNvSpPr txBox="1"/>
          <p:nvPr/>
        </p:nvSpPr>
        <p:spPr bwMode="auto">
          <a:xfrm>
            <a:off x="197224" y="6415209"/>
            <a:ext cx="1335741" cy="42746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0000" tIns="90000" rIns="90000" bIns="90000" rtlCol="0" anchor="ctr" anchorCtr="0">
            <a:spAutoFit/>
          </a:bodyPr>
          <a:lstStyle/>
          <a:p>
            <a:pPr>
              <a:lnSpc>
                <a:spcPct val="110000"/>
              </a:lnSpc>
            </a:pPr>
            <a:r>
              <a:rPr lang="en-AU" sz="1600" i="1" dirty="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n=403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69FFDB0-3789-AA3E-CBC7-D4BE1D16175C}"/>
              </a:ext>
            </a:extLst>
          </p:cNvPr>
          <p:cNvSpPr txBox="1"/>
          <p:nvPr/>
        </p:nvSpPr>
        <p:spPr bwMode="auto">
          <a:xfrm>
            <a:off x="6096000" y="6381045"/>
            <a:ext cx="1335741" cy="42746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0000" tIns="90000" rIns="90000" bIns="90000" rtlCol="0" anchor="ctr" anchorCtr="0">
            <a:spAutoFit/>
          </a:bodyPr>
          <a:lstStyle/>
          <a:p>
            <a:pPr>
              <a:lnSpc>
                <a:spcPct val="110000"/>
              </a:lnSpc>
            </a:pPr>
            <a:r>
              <a:rPr lang="en-AU" sz="1600" i="1" dirty="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n=292</a:t>
            </a:r>
          </a:p>
        </p:txBody>
      </p:sp>
    </p:spTree>
    <p:extLst>
      <p:ext uri="{BB962C8B-B14F-4D97-AF65-F5344CB8AC3E}">
        <p14:creationId xmlns:p14="http://schemas.microsoft.com/office/powerpoint/2010/main" val="17803562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5E041B-A4A5-B4C5-92CA-F7F0174CD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Survey findings: home broadband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80228F-2322-8102-4463-E081C856C3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4577AC-02AA-0206-6299-517ECE1E3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17164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B6EB9-13C9-5E02-A7EB-430F5AB7B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dirty="0"/>
              <a:t>58% of respondents had no home service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8C5AAB-5108-F013-625B-DFEFC7867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28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38A9C11-6E31-C44D-B81F-06DAEC0CDD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132" y="2355790"/>
            <a:ext cx="8781288" cy="438759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B29C3D2-89E4-D8B6-2858-3E631BBDFFB1}"/>
              </a:ext>
            </a:extLst>
          </p:cNvPr>
          <p:cNvSpPr txBox="1"/>
          <p:nvPr/>
        </p:nvSpPr>
        <p:spPr bwMode="auto">
          <a:xfrm>
            <a:off x="197224" y="6415209"/>
            <a:ext cx="1335741" cy="42746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0000" tIns="90000" rIns="90000" bIns="90000" rtlCol="0" anchor="ctr" anchorCtr="0">
            <a:spAutoFit/>
          </a:bodyPr>
          <a:lstStyle/>
          <a:p>
            <a:pPr>
              <a:lnSpc>
                <a:spcPct val="110000"/>
              </a:lnSpc>
            </a:pPr>
            <a:r>
              <a:rPr lang="en-AU" sz="1600" i="1" dirty="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n=237</a:t>
            </a:r>
          </a:p>
        </p:txBody>
      </p:sp>
    </p:spTree>
    <p:extLst>
      <p:ext uri="{BB962C8B-B14F-4D97-AF65-F5344CB8AC3E}">
        <p14:creationId xmlns:p14="http://schemas.microsoft.com/office/powerpoint/2010/main" val="2575996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E7BA8-D86D-5D90-1DC8-4E78CCF0D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Most respondents used wireless at home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5A2C1DB-70C3-87E8-BDDB-A772B7F5C0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88942" y="3018190"/>
            <a:ext cx="3684494" cy="1473128"/>
          </a:xfrm>
          <a:solidFill>
            <a:schemeClr val="accent4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AU" sz="2000" dirty="0"/>
              <a:t>13% had more than one type of home service, mostly for resilience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D51661F-F0F4-354A-238B-79C945E32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F2F0F5-3913-7C7D-C4E3-2F8840956FDE}"/>
              </a:ext>
            </a:extLst>
          </p:cNvPr>
          <p:cNvSpPr txBox="1"/>
          <p:nvPr/>
        </p:nvSpPr>
        <p:spPr bwMode="auto">
          <a:xfrm>
            <a:off x="197224" y="6415209"/>
            <a:ext cx="1335741" cy="42746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0000" tIns="90000" rIns="90000" bIns="90000" rtlCol="0" anchor="ctr" anchorCtr="0">
            <a:spAutoFit/>
          </a:bodyPr>
          <a:lstStyle/>
          <a:p>
            <a:pPr>
              <a:lnSpc>
                <a:spcPct val="110000"/>
              </a:lnSpc>
            </a:pPr>
            <a:r>
              <a:rPr lang="en-AU" sz="1600" i="1" dirty="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n=163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8FA6C89-1EF0-4B57-0CE3-3514F8343F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421" y="2081684"/>
            <a:ext cx="7157324" cy="4383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379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8A894-21B7-2BBF-C24B-213F43C1A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dirty="0"/>
              <a:t>Approach based largely on primary 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6A7513-BC91-3B79-B2EA-C04EF3C75A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2"/>
            <a:ext cx="6188565" cy="4128216"/>
          </a:xfrm>
        </p:spPr>
        <p:txBody>
          <a:bodyPr/>
          <a:lstStyle/>
          <a:p>
            <a:r>
              <a:rPr lang="en-NZ" dirty="0"/>
              <a:t>Stakeholder engagement</a:t>
            </a:r>
          </a:p>
          <a:p>
            <a:r>
              <a:rPr lang="en-NZ" dirty="0"/>
              <a:t>Online consumer survey</a:t>
            </a:r>
          </a:p>
          <a:p>
            <a:pPr lvl="1"/>
            <a:r>
              <a:rPr lang="en-NZ" dirty="0"/>
              <a:t>433 respondents with a mobile</a:t>
            </a:r>
          </a:p>
          <a:p>
            <a:pPr lvl="1"/>
            <a:r>
              <a:rPr lang="en-NZ" dirty="0"/>
              <a:t>169 with a home service</a:t>
            </a:r>
          </a:p>
          <a:p>
            <a:pPr lvl="1"/>
            <a:r>
              <a:rPr lang="en-NZ" dirty="0"/>
              <a:t>survey in both English and Tongan</a:t>
            </a:r>
          </a:p>
          <a:p>
            <a:pPr lvl="1"/>
            <a:endParaRPr lang="en-N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EA1D93-D236-378E-595A-5C400AC32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A70CCC7-FF94-6EFD-0295-E7B9497D193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727" b="10140"/>
          <a:stretch>
            <a:fillRect/>
          </a:stretch>
        </p:blipFill>
        <p:spPr>
          <a:xfrm>
            <a:off x="6540681" y="2127395"/>
            <a:ext cx="4421233" cy="458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1323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6A2DD-2669-5A62-9A18-035674F49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dirty="0"/>
              <a:t>39% of respondents spent USD55-82 </a:t>
            </a:r>
            <a:br>
              <a:rPr lang="en-AU" dirty="0"/>
            </a:br>
            <a:r>
              <a:rPr lang="en-AU" dirty="0"/>
              <a:t>on their home service in the previous month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44F153E-8D75-7715-31AF-1FF0347D2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30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127022-CF90-2418-43CA-368C6473B0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321" y="2326969"/>
            <a:ext cx="8052816" cy="438759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75C5B75-156A-014C-8BF3-2E72FCD10603}"/>
              </a:ext>
            </a:extLst>
          </p:cNvPr>
          <p:cNvSpPr txBox="1"/>
          <p:nvPr/>
        </p:nvSpPr>
        <p:spPr bwMode="auto">
          <a:xfrm>
            <a:off x="8917830" y="2530129"/>
            <a:ext cx="2305982" cy="29142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0000" tIns="90000" rIns="90000" bIns="90000" rtlCol="0" anchor="ctr" anchorCtr="0">
            <a:noAutofit/>
          </a:bodyPr>
          <a:lstStyle/>
          <a:p>
            <a:pPr algn="ctr">
              <a:lnSpc>
                <a:spcPct val="110000"/>
              </a:lnSpc>
            </a:pPr>
            <a:r>
              <a:rPr lang="en-AU" sz="2000" dirty="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Equivalent to 7.6% to 11.2% of GNI/capita</a:t>
            </a:r>
          </a:p>
          <a:p>
            <a:pPr algn="ctr">
              <a:lnSpc>
                <a:spcPct val="110000"/>
              </a:lnSpc>
            </a:pPr>
            <a:endParaRPr lang="en-AU" sz="2000" dirty="0">
              <a:solidFill>
                <a:schemeClr val="bg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lnSpc>
                <a:spcPct val="110000"/>
              </a:lnSpc>
            </a:pPr>
            <a:r>
              <a:rPr lang="en-AU" sz="2000" dirty="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Respondents are also price sensitive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67BAFB-9A0C-C7EF-012C-A8799E2AA873}"/>
              </a:ext>
            </a:extLst>
          </p:cNvPr>
          <p:cNvSpPr txBox="1"/>
          <p:nvPr/>
        </p:nvSpPr>
        <p:spPr bwMode="auto">
          <a:xfrm>
            <a:off x="197224" y="6415209"/>
            <a:ext cx="1335741" cy="42746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0000" tIns="90000" rIns="90000" bIns="90000" rtlCol="0" anchor="ctr" anchorCtr="0">
            <a:spAutoFit/>
          </a:bodyPr>
          <a:lstStyle/>
          <a:p>
            <a:pPr>
              <a:lnSpc>
                <a:spcPct val="110000"/>
              </a:lnSpc>
            </a:pPr>
            <a:r>
              <a:rPr lang="en-AU" sz="1600" i="1" dirty="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n=151</a:t>
            </a:r>
          </a:p>
        </p:txBody>
      </p:sp>
    </p:spTree>
    <p:extLst>
      <p:ext uri="{BB962C8B-B14F-4D97-AF65-F5344CB8AC3E}">
        <p14:creationId xmlns:p14="http://schemas.microsoft.com/office/powerpoint/2010/main" val="16312108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BF7CF3-5AEC-1FC7-B5BE-428F7C4C4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dirty="0"/>
              <a:t>52% of respondents </a:t>
            </a:r>
            <a:r>
              <a:rPr lang="en-US" dirty="0"/>
              <a:t>see cost as a constraint for increasing usage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A39ED4B-FDEB-73E5-7BB3-3D14175E0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31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E2C1E8-D6CB-8E0C-446E-BDC850DE09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566" y="2310967"/>
            <a:ext cx="9500616" cy="438759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D3A4E0B-812C-F6E2-7199-37E9202B9F25}"/>
              </a:ext>
            </a:extLst>
          </p:cNvPr>
          <p:cNvSpPr txBox="1"/>
          <p:nvPr/>
        </p:nvSpPr>
        <p:spPr bwMode="auto">
          <a:xfrm>
            <a:off x="197224" y="6415209"/>
            <a:ext cx="1335741" cy="42746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0000" tIns="90000" rIns="90000" bIns="90000" rtlCol="0" anchor="ctr" anchorCtr="0">
            <a:spAutoFit/>
          </a:bodyPr>
          <a:lstStyle/>
          <a:p>
            <a:pPr>
              <a:lnSpc>
                <a:spcPct val="110000"/>
              </a:lnSpc>
            </a:pPr>
            <a:r>
              <a:rPr lang="en-AU" sz="1600" i="1" dirty="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n=154</a:t>
            </a:r>
          </a:p>
        </p:txBody>
      </p:sp>
    </p:spTree>
    <p:extLst>
      <p:ext uri="{BB962C8B-B14F-4D97-AF65-F5344CB8AC3E}">
        <p14:creationId xmlns:p14="http://schemas.microsoft.com/office/powerpoint/2010/main" val="38132015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300C1A-9E34-2D5A-0B69-BBD4473D9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dirty="0"/>
              <a:t>44% used less than 200GB in the previous month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D26AD91-30C8-1338-F97F-65FE51975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32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07B504-DB00-805D-E2F6-51B5DFBA44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533" y="2328896"/>
            <a:ext cx="8052816" cy="438759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5825C74-A6AC-67B8-C582-9F7DF81FC8B2}"/>
              </a:ext>
            </a:extLst>
          </p:cNvPr>
          <p:cNvSpPr txBox="1"/>
          <p:nvPr/>
        </p:nvSpPr>
        <p:spPr bwMode="auto">
          <a:xfrm>
            <a:off x="197224" y="6415209"/>
            <a:ext cx="1335741" cy="42746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0000" tIns="90000" rIns="90000" bIns="90000" rtlCol="0" anchor="ctr" anchorCtr="0">
            <a:spAutoFit/>
          </a:bodyPr>
          <a:lstStyle/>
          <a:p>
            <a:pPr>
              <a:lnSpc>
                <a:spcPct val="110000"/>
              </a:lnSpc>
            </a:pPr>
            <a:r>
              <a:rPr lang="en-AU" sz="1600" i="1" dirty="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n=161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A0980F-2EB1-9239-67AF-FDB8E922771A}"/>
              </a:ext>
            </a:extLst>
          </p:cNvPr>
          <p:cNvSpPr txBox="1"/>
          <p:nvPr/>
        </p:nvSpPr>
        <p:spPr bwMode="auto">
          <a:xfrm>
            <a:off x="9008911" y="3321577"/>
            <a:ext cx="2143183" cy="13221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0000" tIns="90000" rIns="90000" bIns="90000" rtlCol="0" anchor="ctr" anchorCtr="0">
            <a:noAutofit/>
          </a:bodyPr>
          <a:lstStyle/>
          <a:p>
            <a:pPr algn="ctr">
              <a:lnSpc>
                <a:spcPct val="110000"/>
              </a:lnSpc>
            </a:pPr>
            <a:r>
              <a:rPr lang="en-AU" sz="2000" dirty="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77% of users had unlimited data plans</a:t>
            </a:r>
          </a:p>
        </p:txBody>
      </p:sp>
    </p:spTree>
    <p:extLst>
      <p:ext uri="{BB962C8B-B14F-4D97-AF65-F5344CB8AC3E}">
        <p14:creationId xmlns:p14="http://schemas.microsoft.com/office/powerpoint/2010/main" val="15003849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1A5CE5-1634-D332-0C46-3B1018BBD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dirty="0"/>
              <a:t>66% experienced problems with home broadband over the previous three months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C7C9A43-BBFF-4B95-B908-0EEF0D2DB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33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AE5099-98B6-7E78-10F2-649DBDF9E4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517" y="2131673"/>
            <a:ext cx="4997196" cy="438759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EE427AA-2324-86B3-09FD-D5D7B81A76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321" y="2131673"/>
            <a:ext cx="4997196" cy="438759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C6EF453-2DF9-16E9-8322-71115FCF6491}"/>
              </a:ext>
            </a:extLst>
          </p:cNvPr>
          <p:cNvSpPr txBox="1"/>
          <p:nvPr/>
        </p:nvSpPr>
        <p:spPr bwMode="auto">
          <a:xfrm>
            <a:off x="197224" y="6415209"/>
            <a:ext cx="1335741" cy="42746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0000" tIns="90000" rIns="90000" bIns="90000" rtlCol="0" anchor="ctr" anchorCtr="0">
            <a:spAutoFit/>
          </a:bodyPr>
          <a:lstStyle/>
          <a:p>
            <a:pPr>
              <a:lnSpc>
                <a:spcPct val="110000"/>
              </a:lnSpc>
            </a:pPr>
            <a:r>
              <a:rPr lang="en-AU" sz="1600" i="1" dirty="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n=151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D618DDD-EBD0-B0A1-BBBF-65C88C0C4689}"/>
              </a:ext>
            </a:extLst>
          </p:cNvPr>
          <p:cNvSpPr txBox="1"/>
          <p:nvPr/>
        </p:nvSpPr>
        <p:spPr bwMode="auto">
          <a:xfrm>
            <a:off x="5846614" y="6415209"/>
            <a:ext cx="1335741" cy="42746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0000" tIns="90000" rIns="90000" bIns="90000" rtlCol="0" anchor="ctr" anchorCtr="0">
            <a:spAutoFit/>
          </a:bodyPr>
          <a:lstStyle/>
          <a:p>
            <a:pPr>
              <a:lnSpc>
                <a:spcPct val="110000"/>
              </a:lnSpc>
            </a:pPr>
            <a:r>
              <a:rPr lang="en-AU" sz="1600" i="1" dirty="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n=101</a:t>
            </a:r>
          </a:p>
        </p:txBody>
      </p:sp>
    </p:spTree>
    <p:extLst>
      <p:ext uri="{BB962C8B-B14F-4D97-AF65-F5344CB8AC3E}">
        <p14:creationId xmlns:p14="http://schemas.microsoft.com/office/powerpoint/2010/main" val="4532786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122E11B-A252-1A23-92B1-EDE8F7E83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Concluding remarks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A7A6EAD-A66B-3333-1294-62BDDA95FF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90A39-45D6-E2C3-8719-4AA0235C6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04970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62AD86-2CF8-D0F3-C14D-84C049C54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an </a:t>
            </a:r>
            <a:r>
              <a:rPr lang="en-US" sz="3600" b="1" dirty="0"/>
              <a:t>effective competitive response </a:t>
            </a:r>
            <a:r>
              <a:rPr lang="en-US" dirty="0"/>
              <a:t>will be a challenge for industry.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3B6E0EA-E109-9C65-A07D-8D29F0DAC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21754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CFE1A0-A123-B897-4A14-22CADFDF9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Observations on the Tongan market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6F0FE5-B3A8-853A-B4A7-BBBE69B74F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Affordability is a major barrier to improving take-up</a:t>
            </a:r>
          </a:p>
          <a:p>
            <a:r>
              <a:rPr lang="en-US" dirty="0"/>
              <a:t>There is considerable unmet demand for more data </a:t>
            </a:r>
          </a:p>
          <a:p>
            <a:r>
              <a:rPr lang="en-US" dirty="0"/>
              <a:t>Users are price sensitive</a:t>
            </a:r>
          </a:p>
          <a:p>
            <a:r>
              <a:rPr lang="en-US" dirty="0"/>
              <a:t>Many users have multiple or diverse service offerings to ensure connectivity</a:t>
            </a:r>
          </a:p>
          <a:p>
            <a:r>
              <a:rPr lang="en-US" dirty="0"/>
              <a:t>Limited industry resources.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76B5C5-E7BF-7C18-563A-EC519A676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08284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820A8-5D99-0A19-4309-8D79450D8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Suggestions for consideration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D55950-81A9-9E95-FED9-540462F8EA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Operators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AC2A00-F6E0-11B2-AAF7-1AE0C4A9060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AU" dirty="0"/>
              <a:t>More responsive pricing strategies</a:t>
            </a:r>
          </a:p>
          <a:p>
            <a:r>
              <a:rPr lang="en-US" dirty="0"/>
              <a:t>Improve communication of service offerings and prices</a:t>
            </a:r>
          </a:p>
          <a:p>
            <a:r>
              <a:rPr lang="en-US" dirty="0"/>
              <a:t>Improve coverage and quality of service</a:t>
            </a:r>
          </a:p>
          <a:p>
            <a:r>
              <a:rPr lang="en-AU" dirty="0"/>
              <a:t>Examine opportunities for efficiency improvements.</a:t>
            </a:r>
          </a:p>
          <a:p>
            <a:endParaRPr lang="en-AU" dirty="0"/>
          </a:p>
          <a:p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613AE81-E746-0B4F-3011-D17466242B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Government</a:t>
            </a:r>
            <a:endParaRPr lang="en-AU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3EDC1BB-95FF-A024-BC7B-CD0316FEE724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en-AU" dirty="0"/>
              <a:t>Timely market monitoring</a:t>
            </a:r>
          </a:p>
          <a:p>
            <a:r>
              <a:rPr lang="en-AU" dirty="0"/>
              <a:t>Implement a USO regime</a:t>
            </a:r>
          </a:p>
          <a:p>
            <a:r>
              <a:rPr lang="en-AU" dirty="0"/>
              <a:t>Introduce quality of service framework.</a:t>
            </a:r>
          </a:p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2C207B-C4C4-2230-C583-D965EE77A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69407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539750" y="5876926"/>
            <a:ext cx="5256213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20000"/>
              </a:spcBef>
            </a:pPr>
            <a:r>
              <a:rPr lang="en-AU" altLang="en-US" sz="1400" b="1" dirty="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www.nslconsulting.co</a:t>
            </a:r>
          </a:p>
          <a:p>
            <a:pPr>
              <a:spcBef>
                <a:spcPct val="20000"/>
              </a:spcBef>
            </a:pPr>
            <a:r>
              <a:rPr lang="en-AU" altLang="en-US" sz="1400" b="1" dirty="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Auckland • London • Melbourne</a:t>
            </a: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3167855" y="2776415"/>
            <a:ext cx="7090241" cy="1571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spcBef>
                <a:spcPct val="0"/>
              </a:spcBef>
              <a:tabLst>
                <a:tab pos="14287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eaLnBrk="0" hangingPunct="0">
              <a:spcBef>
                <a:spcPct val="0"/>
              </a:spcBef>
              <a:tabLst>
                <a:tab pos="14287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eaLnBrk="0" hangingPunct="0">
              <a:spcBef>
                <a:spcPct val="0"/>
              </a:spcBef>
              <a:tabLst>
                <a:tab pos="14287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eaLnBrk="0" hangingPunct="0">
              <a:spcBef>
                <a:spcPct val="0"/>
              </a:spcBef>
              <a:tabLst>
                <a:tab pos="14287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eaLnBrk="0" hangingPunct="0">
              <a:spcBef>
                <a:spcPct val="0"/>
              </a:spcBef>
              <a:tabLst>
                <a:tab pos="14287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4287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4287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4287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4287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AU" altLang="en-US" b="1" dirty="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</a:rPr>
              <a:t>Contact:</a:t>
            </a:r>
            <a:r>
              <a:rPr lang="en-AU" altLang="en-US" dirty="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</a:rPr>
              <a:t>	Noelle Jones</a:t>
            </a:r>
          </a:p>
          <a:p>
            <a:pPr eaLnBrk="1" hangingPunct="1">
              <a:spcBef>
                <a:spcPct val="50000"/>
              </a:spcBef>
            </a:pPr>
            <a:r>
              <a:rPr lang="en-AU" altLang="en-US" dirty="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</a:rPr>
              <a:t>		WhatsApp: +61418354894</a:t>
            </a:r>
          </a:p>
          <a:p>
            <a:pPr eaLnBrk="1" hangingPunct="1">
              <a:spcBef>
                <a:spcPct val="50000"/>
              </a:spcBef>
            </a:pPr>
            <a:r>
              <a:rPr lang="en-AU" altLang="en-US" dirty="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</a:rPr>
              <a:t>		n.jones@strategies.nzl.com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320482" y="5665821"/>
            <a:ext cx="165100" cy="991064"/>
            <a:chOff x="320482" y="5665821"/>
            <a:chExt cx="165100" cy="991064"/>
          </a:xfrm>
        </p:grpSpPr>
        <p:sp>
          <p:nvSpPr>
            <p:cNvPr id="2" name="Rectangle 1"/>
            <p:cNvSpPr/>
            <p:nvPr/>
          </p:nvSpPr>
          <p:spPr bwMode="auto">
            <a:xfrm>
              <a:off x="320482" y="5665821"/>
              <a:ext cx="165100" cy="16715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txBody>
            <a:bodyPr lIns="50800" tIns="46800" rIns="50800" bIns="46800" rtlCol="0" anchor="ctr"/>
            <a:lstStyle/>
            <a:p>
              <a:pPr algn="ctr">
                <a:lnSpc>
                  <a:spcPct val="110000"/>
                </a:lnSpc>
              </a:pPr>
              <a:endParaRPr lang="en-AU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320482" y="6489729"/>
              <a:ext cx="165100" cy="16715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txBody>
            <a:bodyPr lIns="50800" tIns="46800" rIns="50800" bIns="46800" rtlCol="0" anchor="ctr"/>
            <a:lstStyle/>
            <a:p>
              <a:pPr algn="ctr">
                <a:lnSpc>
                  <a:spcPct val="110000"/>
                </a:lnSpc>
              </a:pPr>
              <a:endParaRPr lang="en-AU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320482" y="5865606"/>
              <a:ext cx="165100" cy="16715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txBody>
            <a:bodyPr lIns="50800" tIns="46800" rIns="50800" bIns="46800" rtlCol="0" anchor="ctr"/>
            <a:lstStyle/>
            <a:p>
              <a:pPr algn="ctr">
                <a:lnSpc>
                  <a:spcPct val="110000"/>
                </a:lnSpc>
              </a:pPr>
              <a:endParaRPr lang="en-AU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320482" y="6075169"/>
              <a:ext cx="165100" cy="16715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txBody>
            <a:bodyPr lIns="50800" tIns="46800" rIns="50800" bIns="46800" rtlCol="0" anchor="ctr"/>
            <a:lstStyle/>
            <a:p>
              <a:pPr algn="ctr">
                <a:lnSpc>
                  <a:spcPct val="110000"/>
                </a:lnSpc>
              </a:pPr>
              <a:endParaRPr lang="en-AU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320482" y="6280461"/>
              <a:ext cx="165100" cy="16715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txBody>
            <a:bodyPr lIns="50800" tIns="46800" rIns="50800" bIns="46800" rtlCol="0" anchor="ctr"/>
            <a:lstStyle/>
            <a:p>
              <a:pPr algn="ctr">
                <a:lnSpc>
                  <a:spcPct val="110000"/>
                </a:lnSpc>
              </a:pPr>
              <a:endParaRPr lang="en-AU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5673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574D2-DD3C-52DA-D6F2-465B6FADD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Situation analysis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4F6566-7344-BEF3-29B2-AF0AD7BE45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C8F91E-4A71-8981-DF49-CA43EDF49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3222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39ECE-CA31-872E-95C1-22F192EAE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Tongan market: key facts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F8B431-3726-6EFD-7771-F922FC247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2"/>
            <a:ext cx="9613861" cy="3853087"/>
          </a:xfrm>
        </p:spPr>
        <p:txBody>
          <a:bodyPr/>
          <a:lstStyle/>
          <a:p>
            <a:r>
              <a:rPr lang="en-AU" dirty="0"/>
              <a:t>Population: 97,600 (2024)</a:t>
            </a:r>
          </a:p>
          <a:p>
            <a:pPr lvl="1"/>
            <a:r>
              <a:rPr lang="en-AU" dirty="0"/>
              <a:t>declined by 5.5% since 2011</a:t>
            </a:r>
          </a:p>
          <a:p>
            <a:r>
              <a:rPr lang="en-AU" dirty="0"/>
              <a:t>Labor force: 45% of population aged 15+ years (2023)</a:t>
            </a:r>
          </a:p>
          <a:p>
            <a:pPr lvl="1"/>
            <a:r>
              <a:rPr lang="en-AU" dirty="0"/>
              <a:t>unemployment rate: 2.2%</a:t>
            </a:r>
          </a:p>
          <a:p>
            <a:pPr lvl="1"/>
            <a:r>
              <a:rPr lang="en-AU" dirty="0"/>
              <a:t>‘informal employment’: 53% of employed Tongans</a:t>
            </a:r>
          </a:p>
          <a:p>
            <a:r>
              <a:rPr lang="en-AU" dirty="0"/>
              <a:t>GNI/capita: USD8,800 (2024)</a:t>
            </a:r>
          </a:p>
          <a:p>
            <a:r>
              <a:rPr lang="en-AU"/>
              <a:t>Remittances comprise </a:t>
            </a:r>
            <a:r>
              <a:rPr lang="en-AU" dirty="0"/>
              <a:t>31% of household income</a:t>
            </a:r>
          </a:p>
          <a:p>
            <a:pPr marL="0" indent="0">
              <a:buNone/>
            </a:pP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801E00-5978-7A57-EC20-C38DC0370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89C5E8-5D9E-0A2B-D631-425654971D6A}"/>
              </a:ext>
            </a:extLst>
          </p:cNvPr>
          <p:cNvSpPr txBox="1"/>
          <p:nvPr/>
        </p:nvSpPr>
        <p:spPr bwMode="auto">
          <a:xfrm>
            <a:off x="377100" y="6203835"/>
            <a:ext cx="6750864" cy="48883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000" tIns="90000" rIns="90000" bIns="90000" rtlCol="0" anchor="ctr" anchorCtr="0">
            <a:spAutoFit/>
          </a:bodyPr>
          <a:lstStyle/>
          <a:p>
            <a:pPr>
              <a:lnSpc>
                <a:spcPct val="110000"/>
              </a:lnSpc>
            </a:pPr>
            <a:r>
              <a:rPr lang="en-AU" sz="2000" i="1" dirty="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Sources: Tonga Statistics Department, World Bank</a:t>
            </a:r>
          </a:p>
        </p:txBody>
      </p:sp>
    </p:spTree>
    <p:extLst>
      <p:ext uri="{BB962C8B-B14F-4D97-AF65-F5344CB8AC3E}">
        <p14:creationId xmlns:p14="http://schemas.microsoft.com/office/powerpoint/2010/main" val="3101249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3AA05-E4A3-ED0F-570C-14B09BD9E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3600" b="1" dirty="0"/>
              <a:t>Affordability</a:t>
            </a:r>
            <a:r>
              <a:rPr lang="en-AU" dirty="0"/>
              <a:t> will be a constraining factor for many consumers wishing to take up broadband or increase their usage.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C8D9280-EC07-0684-06EB-1B9CD9B84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92418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89EC013-A1DE-9C93-7518-123C10623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dirty="0"/>
              <a:t>Traffic increasing while subscriptions flat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3877C1-0725-22AC-CC97-7623A52AE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A5F558-AB7F-12B1-BBA0-78BB04A82AD8}"/>
              </a:ext>
            </a:extLst>
          </p:cNvPr>
          <p:cNvSpPr txBox="1"/>
          <p:nvPr/>
        </p:nvSpPr>
        <p:spPr bwMode="auto">
          <a:xfrm>
            <a:off x="7770975" y="4828602"/>
            <a:ext cx="4018610" cy="69830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0000" tIns="90000" rIns="90000" bIns="90000" rtlCol="0" anchor="ctr" anchorCtr="0">
            <a:spAutoFit/>
          </a:bodyPr>
          <a:lstStyle/>
          <a:p>
            <a:pPr>
              <a:lnSpc>
                <a:spcPct val="110000"/>
              </a:lnSpc>
            </a:pPr>
            <a:r>
              <a:rPr lang="en-AU" sz="1600" i="1" dirty="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Note: Graph includes Starlink subscriptions but not traffic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FB6C7A7-81BB-B5BE-5AB2-3C6277BF67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321" y="2052686"/>
            <a:ext cx="9500616" cy="457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453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E2CBB-6032-24A0-8999-E27FFF623E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AU" dirty="0"/>
              <a:t>We estimate Starlink achieved </a:t>
            </a:r>
            <a:r>
              <a:rPr lang="en-AU" sz="3600" b="1" dirty="0"/>
              <a:t>over 33% </a:t>
            </a:r>
            <a:br>
              <a:rPr lang="en-AU" sz="3600" b="1" dirty="0"/>
            </a:br>
            <a:r>
              <a:rPr lang="en-AU" dirty="0"/>
              <a:t>share of the fixed broadband </a:t>
            </a:r>
            <a:r>
              <a:rPr lang="en-AU"/>
              <a:t>market </a:t>
            </a:r>
            <a:br>
              <a:rPr lang="en-AU"/>
            </a:br>
            <a:r>
              <a:rPr lang="en-AU"/>
              <a:t>within </a:t>
            </a:r>
            <a:r>
              <a:rPr lang="en-AU" dirty="0"/>
              <a:t>a year.</a:t>
            </a:r>
            <a:br>
              <a:rPr lang="en-AU" dirty="0"/>
            </a:br>
            <a:br>
              <a:rPr lang="en-AU" dirty="0"/>
            </a:br>
            <a:r>
              <a:rPr lang="en-AU" sz="2400" dirty="0"/>
              <a:t>[as at November 2025]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B9F2259-5260-6F6B-FDAE-3567C04BA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98382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19D6C-0C53-60F3-BAE1-E1ADD5B0F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dirty="0"/>
              <a:t>Over 2020-24, capital investment was 15% of Tongan revenue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22CEF15-323E-6DAC-1854-420D30F6C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FF3F1E-3E8E-BA5B-C451-AAD624F9BE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321" y="2275108"/>
            <a:ext cx="8052816" cy="4387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734231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Custom 1">
      <a:dk1>
        <a:srgbClr val="000000"/>
      </a:dk1>
      <a:lt1>
        <a:sysClr val="window" lastClr="FFFFFF"/>
      </a:lt1>
      <a:dk2>
        <a:srgbClr val="004A9C"/>
      </a:dk2>
      <a:lt2>
        <a:srgbClr val="E7E6E6"/>
      </a:lt2>
      <a:accent1>
        <a:srgbClr val="39CDE7"/>
      </a:accent1>
      <a:accent2>
        <a:srgbClr val="60DE72"/>
      </a:accent2>
      <a:accent3>
        <a:srgbClr val="FFD93D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Verdana-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>
    <a:sp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0">
              <a:solidFill>
                <a:schemeClr val="bg2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lIns="50800" tIns="46800" rIns="50800" bIns="46800"/>
      <a:lstStyle>
        <a:defPPr algn="ctr">
          <a:lnSpc>
            <a:spcPct val="110000"/>
          </a:lnSpc>
          <a:defRPr sz="20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defRPr>
        </a:defPPr>
      </a:lstStyle>
    </a:spDef>
    <a:txDef>
      <a:spPr bwMode="auto">
        <a:noFill/>
        <a:ln>
          <a:noFill/>
        </a:ln>
        <a:effectLst/>
      </a:spPr>
      <a:bodyPr wrap="square" lIns="90000" tIns="90000" rIns="90000" bIns="90000" rtlCol="0" anchor="ctr" anchorCtr="0">
        <a:spAutoFit/>
      </a:bodyPr>
      <a:lstStyle>
        <a:defPPr algn="ctr">
          <a:lnSpc>
            <a:spcPct val="110000"/>
          </a:lnSpc>
          <a:defRPr sz="2400" dirty="0" smtClean="0">
            <a:solidFill>
              <a:schemeClr val="bg2">
                <a:lumMod val="75000"/>
              </a:schemeClr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lideshow - white.potx" id="{D4009183-12F0-45DE-917A-2CA42A2129D7}" vid="{8EA08996-52BF-488E-869D-C84BA2E3588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bc9bb36-b2cc-40da-8049-d343969ebcf7">
      <Terms xmlns="http://schemas.microsoft.com/office/infopath/2007/PartnerControls"/>
    </lcf76f155ced4ddcb4097134ff3c332f>
    <TaxCatchAll xmlns="8fb4ddd7-5c9a-4b19-95b9-79d1ff5adc09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Word Document" ma:contentTypeID="0x01010036128617C6FB84469FCD23976B9B1386005385D26CA8E1224CAF140060D7B1F19F" ma:contentTypeVersion="30" ma:contentTypeDescription="Create a new Word Document." ma:contentTypeScope="" ma:versionID="5c931f187de23f49115c7ed734a368fe">
  <xsd:schema xmlns:xsd="http://www.w3.org/2001/XMLSchema" xmlns:xs="http://www.w3.org/2001/XMLSchema" xmlns:p="http://schemas.microsoft.com/office/2006/metadata/properties" xmlns:ns2="8fb4ddd7-5c9a-4b19-95b9-79d1ff5adc09" xmlns:ns3="cbc9bb36-b2cc-40da-8049-d343969ebcf7" targetNamespace="http://schemas.microsoft.com/office/2006/metadata/properties" ma:root="true" ma:fieldsID="66dc650afe39fb63abac61f4ca7069bf" ns2:_="" ns3:_="">
    <xsd:import namespace="8fb4ddd7-5c9a-4b19-95b9-79d1ff5adc09"/>
    <xsd:import namespace="cbc9bb36-b2cc-40da-8049-d343969ebcf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Locatio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b4ddd7-5c9a-4b19-95b9-79d1ff5adc0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  <xsd:element name="TaxCatchAll" ma:index="23" nillable="true" ma:displayName="Taxonomy Catch All Column" ma:hidden="true" ma:list="{533f792e-a8bb-4099-bdf0-796e268811dc}" ma:internalName="TaxCatchAll" ma:showField="CatchAllData" ma:web="8fb4ddd7-5c9a-4b19-95b9-79d1ff5adc0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c9bb36-b2cc-40da-8049-d343969ebcf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aef40c5-bb83-43fc-baaa-3b2af35b816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2353B3E-6071-4424-8295-C8F48416BBF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BD679B8-F95C-44B0-AB85-E47CCD10EBE9}">
  <ds:schemaRefs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8fb4ddd7-5c9a-4b19-95b9-79d1ff5adc09"/>
    <ds:schemaRef ds:uri="http://schemas.microsoft.com/office/infopath/2007/PartnerControls"/>
    <ds:schemaRef ds:uri="cbc9bb36-b2cc-40da-8049-d343969ebcf7"/>
    <ds:schemaRef ds:uri="http://purl.org/dc/elements/1.1/"/>
    <ds:schemaRef ds:uri="http://schemas.microsoft.com/office/2006/metadata/properties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2FD45791-1EDB-479F-A4D7-188853B9A9F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fb4ddd7-5c9a-4b19-95b9-79d1ff5adc09"/>
    <ds:schemaRef ds:uri="cbc9bb36-b2cc-40da-8049-d343969ebcf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slideshow - white</Template>
  <TotalTime>1305</TotalTime>
  <Words>817</Words>
  <Application>Microsoft Office PowerPoint</Application>
  <PresentationFormat>Widescreen</PresentationFormat>
  <Paragraphs>155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2" baseType="lpstr">
      <vt:lpstr>Arial</vt:lpstr>
      <vt:lpstr>Calibri</vt:lpstr>
      <vt:lpstr>Verdana</vt:lpstr>
      <vt:lpstr>Berlin</vt:lpstr>
      <vt:lpstr>Retail pricing in Tonga</vt:lpstr>
      <vt:lpstr>PowerPoint Presentation</vt:lpstr>
      <vt:lpstr>Approach based largely on primary research</vt:lpstr>
      <vt:lpstr>Situation analysis</vt:lpstr>
      <vt:lpstr>Tongan market: key facts</vt:lpstr>
      <vt:lpstr>Affordability will be a constraining factor for many consumers wishing to take up broadband or increase their usage.</vt:lpstr>
      <vt:lpstr>Traffic increasing while subscriptions flat</vt:lpstr>
      <vt:lpstr>We estimate Starlink achieved over 33%  share of the fixed broadband market  within a year.  [as at November 2025]</vt:lpstr>
      <vt:lpstr>Over 2020-24, capital investment was 15% of Tongan revenue</vt:lpstr>
      <vt:lpstr>Potential opportunities to reduce costs</vt:lpstr>
      <vt:lpstr>Submarine cable accounts for 12-13% of total operator costs</vt:lpstr>
      <vt:lpstr>Tongan cable prices are relatively low</vt:lpstr>
      <vt:lpstr>Electricity prices are comparable with other  Pacific countries</vt:lpstr>
      <vt:lpstr>Retail prices</vt:lpstr>
      <vt:lpstr>Retail prices have been relatively stable</vt:lpstr>
      <vt:lpstr>Unlimited plans are available</vt:lpstr>
      <vt:lpstr>Fixed broadband: least expensive plans</vt:lpstr>
      <vt:lpstr>Fixed broadband: affordability</vt:lpstr>
      <vt:lpstr>Mobile data: least expensive plans</vt:lpstr>
      <vt:lpstr>Mobile data: affordability</vt:lpstr>
      <vt:lpstr>Survey findings: mobile</vt:lpstr>
      <vt:lpstr>87% of respondents want to use more data but it is too expensive</vt:lpstr>
      <vt:lpstr>Users purchase data as and when required</vt:lpstr>
      <vt:lpstr>48% of respondents used less than 20GB in the previous month</vt:lpstr>
      <vt:lpstr>43% used more than one mobile provider</vt:lpstr>
      <vt:lpstr>72% of respondents experienced problems over the previous three months</vt:lpstr>
      <vt:lpstr>Survey findings: home broadband</vt:lpstr>
      <vt:lpstr>58% of respondents had no home service</vt:lpstr>
      <vt:lpstr>Most respondents used wireless at home</vt:lpstr>
      <vt:lpstr>39% of respondents spent USD55-82  on their home service in the previous month</vt:lpstr>
      <vt:lpstr>52% of respondents see cost as a constraint for increasing usage</vt:lpstr>
      <vt:lpstr>44% used less than 200GB in the previous month</vt:lpstr>
      <vt:lpstr>66% experienced problems with home broadband over the previous three months</vt:lpstr>
      <vt:lpstr>Concluding remarks</vt:lpstr>
      <vt:lpstr>Creating an effective competitive response will be a challenge for industry.</vt:lpstr>
      <vt:lpstr>Observations on the Tongan market</vt:lpstr>
      <vt:lpstr>Suggestions for consideration</vt:lpstr>
      <vt:lpstr>PowerPoint Presentation</vt:lpstr>
    </vt:vector>
  </TitlesOfParts>
  <Company>Network Strategies Limited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Retail pricing in Tonga</dc:title>
  <dc:creator>Network Strategies Limited</dc:creator>
  <cp:lastModifiedBy>Fionna Clark</cp:lastModifiedBy>
  <cp:revision>6</cp:revision>
  <dcterms:created xsi:type="dcterms:W3CDTF">2026-01-05T22:04:03Z</dcterms:created>
  <dcterms:modified xsi:type="dcterms:W3CDTF">2026-01-19T04:53:36Z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0x01010036128617C6FB84469FCD23976B9B1386005385D26CA8E1224CAF140060D7B1F19F</vt:lpwstr>
  </property>
  <property fmtid="{D5CDD505-2E9C-101B-9397-08002B2CF9AE}" pid="3" name="TemplateUrl">
    <vt:lpwstr/>
  </property>
  <property fmtid="{D5CDD505-2E9C-101B-9397-08002B2CF9AE}" pid="4" name="MediaServiceImageTags">
    <vt:lpwstr/>
  </property>
</Properties>
</file>