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autoCompressPictures="0">
  <p:sldMasterIdLst>
    <p:sldMasterId id="2147483648" r:id="rId1"/>
  </p:sldMasterIdLst>
  <p:notesMasterIdLst>
    <p:notesMasterId r:id="rId11"/>
  </p:notesMasterIdLst>
  <p:sldIdLst>
    <p:sldId id="256" r:id="rId2"/>
    <p:sldId id="276" r:id="rId3"/>
    <p:sldId id="261" r:id="rId4"/>
    <p:sldId id="272" r:id="rId5"/>
    <p:sldId id="273" r:id="rId6"/>
    <p:sldId id="274" r:id="rId7"/>
    <p:sldId id="275" r:id="rId8"/>
    <p:sldId id="265"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C4CA"/>
    <a:srgbClr val="8686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4395" autoAdjust="0"/>
  </p:normalViewPr>
  <p:slideViewPr>
    <p:cSldViewPr snapToGrid="0">
      <p:cViewPr varScale="1">
        <p:scale>
          <a:sx n="51" d="100"/>
          <a:sy n="51" d="100"/>
        </p:scale>
        <p:origin x="38" y="43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C38D014B-F634-854B-96DA-23EF3EE612DD}" type="datetimeFigureOut">
              <a:rPr lang="en-US" smtClean="0"/>
              <a:pPr/>
              <a:t>1/14/2026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9ABAC083-CC60-D54A-A3C0-47316328A425}" type="slidenum">
              <a:rPr lang="en-US" smtClean="0"/>
              <a:pPr/>
              <a:t>‹#›</a:t>
            </a:fld>
            <a:endParaRPr lang="en-US" dirty="0"/>
          </a:p>
        </p:txBody>
      </p:sp>
    </p:spTree>
    <p:extLst>
      <p:ext uri="{BB962C8B-B14F-4D97-AF65-F5344CB8AC3E}">
        <p14:creationId xmlns:p14="http://schemas.microsoft.com/office/powerpoint/2010/main" val="4159226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Ten years ago, in 2016, the global submarine cable network was already a marvel of engineering, carrying over 97% of international internet traffic across nearly 1 million kilometers of cable. The total global capacity of these systems was estimated at 100–150 terabits per second (</a:t>
            </a:r>
            <a:r>
              <a:rPr lang="en-US" sz="1200" dirty="0" err="1"/>
              <a:t>Tbps</a:t>
            </a:r>
            <a:r>
              <a:rPr lang="en-US" sz="1200" dirty="0"/>
              <a:t>), driven by cables like the Trans-Atlantic MAREA (initially designed for 160 </a:t>
            </a:r>
            <a:r>
              <a:rPr lang="en-US" sz="1200" dirty="0" err="1"/>
              <a:t>Tbps</a:t>
            </a:r>
            <a:r>
              <a:rPr lang="en-US" sz="1200" dirty="0"/>
              <a:t>) and the Asia-Pacific Unity cable (7.68 </a:t>
            </a:r>
            <a:r>
              <a:rPr lang="en-US" sz="1200" dirty="0" err="1"/>
              <a:t>Tbps</a:t>
            </a:r>
            <a:r>
              <a:rPr lang="en-US" sz="1200" dirty="0"/>
              <a:t>). These systems leveraged early coherent transmission technologies and dense wavelength-division multiplexing (DWDM) to maximize data throughput per fiber pair. However, the industry faced a lull in deployments post the early 2000s dotcom bubble, with investments focused on optimizing existing infrastructure rather than laying new cables.</a:t>
            </a:r>
          </a:p>
          <a:p>
            <a:endParaRPr lang="en-US"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3</a:t>
            </a:fld>
            <a:endParaRPr lang="en-US" dirty="0"/>
          </a:p>
        </p:txBody>
      </p:sp>
    </p:spTree>
    <p:extLst>
      <p:ext uri="{BB962C8B-B14F-4D97-AF65-F5344CB8AC3E}">
        <p14:creationId xmlns:p14="http://schemas.microsoft.com/office/powerpoint/2010/main" val="3156512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0" i="0" kern="1200" dirty="0">
                <a:solidFill>
                  <a:schemeClr val="tx1"/>
                </a:solidFill>
                <a:effectLst/>
                <a:latin typeface="Arial" panose="020B0604020202020204" pitchFamily="34" charset="0"/>
                <a:ea typeface="+mn-ea"/>
                <a:cs typeface="+mn-cs"/>
              </a:rPr>
              <a:t>According to </a:t>
            </a:r>
            <a:r>
              <a:rPr lang="en-US" sz="1600" b="0" i="0" kern="1200" dirty="0" err="1">
                <a:solidFill>
                  <a:schemeClr val="tx1"/>
                </a:solidFill>
                <a:effectLst/>
                <a:latin typeface="Arial" panose="020B0604020202020204" pitchFamily="34" charset="0"/>
                <a:ea typeface="+mn-ea"/>
                <a:cs typeface="+mn-cs"/>
              </a:rPr>
              <a:t>TeleGeography</a:t>
            </a:r>
            <a:r>
              <a:rPr lang="en-US" sz="1600" b="0" i="0" kern="1200" dirty="0">
                <a:solidFill>
                  <a:schemeClr val="tx1"/>
                </a:solidFill>
                <a:effectLst/>
                <a:latin typeface="Arial" panose="020B0604020202020204" pitchFamily="34" charset="0"/>
                <a:ea typeface="+mn-ea"/>
                <a:cs typeface="+mn-cs"/>
              </a:rPr>
              <a:t>, the global submarine cable network now spans over 1.5 million kilometers with more than 550 active or planned cables. Total global capacity has surged to an estimated 2,500–3,000 </a:t>
            </a:r>
            <a:r>
              <a:rPr lang="en-US" sz="1600" b="0" i="0" kern="1200" dirty="0" err="1">
                <a:solidFill>
                  <a:schemeClr val="tx1"/>
                </a:solidFill>
                <a:effectLst/>
                <a:latin typeface="Arial" panose="020B0604020202020204" pitchFamily="34" charset="0"/>
                <a:ea typeface="+mn-ea"/>
                <a:cs typeface="+mn-cs"/>
              </a:rPr>
              <a:t>Tbps</a:t>
            </a:r>
            <a:r>
              <a:rPr lang="en-US" sz="1600" b="0" i="0" kern="1200" dirty="0">
                <a:solidFill>
                  <a:schemeClr val="tx1"/>
                </a:solidFill>
                <a:effectLst/>
                <a:latin typeface="Arial" panose="020B0604020202020204" pitchFamily="34" charset="0"/>
                <a:ea typeface="+mn-ea"/>
                <a:cs typeface="+mn-cs"/>
              </a:rPr>
              <a:t>, a 20-fold increase in a decade. This leap is attributed to several factors:</a:t>
            </a:r>
            <a:r>
              <a:rPr lang="en-US" sz="1600" dirty="0">
                <a:effectLst/>
              </a:rPr>
              <a:t> </a:t>
            </a:r>
            <a:endParaRPr lang="en-US" sz="1600"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4</a:t>
            </a:fld>
            <a:endParaRPr lang="en-US" dirty="0"/>
          </a:p>
        </p:txBody>
      </p:sp>
    </p:spTree>
    <p:extLst>
      <p:ext uri="{BB962C8B-B14F-4D97-AF65-F5344CB8AC3E}">
        <p14:creationId xmlns:p14="http://schemas.microsoft.com/office/powerpoint/2010/main" val="1395714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3E5B1-348A-6C36-6796-95CB1829C2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C4491F-7E24-F81B-A8E4-E1D48F5423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52D89D-6149-72AA-1093-AF61C558C1D8}"/>
              </a:ext>
            </a:extLst>
          </p:cNvPr>
          <p:cNvSpPr>
            <a:spLocks noGrp="1"/>
          </p:cNvSpPr>
          <p:nvPr>
            <p:ph type="body" idx="1"/>
          </p:nvPr>
        </p:nvSpPr>
        <p:spPr/>
        <p:txBody>
          <a:bodyPr/>
          <a:lstStyle/>
          <a:p>
            <a:pPr marL="0" indent="0">
              <a:buNone/>
            </a:pPr>
            <a:r>
              <a:rPr lang="en-US" sz="1600" dirty="0"/>
              <a:t>The gap between current capacity and 2030 requirements poses both challenges and opportunities for key industry players. </a:t>
            </a:r>
          </a:p>
          <a:p>
            <a:pPr marL="0" indent="0">
              <a:buNone/>
            </a:pPr>
            <a:r>
              <a:rPr lang="en-US" sz="1600" dirty="0"/>
              <a:t>Below, I outline the implications for:</a:t>
            </a:r>
          </a:p>
          <a:p>
            <a:pPr marL="0" indent="0">
              <a:buNone/>
            </a:pPr>
            <a:r>
              <a:rPr lang="en-US" sz="1600" dirty="0"/>
              <a:t>	cable manufacturers, </a:t>
            </a:r>
          </a:p>
          <a:p>
            <a:pPr marL="0" indent="0">
              <a:buNone/>
            </a:pPr>
            <a:r>
              <a:rPr lang="en-US" sz="1600" dirty="0"/>
              <a:t>	data centers, </a:t>
            </a:r>
          </a:p>
          <a:p>
            <a:pPr marL="0" indent="0">
              <a:buNone/>
            </a:pPr>
            <a:r>
              <a:rPr lang="en-US" sz="1600" dirty="0"/>
              <a:t>	</a:t>
            </a:r>
            <a:r>
              <a:rPr lang="en-US" sz="1600" dirty="0" err="1"/>
              <a:t>hyperscalers</a:t>
            </a:r>
            <a:r>
              <a:rPr lang="en-US" sz="1600" dirty="0"/>
              <a:t>, </a:t>
            </a:r>
          </a:p>
          <a:p>
            <a:pPr marL="0" indent="0">
              <a:buNone/>
            </a:pPr>
            <a:r>
              <a:rPr lang="en-US" sz="1600" dirty="0"/>
              <a:t>	and network suppliers, along with strategic recommendations.</a:t>
            </a:r>
          </a:p>
        </p:txBody>
      </p:sp>
      <p:sp>
        <p:nvSpPr>
          <p:cNvPr id="4" name="Slide Number Placeholder 3">
            <a:extLst>
              <a:ext uri="{FF2B5EF4-FFF2-40B4-BE49-F238E27FC236}">
                <a16:creationId xmlns:a16="http://schemas.microsoft.com/office/drawing/2014/main" id="{C417F7FE-B58F-F421-FDA2-5F89680C24A9}"/>
              </a:ext>
            </a:extLst>
          </p:cNvPr>
          <p:cNvSpPr>
            <a:spLocks noGrp="1"/>
          </p:cNvSpPr>
          <p:nvPr>
            <p:ph type="sldNum" sz="quarter" idx="5"/>
          </p:nvPr>
        </p:nvSpPr>
        <p:spPr/>
        <p:txBody>
          <a:bodyPr/>
          <a:lstStyle/>
          <a:p>
            <a:fld id="{9ABAC083-CC60-D54A-A3C0-47316328A425}" type="slidenum">
              <a:rPr lang="en-US" smtClean="0"/>
              <a:pPr/>
              <a:t>5</a:t>
            </a:fld>
            <a:endParaRPr lang="en-US" dirty="0"/>
          </a:p>
        </p:txBody>
      </p:sp>
    </p:spTree>
    <p:extLst>
      <p:ext uri="{BB962C8B-B14F-4D97-AF65-F5344CB8AC3E}">
        <p14:creationId xmlns:p14="http://schemas.microsoft.com/office/powerpoint/2010/main" val="2762899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536A0-CB87-A130-604D-E4C30CF4F8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0C0136-8F61-5C59-9204-81D74B6781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292126-F8F2-0736-FF3C-EAC6575F1F69}"/>
              </a:ext>
            </a:extLst>
          </p:cNvPr>
          <p:cNvSpPr>
            <a:spLocks noGrp="1"/>
          </p:cNvSpPr>
          <p:nvPr>
            <p:ph type="body" idx="1"/>
          </p:nvPr>
        </p:nvSpPr>
        <p:spPr/>
        <p:txBody>
          <a:bodyPr/>
          <a:lstStyle/>
          <a:p>
            <a:pPr marL="0" indent="0">
              <a:buNone/>
            </a:pPr>
            <a:r>
              <a:rPr lang="en-US" sz="1600" dirty="0"/>
              <a:t>The gap between current capacity and 2030 requirements poses both challenges and opportunities for key industry players. Below, I outline the implications for cable manufacturers, data centers, </a:t>
            </a:r>
            <a:r>
              <a:rPr lang="en-US" sz="1600" dirty="0" err="1"/>
              <a:t>hyperscalers</a:t>
            </a:r>
            <a:r>
              <a:rPr lang="en-US" sz="1600" dirty="0"/>
              <a:t>, and network suppliers, along with strategic recommendations.</a:t>
            </a:r>
          </a:p>
        </p:txBody>
      </p:sp>
      <p:sp>
        <p:nvSpPr>
          <p:cNvPr id="4" name="Slide Number Placeholder 3">
            <a:extLst>
              <a:ext uri="{FF2B5EF4-FFF2-40B4-BE49-F238E27FC236}">
                <a16:creationId xmlns:a16="http://schemas.microsoft.com/office/drawing/2014/main" id="{5AFD149D-5CC8-B552-C238-F9D9B87BF6F9}"/>
              </a:ext>
            </a:extLst>
          </p:cNvPr>
          <p:cNvSpPr>
            <a:spLocks noGrp="1"/>
          </p:cNvSpPr>
          <p:nvPr>
            <p:ph type="sldNum" sz="quarter" idx="5"/>
          </p:nvPr>
        </p:nvSpPr>
        <p:spPr/>
        <p:txBody>
          <a:bodyPr/>
          <a:lstStyle/>
          <a:p>
            <a:fld id="{9ABAC083-CC60-D54A-A3C0-47316328A425}" type="slidenum">
              <a:rPr lang="en-US" smtClean="0"/>
              <a:pPr/>
              <a:t>6</a:t>
            </a:fld>
            <a:endParaRPr lang="en-US" dirty="0"/>
          </a:p>
        </p:txBody>
      </p:sp>
    </p:spTree>
    <p:extLst>
      <p:ext uri="{BB962C8B-B14F-4D97-AF65-F5344CB8AC3E}">
        <p14:creationId xmlns:p14="http://schemas.microsoft.com/office/powerpoint/2010/main" val="37908296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EFAD4-5347-6AB9-D9FA-D62E62CE91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536FBB-26EA-3F53-2D61-3022F3CCD5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913E16-B157-0ECC-F76E-A162BB4B6F67}"/>
              </a:ext>
            </a:extLst>
          </p:cNvPr>
          <p:cNvSpPr>
            <a:spLocks noGrp="1"/>
          </p:cNvSpPr>
          <p:nvPr>
            <p:ph type="body" idx="1"/>
          </p:nvPr>
        </p:nvSpPr>
        <p:spPr/>
        <p:txBody>
          <a:bodyPr/>
          <a:lstStyle/>
          <a:p>
            <a:pPr marL="0" indent="0">
              <a:buNone/>
            </a:pPr>
            <a:r>
              <a:rPr lang="en-US" sz="1600" dirty="0"/>
              <a:t>The gap between current capacity and 2030 requirements poses both challenges and opportunities for key industry players. Below, I outline the implications for cable manufacturers, data centers, </a:t>
            </a:r>
            <a:r>
              <a:rPr lang="en-US" sz="1600" dirty="0" err="1"/>
              <a:t>hyperscalers</a:t>
            </a:r>
            <a:r>
              <a:rPr lang="en-US" sz="1600" dirty="0"/>
              <a:t>, and network suppliers, along with strategic recommendations.</a:t>
            </a:r>
          </a:p>
        </p:txBody>
      </p:sp>
      <p:sp>
        <p:nvSpPr>
          <p:cNvPr id="4" name="Slide Number Placeholder 3">
            <a:extLst>
              <a:ext uri="{FF2B5EF4-FFF2-40B4-BE49-F238E27FC236}">
                <a16:creationId xmlns:a16="http://schemas.microsoft.com/office/drawing/2014/main" id="{6012B5E4-79F4-ED2E-5B45-885F46E6AF5B}"/>
              </a:ext>
            </a:extLst>
          </p:cNvPr>
          <p:cNvSpPr>
            <a:spLocks noGrp="1"/>
          </p:cNvSpPr>
          <p:nvPr>
            <p:ph type="sldNum" sz="quarter" idx="5"/>
          </p:nvPr>
        </p:nvSpPr>
        <p:spPr/>
        <p:txBody>
          <a:bodyPr/>
          <a:lstStyle/>
          <a:p>
            <a:fld id="{9ABAC083-CC60-D54A-A3C0-47316328A425}" type="slidenum">
              <a:rPr lang="en-US" smtClean="0"/>
              <a:pPr/>
              <a:t>7</a:t>
            </a:fld>
            <a:endParaRPr lang="en-US" dirty="0"/>
          </a:p>
        </p:txBody>
      </p:sp>
    </p:spTree>
    <p:extLst>
      <p:ext uri="{BB962C8B-B14F-4D97-AF65-F5344CB8AC3E}">
        <p14:creationId xmlns:p14="http://schemas.microsoft.com/office/powerpoint/2010/main" val="7615007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E2D1A-9E83-170E-E7F2-B7B20C5DBB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7487E5-653D-1DAF-0DDE-143F2465FC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BD24F0-2705-2069-2CF0-819F49A386A8}"/>
              </a:ext>
            </a:extLst>
          </p:cNvPr>
          <p:cNvSpPr>
            <a:spLocks noGrp="1"/>
          </p:cNvSpPr>
          <p:nvPr>
            <p:ph type="body" idx="1"/>
          </p:nvPr>
        </p:nvSpPr>
        <p:spPr/>
        <p:txBody>
          <a:bodyPr/>
          <a:lstStyle/>
          <a:p>
            <a:pPr marL="0" indent="0">
              <a:buNone/>
            </a:pPr>
            <a:endParaRPr lang="en-US" sz="1600" dirty="0"/>
          </a:p>
        </p:txBody>
      </p:sp>
      <p:sp>
        <p:nvSpPr>
          <p:cNvPr id="4" name="Slide Number Placeholder 3">
            <a:extLst>
              <a:ext uri="{FF2B5EF4-FFF2-40B4-BE49-F238E27FC236}">
                <a16:creationId xmlns:a16="http://schemas.microsoft.com/office/drawing/2014/main" id="{C26E833B-DA32-D45D-CCEA-29F34F0742E3}"/>
              </a:ext>
            </a:extLst>
          </p:cNvPr>
          <p:cNvSpPr>
            <a:spLocks noGrp="1"/>
          </p:cNvSpPr>
          <p:nvPr>
            <p:ph type="sldNum" sz="quarter" idx="5"/>
          </p:nvPr>
        </p:nvSpPr>
        <p:spPr/>
        <p:txBody>
          <a:bodyPr/>
          <a:lstStyle/>
          <a:p>
            <a:fld id="{9ABAC083-CC60-D54A-A3C0-47316328A425}" type="slidenum">
              <a:rPr lang="en-US" smtClean="0"/>
              <a:pPr/>
              <a:t>8</a:t>
            </a:fld>
            <a:endParaRPr lang="en-US" dirty="0"/>
          </a:p>
        </p:txBody>
      </p:sp>
    </p:spTree>
    <p:extLst>
      <p:ext uri="{BB962C8B-B14F-4D97-AF65-F5344CB8AC3E}">
        <p14:creationId xmlns:p14="http://schemas.microsoft.com/office/powerpoint/2010/main" val="13014292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tx1"/>
                </a:solidFill>
                <a:effectLst/>
                <a:latin typeface="Arial" panose="020B0604020202020204" pitchFamily="34" charset="0"/>
                <a:ea typeface="+mn-ea"/>
                <a:cs typeface="+mn-cs"/>
              </a:rPr>
              <a:t>As we stand in Honolulu, the hub of transpacific connectivity, PTC 2026 is more than a conference—it is a call to shape the future. The submarine cable industry has achieved extraordinary growth over the past decade, but the path to 2030 demands bold action. By scaling capacity,, embracing innovation, and fostering collaboration, we can meet the digital demands of AI, 5G, and global inclusion.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tx1"/>
                </a:solidFill>
                <a:effectLst/>
                <a:latin typeface="Arial" panose="020B0604020202020204" pitchFamily="34" charset="0"/>
                <a:ea typeface="+mn-ea"/>
                <a:cs typeface="+mn-cs"/>
              </a:rPr>
              <a:t>For cable manufacturers, data centers, </a:t>
            </a:r>
            <a:r>
              <a:rPr lang="en-US" sz="2000" b="0" i="0" kern="1200" dirty="0" err="1">
                <a:solidFill>
                  <a:schemeClr val="tx1"/>
                </a:solidFill>
                <a:effectLst/>
                <a:latin typeface="Arial" panose="020B0604020202020204" pitchFamily="34" charset="0"/>
                <a:ea typeface="+mn-ea"/>
                <a:cs typeface="+mn-cs"/>
              </a:rPr>
              <a:t>hyperscalers</a:t>
            </a:r>
            <a:r>
              <a:rPr lang="en-US" sz="2000" b="0" i="0" kern="1200" dirty="0">
                <a:solidFill>
                  <a:schemeClr val="tx1"/>
                </a:solidFill>
                <a:effectLst/>
                <a:latin typeface="Arial" panose="020B0604020202020204" pitchFamily="34" charset="0"/>
                <a:ea typeface="+mn-ea"/>
                <a:cs typeface="+mn-cs"/>
              </a:rPr>
              <a:t>, and network suppliers, the capacity gap is not a barrier but an opportunity to redefine global connectivity.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kern="1200" dirty="0">
                <a:solidFill>
                  <a:schemeClr val="tx1"/>
                </a:solidFill>
                <a:effectLst/>
                <a:latin typeface="Arial" panose="020B0604020202020204" pitchFamily="34" charset="0"/>
                <a:ea typeface="+mn-ea"/>
                <a:cs typeface="+mn-cs"/>
              </a:rPr>
              <a:t>Here at Assured Communications, we are committed to leading this charge, and I invite you to join us in building a more connected, sustainable, and resilient world.</a:t>
            </a:r>
          </a:p>
          <a:p>
            <a:endParaRPr lang="en-US"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9</a:t>
            </a:fld>
            <a:endParaRPr lang="en-US" dirty="0"/>
          </a:p>
        </p:txBody>
      </p:sp>
    </p:spTree>
    <p:extLst>
      <p:ext uri="{BB962C8B-B14F-4D97-AF65-F5344CB8AC3E}">
        <p14:creationId xmlns:p14="http://schemas.microsoft.com/office/powerpoint/2010/main" val="32855569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26D2DD8-FE25-FE63-5AB8-90ED0F982D7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804" y="-1"/>
            <a:ext cx="12190195" cy="6859015"/>
          </a:xfrm>
          <a:prstGeom prst="rect">
            <a:avLst/>
          </a:prstGeom>
        </p:spPr>
      </p:pic>
      <p:sp>
        <p:nvSpPr>
          <p:cNvPr id="2" name="Title 1">
            <a:extLst>
              <a:ext uri="{FF2B5EF4-FFF2-40B4-BE49-F238E27FC236}">
                <a16:creationId xmlns:a16="http://schemas.microsoft.com/office/drawing/2014/main" id="{593C982F-F972-930F-B4AD-48AC3E718D75}"/>
              </a:ext>
            </a:extLst>
          </p:cNvPr>
          <p:cNvSpPr>
            <a:spLocks noGrp="1"/>
          </p:cNvSpPr>
          <p:nvPr>
            <p:ph type="ctrTitle"/>
          </p:nvPr>
        </p:nvSpPr>
        <p:spPr>
          <a:xfrm>
            <a:off x="359229" y="3135087"/>
            <a:ext cx="10308771" cy="2530248"/>
          </a:xfrm>
        </p:spPr>
        <p:txBody>
          <a:bodyPr anchor="b"/>
          <a:lstStyle>
            <a:lvl1pPr algn="l">
              <a:defRPr sz="6000" b="0" i="0">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4" name="Date Placeholder 3">
            <a:extLst>
              <a:ext uri="{FF2B5EF4-FFF2-40B4-BE49-F238E27FC236}">
                <a16:creationId xmlns:a16="http://schemas.microsoft.com/office/drawing/2014/main" id="{F93AE8B5-5C79-4C82-C6D8-4559E0B10741}"/>
              </a:ext>
            </a:extLst>
          </p:cNvPr>
          <p:cNvSpPr>
            <a:spLocks noGrp="1"/>
          </p:cNvSpPr>
          <p:nvPr>
            <p:ph type="dt" sz="half" idx="10"/>
          </p:nvPr>
        </p:nvSpPr>
        <p:spPr>
          <a:xfrm>
            <a:off x="359229" y="6356350"/>
            <a:ext cx="2743200" cy="365125"/>
          </a:xfrm>
          <a:prstGeom prst="rect">
            <a:avLst/>
          </a:prstGeom>
        </p:spPr>
        <p:txBody>
          <a:bodyPr/>
          <a:lstStyle>
            <a:lvl1pPr>
              <a:defRPr sz="2000" b="1" i="0">
                <a:solidFill>
                  <a:schemeClr val="bg1"/>
                </a:solidFill>
                <a:latin typeface="Arial" panose="020B0604020202020204" pitchFamily="34" charset="0"/>
                <a:cs typeface="Arial" panose="020B0604020202020204" pitchFamily="34" charset="0"/>
              </a:defRPr>
            </a:lvl1pPr>
          </a:lstStyle>
          <a:p>
            <a:r>
              <a:rPr lang="en-US" dirty="0"/>
              <a:t>18-21 January 2026</a:t>
            </a:r>
          </a:p>
        </p:txBody>
      </p:sp>
      <p:sp>
        <p:nvSpPr>
          <p:cNvPr id="11" name="Date Placeholder 3">
            <a:extLst>
              <a:ext uri="{FF2B5EF4-FFF2-40B4-BE49-F238E27FC236}">
                <a16:creationId xmlns:a16="http://schemas.microsoft.com/office/drawing/2014/main" id="{623BEC78-608E-475D-F802-1EAE83234C2F}"/>
              </a:ext>
            </a:extLst>
          </p:cNvPr>
          <p:cNvSpPr txBox="1">
            <a:spLocks/>
          </p:cNvSpPr>
          <p:nvPr userDrawn="1"/>
        </p:nvSpPr>
        <p:spPr>
          <a:xfrm>
            <a:off x="6286500" y="6356350"/>
            <a:ext cx="5339443" cy="365125"/>
          </a:xfrm>
          <a:prstGeom prst="rect">
            <a:avLst/>
          </a:prstGeom>
        </p:spPr>
        <p:txBody>
          <a:bodyPr vert="horz" lIns="91440" tIns="45720" rIns="91440" bIns="45720" rtlCol="0" anchor="ctr"/>
          <a:lstStyle>
            <a:defPPr>
              <a:defRPr lang="en-US"/>
            </a:defPPr>
            <a:lvl1pPr marL="0" algn="l" defTabSz="914400" rtl="0" eaLnBrk="1" latinLnBrk="0" hangingPunct="1">
              <a:defRPr sz="2000" b="1" i="0" kern="1200">
                <a:solidFill>
                  <a:schemeClr val="bg1"/>
                </a:solidFill>
                <a:latin typeface="HelveticaNowDisplay Bold" panose="020B0504030202020204" pitchFamily="34" charset="77"/>
                <a:ea typeface="+mn-ea"/>
                <a:cs typeface="HelveticaNowDisplay Bold" panose="020B0504030202020204"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i="0" dirty="0">
              <a:latin typeface="Arial" panose="020B0604020202020204" pitchFamily="34" charset="0"/>
              <a:cs typeface="Arial" panose="020B0604020202020204" pitchFamily="34" charset="0"/>
            </a:endParaRPr>
          </a:p>
        </p:txBody>
      </p:sp>
      <p:pic>
        <p:nvPicPr>
          <p:cNvPr id="5" name="Picture 4" descr="A black and blue logo&#10;&#10;AI-generated content may be incorrect.">
            <a:extLst>
              <a:ext uri="{FF2B5EF4-FFF2-40B4-BE49-F238E27FC236}">
                <a16:creationId xmlns:a16="http://schemas.microsoft.com/office/drawing/2014/main" id="{CEBF80E1-F193-D5AB-9D52-93DDD0E90AD2}"/>
              </a:ext>
            </a:extLst>
          </p:cNvPr>
          <p:cNvPicPr>
            <a:picLocks noChangeAspect="1"/>
          </p:cNvPicPr>
          <p:nvPr userDrawn="1"/>
        </p:nvPicPr>
        <p:blipFill>
          <a:blip r:embed="rId3"/>
          <a:stretch>
            <a:fillRect/>
          </a:stretch>
        </p:blipFill>
        <p:spPr>
          <a:xfrm>
            <a:off x="416960" y="358838"/>
            <a:ext cx="3302000" cy="876300"/>
          </a:xfrm>
          <a:prstGeom prst="rect">
            <a:avLst/>
          </a:prstGeom>
        </p:spPr>
      </p:pic>
    </p:spTree>
    <p:extLst>
      <p:ext uri="{BB962C8B-B14F-4D97-AF65-F5344CB8AC3E}">
        <p14:creationId xmlns:p14="http://schemas.microsoft.com/office/powerpoint/2010/main" val="24356480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A9308-0E96-6B1A-B839-A3C67EE922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A5E1-5448-BF5B-AD6F-0E51E3000CD4}"/>
              </a:ext>
            </a:extLst>
          </p:cNvPr>
          <p:cNvSpPr>
            <a:spLocks noGrp="1"/>
          </p:cNvSpPr>
          <p:nvPr>
            <p:ph idx="1" hasCustomPrompt="1"/>
          </p:nvPr>
        </p:nvSpPr>
        <p:spPr>
          <a:xfrm>
            <a:off x="268014" y="1024114"/>
            <a:ext cx="10682208" cy="5193806"/>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text</a:t>
            </a:r>
          </a:p>
        </p:txBody>
      </p:sp>
      <p:sp>
        <p:nvSpPr>
          <p:cNvPr id="6" name="Slide Number Placeholder 5">
            <a:extLst>
              <a:ext uri="{FF2B5EF4-FFF2-40B4-BE49-F238E27FC236}">
                <a16:creationId xmlns:a16="http://schemas.microsoft.com/office/drawing/2014/main" id="{33FDE0BF-76DF-8741-F478-21FA9C805544}"/>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5" name="Picture 4">
            <a:extLst>
              <a:ext uri="{FF2B5EF4-FFF2-40B4-BE49-F238E27FC236}">
                <a16:creationId xmlns:a16="http://schemas.microsoft.com/office/drawing/2014/main" id="{2A793983-77B8-3B82-C044-5EBBE223F3FA}"/>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15552155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A9308-0E96-6B1A-B839-A3C67EE922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A5E1-5448-BF5B-AD6F-0E51E3000CD4}"/>
              </a:ext>
            </a:extLst>
          </p:cNvPr>
          <p:cNvSpPr>
            <a:spLocks noGrp="1"/>
          </p:cNvSpPr>
          <p:nvPr>
            <p:ph idx="1"/>
          </p:nvPr>
        </p:nvSpPr>
        <p:spPr>
          <a:xfrm>
            <a:off x="268014" y="1024114"/>
            <a:ext cx="10682208" cy="519380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33FDE0BF-76DF-8741-F478-21FA9C805544}"/>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4" name="Picture 3">
            <a:extLst>
              <a:ext uri="{FF2B5EF4-FFF2-40B4-BE49-F238E27FC236}">
                <a16:creationId xmlns:a16="http://schemas.microsoft.com/office/drawing/2014/main" id="{B3D8A76E-2447-0375-3F7B-F63CCFB16535}"/>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0982027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FD56E-E7C2-CE5A-0171-FF71154E906A}"/>
              </a:ext>
            </a:extLst>
          </p:cNvPr>
          <p:cNvSpPr>
            <a:spLocks noGrp="1"/>
          </p:cNvSpPr>
          <p:nvPr>
            <p:ph type="title"/>
          </p:nvPr>
        </p:nvSpPr>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A1E539B0-8131-2A6B-11FF-8377317B6A8E}"/>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3" name="Picture 2">
            <a:extLst>
              <a:ext uri="{FF2B5EF4-FFF2-40B4-BE49-F238E27FC236}">
                <a16:creationId xmlns:a16="http://schemas.microsoft.com/office/drawing/2014/main" id="{D4B5CEE6-D91E-64C5-C26D-9CB69A732062}"/>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4151680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901598D-6A56-351B-C656-46E8C9D73BC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E5FD56E-E7C2-CE5A-0171-FF71154E906A}"/>
              </a:ext>
            </a:extLst>
          </p:cNvPr>
          <p:cNvSpPr>
            <a:spLocks noGrp="1"/>
          </p:cNvSpPr>
          <p:nvPr>
            <p:ph type="title" hasCustomPrompt="1"/>
          </p:nvPr>
        </p:nvSpPr>
        <p:spPr>
          <a:xfrm>
            <a:off x="268014" y="283779"/>
            <a:ext cx="9541004" cy="5352249"/>
          </a:xfrm>
        </p:spPr>
        <p:txBody>
          <a:bodyPr>
            <a:normAutofit/>
          </a:bodyPr>
          <a:lstStyle>
            <a:lvl1pPr>
              <a:defRPr sz="6600" b="0" i="0">
                <a:latin typeface="Arial" panose="020B0604020202020204" pitchFamily="34" charset="0"/>
                <a:cs typeface="Arial" panose="020B0604020202020204" pitchFamily="34" charset="0"/>
              </a:defRPr>
            </a:lvl1pPr>
          </a:lstStyle>
          <a:p>
            <a:r>
              <a:rPr lang="en-US" dirty="0"/>
              <a:t>Click to edit Separator title</a:t>
            </a:r>
          </a:p>
        </p:txBody>
      </p:sp>
      <p:pic>
        <p:nvPicPr>
          <p:cNvPr id="7" name="Picture 6">
            <a:extLst>
              <a:ext uri="{FF2B5EF4-FFF2-40B4-BE49-F238E27FC236}">
                <a16:creationId xmlns:a16="http://schemas.microsoft.com/office/drawing/2014/main" id="{C7AB8890-D8E5-1651-7A0B-0D192679ABBD}"/>
              </a:ext>
            </a:extLst>
          </p:cNvPr>
          <p:cNvPicPr>
            <a:picLocks noChangeAspect="1"/>
          </p:cNvPicPr>
          <p:nvPr userDrawn="1"/>
        </p:nvPicPr>
        <p:blipFill>
          <a:blip r:embed="rId3"/>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19062367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9816E3F-666E-AB9E-138B-FE0E72535EF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1"/>
            <a:ext cx="12191999" cy="6858275"/>
          </a:xfrm>
          <a:prstGeom prst="rect">
            <a:avLst/>
          </a:prstGeom>
        </p:spPr>
      </p:pic>
      <p:sp>
        <p:nvSpPr>
          <p:cNvPr id="2" name="Title 1">
            <a:extLst>
              <a:ext uri="{FF2B5EF4-FFF2-40B4-BE49-F238E27FC236}">
                <a16:creationId xmlns:a16="http://schemas.microsoft.com/office/drawing/2014/main" id="{EE5FD56E-E7C2-CE5A-0171-FF71154E906A}"/>
              </a:ext>
            </a:extLst>
          </p:cNvPr>
          <p:cNvSpPr>
            <a:spLocks noGrp="1"/>
          </p:cNvSpPr>
          <p:nvPr>
            <p:ph type="title" hasCustomPrompt="1"/>
          </p:nvPr>
        </p:nvSpPr>
        <p:spPr>
          <a:xfrm>
            <a:off x="268014" y="283779"/>
            <a:ext cx="9541004" cy="5352249"/>
          </a:xfrm>
        </p:spPr>
        <p:txBody>
          <a:bodyPr>
            <a:normAutofit/>
          </a:bodyPr>
          <a:lstStyle>
            <a:lvl1pPr>
              <a:defRPr sz="6600" b="0" i="0">
                <a:latin typeface="Arial" panose="020B0604020202020204" pitchFamily="34" charset="0"/>
                <a:cs typeface="Arial" panose="020B0604020202020204" pitchFamily="34" charset="0"/>
              </a:defRPr>
            </a:lvl1pPr>
          </a:lstStyle>
          <a:p>
            <a:r>
              <a:rPr lang="en-US" dirty="0"/>
              <a:t>Click to edit Separator title</a:t>
            </a:r>
          </a:p>
        </p:txBody>
      </p:sp>
      <p:pic>
        <p:nvPicPr>
          <p:cNvPr id="7" name="Picture 6">
            <a:extLst>
              <a:ext uri="{FF2B5EF4-FFF2-40B4-BE49-F238E27FC236}">
                <a16:creationId xmlns:a16="http://schemas.microsoft.com/office/drawing/2014/main" id="{C7AB8890-D8E5-1651-7A0B-0D192679ABBD}"/>
              </a:ext>
            </a:extLst>
          </p:cNvPr>
          <p:cNvPicPr>
            <a:picLocks noChangeAspect="1"/>
          </p:cNvPicPr>
          <p:nvPr userDrawn="1"/>
        </p:nvPicPr>
        <p:blipFill>
          <a:blip r:embed="rId3"/>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36727667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B6EA17C-2B13-9C1A-8382-E848EC643D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12191998" cy="6858275"/>
          </a:xfrm>
          <a:prstGeom prst="rect">
            <a:avLst/>
          </a:prstGeom>
        </p:spPr>
      </p:pic>
      <p:sp>
        <p:nvSpPr>
          <p:cNvPr id="2" name="Title 1">
            <a:extLst>
              <a:ext uri="{FF2B5EF4-FFF2-40B4-BE49-F238E27FC236}">
                <a16:creationId xmlns:a16="http://schemas.microsoft.com/office/drawing/2014/main" id="{EE5FD56E-E7C2-CE5A-0171-FF71154E906A}"/>
              </a:ext>
            </a:extLst>
          </p:cNvPr>
          <p:cNvSpPr>
            <a:spLocks noGrp="1"/>
          </p:cNvSpPr>
          <p:nvPr>
            <p:ph type="title" hasCustomPrompt="1"/>
          </p:nvPr>
        </p:nvSpPr>
        <p:spPr>
          <a:xfrm>
            <a:off x="268014" y="283779"/>
            <a:ext cx="9541004" cy="5352249"/>
          </a:xfrm>
        </p:spPr>
        <p:txBody>
          <a:bodyPr>
            <a:normAutofit/>
          </a:bodyPr>
          <a:lstStyle>
            <a:lvl1pPr>
              <a:defRPr sz="6600" b="0" i="0">
                <a:solidFill>
                  <a:schemeClr val="bg1"/>
                </a:solidFill>
                <a:latin typeface="Arial" panose="020B0604020202020204" pitchFamily="34" charset="0"/>
                <a:cs typeface="Arial" panose="020B0604020202020204" pitchFamily="34" charset="0"/>
              </a:defRPr>
            </a:lvl1pPr>
          </a:lstStyle>
          <a:p>
            <a:r>
              <a:rPr lang="en-US" dirty="0"/>
              <a:t>Click to edit Separator title</a:t>
            </a:r>
          </a:p>
        </p:txBody>
      </p:sp>
      <p:pic>
        <p:nvPicPr>
          <p:cNvPr id="7" name="Picture 6">
            <a:extLst>
              <a:ext uri="{FF2B5EF4-FFF2-40B4-BE49-F238E27FC236}">
                <a16:creationId xmlns:a16="http://schemas.microsoft.com/office/drawing/2014/main" id="{C7AB8890-D8E5-1651-7A0B-0D192679ABBD}"/>
              </a:ext>
            </a:extLst>
          </p:cNvPr>
          <p:cNvPicPr>
            <a:picLocks noChangeAspect="1"/>
          </p:cNvPicPr>
          <p:nvPr userDrawn="1"/>
        </p:nvPicPr>
        <p:blipFill>
          <a:blip r:embed="rId3">
            <a:biLevel thresh="25000"/>
          </a:blip>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3364994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ABB5C46-AAD0-1427-3262-3E2B476FA5D9}"/>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2" name="Picture 1">
            <a:extLst>
              <a:ext uri="{FF2B5EF4-FFF2-40B4-BE49-F238E27FC236}">
                <a16:creationId xmlns:a16="http://schemas.microsoft.com/office/drawing/2014/main" id="{1A2EECFC-8F9E-CEA0-5CAA-3FF891AFA010}"/>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6962520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Picture 2" descr="A black and blue text&#10;&#10;AI-generated content may be incorrect.">
            <a:extLst>
              <a:ext uri="{FF2B5EF4-FFF2-40B4-BE49-F238E27FC236}">
                <a16:creationId xmlns:a16="http://schemas.microsoft.com/office/drawing/2014/main" id="{5BF2A14A-5597-0C40-FE93-3252F49EFEF3}"/>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9812931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FA367E-31DA-E37F-897D-F1197E59C019}"/>
              </a:ext>
            </a:extLst>
          </p:cNvPr>
          <p:cNvSpPr>
            <a:spLocks noGrp="1"/>
          </p:cNvSpPr>
          <p:nvPr>
            <p:ph type="title"/>
          </p:nvPr>
        </p:nvSpPr>
        <p:spPr>
          <a:xfrm>
            <a:off x="268014" y="283780"/>
            <a:ext cx="10682208" cy="73222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136E7F7-B619-BF4E-120D-F6F55E769253}"/>
              </a:ext>
            </a:extLst>
          </p:cNvPr>
          <p:cNvSpPr>
            <a:spLocks noGrp="1"/>
          </p:cNvSpPr>
          <p:nvPr>
            <p:ph type="body" idx="1"/>
          </p:nvPr>
        </p:nvSpPr>
        <p:spPr>
          <a:xfrm>
            <a:off x="268014" y="1024114"/>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E6A4712-6906-691E-0DE0-21CE8A23AF6B}"/>
              </a:ext>
            </a:extLst>
          </p:cNvPr>
          <p:cNvSpPr>
            <a:spLocks noGrp="1"/>
          </p:cNvSpPr>
          <p:nvPr>
            <p:ph type="sldNum" sz="quarter" idx="4"/>
          </p:nvPr>
        </p:nvSpPr>
        <p:spPr>
          <a:xfrm>
            <a:off x="9231086" y="6356350"/>
            <a:ext cx="2743200" cy="365125"/>
          </a:xfrm>
          <a:prstGeom prst="rect">
            <a:avLst/>
          </a:prstGeom>
        </p:spPr>
        <p:txBody>
          <a:bodyPr vert="horz" lIns="91440" tIns="45720" rIns="91440" bIns="45720" rtlCol="0" anchor="ctr"/>
          <a:lstStyle>
            <a:lvl1pPr algn="r">
              <a:defRPr sz="1050" b="1" i="0">
                <a:solidFill>
                  <a:schemeClr val="tx1">
                    <a:tint val="82000"/>
                  </a:schemeClr>
                </a:solidFill>
                <a:latin typeface="Arial" panose="020B0604020202020204" pitchFamily="34" charset="0"/>
                <a:cs typeface="Arial" panose="020B0604020202020204" pitchFamily="34" charset="0"/>
              </a:defRPr>
            </a:lvl1pPr>
          </a:lstStyle>
          <a:p>
            <a:fld id="{D452DC3B-A2C9-6442-AA7F-1AAE21BE909D}" type="slidenum">
              <a:rPr lang="en-US" smtClean="0"/>
              <a:pPr/>
              <a:t>‹#›</a:t>
            </a:fld>
            <a:endParaRPr lang="en-US" dirty="0"/>
          </a:p>
        </p:txBody>
      </p:sp>
      <p:pic>
        <p:nvPicPr>
          <p:cNvPr id="8" name="Picture 7">
            <a:extLst>
              <a:ext uri="{FF2B5EF4-FFF2-40B4-BE49-F238E27FC236}">
                <a16:creationId xmlns:a16="http://schemas.microsoft.com/office/drawing/2014/main" id="{58560A75-0E68-F075-15AF-9C2AE22C9DF3}"/>
              </a:ext>
            </a:extLst>
          </p:cNvPr>
          <p:cNvPicPr>
            <a:picLocks noChangeAspect="1"/>
          </p:cNvPicPr>
          <p:nvPr userDrawn="1"/>
        </p:nvPicPr>
        <p:blipFill>
          <a:blip r:embed="rId11"/>
          <a:stretch>
            <a:fillRect/>
          </a:stretch>
        </p:blipFill>
        <p:spPr>
          <a:xfrm>
            <a:off x="7700211" y="-840618"/>
            <a:ext cx="4491789" cy="548054"/>
          </a:xfrm>
          <a:prstGeom prst="rect">
            <a:avLst/>
          </a:prstGeom>
        </p:spPr>
      </p:pic>
    </p:spTree>
    <p:extLst>
      <p:ext uri="{BB962C8B-B14F-4D97-AF65-F5344CB8AC3E}">
        <p14:creationId xmlns:p14="http://schemas.microsoft.com/office/powerpoint/2010/main" val="1424126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54" r:id="rId4"/>
    <p:sldLayoutId id="2147483658" r:id="rId5"/>
    <p:sldLayoutId id="2147483659" r:id="rId6"/>
    <p:sldLayoutId id="2147483660" r:id="rId7"/>
    <p:sldLayoutId id="2147483655" r:id="rId8"/>
    <p:sldLayoutId id="2147483656" r:id="rId9"/>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xStyles>
    <p:titleStyle>
      <a:lvl1pPr algn="l" defTabSz="914400" rtl="0" eaLnBrk="1" latinLnBrk="0" hangingPunct="1">
        <a:lnSpc>
          <a:spcPct val="90000"/>
        </a:lnSpc>
        <a:spcBef>
          <a:spcPct val="0"/>
        </a:spcBef>
        <a:buNone/>
        <a:defRPr sz="20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86868B"/>
        </a:buClr>
        <a:buFont typeface="System Font Regular"/>
        <a:buChar char="⎯"/>
        <a:defRPr sz="20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86868B"/>
        </a:buClr>
        <a:buFont typeface="System Font Regular"/>
        <a:buChar char="⎯"/>
        <a:defRPr sz="18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86868B"/>
        </a:buClr>
        <a:buFont typeface="System Font Regular"/>
        <a:buChar char="⎯"/>
        <a:defRPr sz="16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86868B"/>
        </a:buClr>
        <a:buFont typeface="System Font Regular"/>
        <a:buChar char="⎯"/>
        <a:defRPr sz="1600" b="0" i="0" kern="1200">
          <a:solidFill>
            <a:srgbClr val="86868B"/>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86868B"/>
        </a:buClr>
        <a:buFont typeface="System Font Regular"/>
        <a:buChar char="⎯"/>
        <a:defRPr sz="1400" b="0" i="0" kern="1200">
          <a:solidFill>
            <a:srgbClr val="86868B"/>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A354743-A0F4-2DE6-2817-2C4063E45B61}"/>
              </a:ext>
            </a:extLst>
          </p:cNvPr>
          <p:cNvSpPr>
            <a:spLocks noGrp="1"/>
          </p:cNvSpPr>
          <p:nvPr>
            <p:ph type="ctrTitle"/>
          </p:nvPr>
        </p:nvSpPr>
        <p:spPr>
          <a:xfrm>
            <a:off x="359229" y="4058748"/>
            <a:ext cx="10327131" cy="2530248"/>
          </a:xfrm>
        </p:spPr>
        <p:txBody>
          <a:bodyPr>
            <a:normAutofit fontScale="90000"/>
          </a:bodyPr>
          <a:lstStyle/>
          <a:p>
            <a:r>
              <a:rPr lang="en-US" spc="-100" dirty="0"/>
              <a:t>The Evolution and Future of Submarine Fiber Optic Cable Capacity: Bridging the Global Connectivity Gap by 2030</a:t>
            </a:r>
          </a:p>
        </p:txBody>
      </p:sp>
      <p:sp>
        <p:nvSpPr>
          <p:cNvPr id="8" name="TextBox 7">
            <a:extLst>
              <a:ext uri="{FF2B5EF4-FFF2-40B4-BE49-F238E27FC236}">
                <a16:creationId xmlns:a16="http://schemas.microsoft.com/office/drawing/2014/main" id="{D9D1C5E9-1093-2E4C-D205-C6335984441F}"/>
              </a:ext>
            </a:extLst>
          </p:cNvPr>
          <p:cNvSpPr txBox="1"/>
          <p:nvPr/>
        </p:nvSpPr>
        <p:spPr>
          <a:xfrm>
            <a:off x="8906969" y="415636"/>
            <a:ext cx="2925802" cy="461665"/>
          </a:xfrm>
          <a:prstGeom prst="rect">
            <a:avLst/>
          </a:prstGeom>
          <a:noFill/>
        </p:spPr>
        <p:txBody>
          <a:bodyPr wrap="none" rtlCol="0">
            <a:spAutoFit/>
          </a:bodyPr>
          <a:lstStyle/>
          <a:p>
            <a:pPr algn="r"/>
            <a:r>
              <a:rPr lang="en-US" sz="2400" dirty="0">
                <a:latin typeface="Arial" panose="020B0604020202020204" pitchFamily="34" charset="0"/>
                <a:cs typeface="Arial" panose="020B0604020202020204" pitchFamily="34" charset="0"/>
              </a:rPr>
              <a:t>18-21 January 2026</a:t>
            </a:r>
          </a:p>
        </p:txBody>
      </p:sp>
      <p:sp>
        <p:nvSpPr>
          <p:cNvPr id="2" name="Title 5">
            <a:extLst>
              <a:ext uri="{FF2B5EF4-FFF2-40B4-BE49-F238E27FC236}">
                <a16:creationId xmlns:a16="http://schemas.microsoft.com/office/drawing/2014/main" id="{8E3C64BA-1240-B7C2-043A-74AB1CA84FE6}"/>
              </a:ext>
            </a:extLst>
          </p:cNvPr>
          <p:cNvSpPr txBox="1">
            <a:spLocks/>
          </p:cNvSpPr>
          <p:nvPr/>
        </p:nvSpPr>
        <p:spPr>
          <a:xfrm>
            <a:off x="8460954" y="3429000"/>
            <a:ext cx="3371817" cy="316531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000" b="0" i="0" kern="1200">
                <a:solidFill>
                  <a:schemeClr val="tx1"/>
                </a:solidFill>
                <a:latin typeface="HelveticaNowDisplay Medium" panose="020B0504030202020204" pitchFamily="34" charset="77"/>
                <a:ea typeface="+mj-ea"/>
                <a:cs typeface="HelveticaNowDisplay Medium" panose="020B0504030202020204" pitchFamily="34" charset="77"/>
              </a:defRPr>
            </a:lvl1pPr>
          </a:lstStyle>
          <a:p>
            <a:pPr algn="r"/>
            <a:r>
              <a:rPr lang="en-US" sz="2800" dirty="0">
                <a:solidFill>
                  <a:schemeClr val="bg1"/>
                </a:solidFill>
                <a:latin typeface="Arial" panose="020B0604020202020204" pitchFamily="34" charset="0"/>
                <a:cs typeface="Arial" panose="020B0604020202020204" pitchFamily="34" charset="0"/>
              </a:rPr>
              <a:t>Joel Ogren</a:t>
            </a:r>
          </a:p>
        </p:txBody>
      </p:sp>
    </p:spTree>
    <p:extLst>
      <p:ext uri="{BB962C8B-B14F-4D97-AF65-F5344CB8AC3E}">
        <p14:creationId xmlns:p14="http://schemas.microsoft.com/office/powerpoint/2010/main" val="13868273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7A21B-9D22-9A89-B2E8-482EFE44CBC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9D237F2-1912-8D69-1A39-BB6ABB09F032}"/>
              </a:ext>
            </a:extLst>
          </p:cNvPr>
          <p:cNvSpPr>
            <a:spLocks noGrp="1"/>
          </p:cNvSpPr>
          <p:nvPr>
            <p:ph type="title"/>
          </p:nvPr>
        </p:nvSpPr>
        <p:spPr>
          <a:xfrm>
            <a:off x="857679" y="2167005"/>
            <a:ext cx="10476642" cy="5352249"/>
          </a:xfrm>
        </p:spPr>
        <p:txBody>
          <a:bodyPr/>
          <a:lstStyle/>
          <a:p>
            <a:pPr algn="ctr"/>
            <a:r>
              <a:rPr lang="en-US" dirty="0"/>
              <a:t>The Past Decade: A Quantum Leap in Capacity</a:t>
            </a:r>
          </a:p>
        </p:txBody>
      </p:sp>
    </p:spTree>
    <p:extLst>
      <p:ext uri="{BB962C8B-B14F-4D97-AF65-F5344CB8AC3E}">
        <p14:creationId xmlns:p14="http://schemas.microsoft.com/office/powerpoint/2010/main" val="991223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2C92F-10E0-716C-5895-784C53B38C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0DA049-1637-1B12-2604-EFDCD8F27618}"/>
              </a:ext>
            </a:extLst>
          </p:cNvPr>
          <p:cNvSpPr>
            <a:spLocks noGrp="1"/>
          </p:cNvSpPr>
          <p:nvPr>
            <p:ph type="title"/>
          </p:nvPr>
        </p:nvSpPr>
        <p:spPr/>
        <p:txBody>
          <a:bodyPr/>
          <a:lstStyle/>
          <a:p>
            <a:r>
              <a:rPr lang="en-US" dirty="0"/>
              <a:t>Fast Forward to 2026 -  the landscape has changed dramatically</a:t>
            </a:r>
          </a:p>
        </p:txBody>
      </p:sp>
      <p:sp>
        <p:nvSpPr>
          <p:cNvPr id="3" name="Content Placeholder 2">
            <a:extLst>
              <a:ext uri="{FF2B5EF4-FFF2-40B4-BE49-F238E27FC236}">
                <a16:creationId xmlns:a16="http://schemas.microsoft.com/office/drawing/2014/main" id="{8ADFE131-8478-E93A-8CD3-531D27B3B8AA}"/>
              </a:ext>
            </a:extLst>
          </p:cNvPr>
          <p:cNvSpPr>
            <a:spLocks noGrp="1"/>
          </p:cNvSpPr>
          <p:nvPr>
            <p:ph idx="1"/>
          </p:nvPr>
        </p:nvSpPr>
        <p:spPr>
          <a:xfrm>
            <a:off x="268014" y="641336"/>
            <a:ext cx="10682208" cy="5193806"/>
          </a:xfrm>
        </p:spPr>
        <p:txBody>
          <a:bodyPr/>
          <a:lstStyle/>
          <a:p>
            <a:pPr lvl="0"/>
            <a:r>
              <a:rPr lang="en-US" b="1" dirty="0"/>
              <a:t>Technological Advancements</a:t>
            </a:r>
            <a:r>
              <a:rPr lang="en-US" dirty="0"/>
              <a:t>: Innovations like Space-Division Multiplexing (SDM), multi-core fiber (MCF), and advanced coherent transponders have pushed per-fiber-pair capacities from tens of </a:t>
            </a:r>
            <a:r>
              <a:rPr lang="en-US" dirty="0" err="1"/>
              <a:t>Tbps</a:t>
            </a:r>
            <a:r>
              <a:rPr lang="en-US" dirty="0"/>
              <a:t> to over 250 </a:t>
            </a:r>
            <a:r>
              <a:rPr lang="en-US" dirty="0" err="1"/>
              <a:t>Tbps</a:t>
            </a:r>
            <a:r>
              <a:rPr lang="en-US" dirty="0"/>
              <a:t> on systems like Google’s Dunant cable. For instance, Ciena’s </a:t>
            </a:r>
            <a:r>
              <a:rPr lang="en-US" dirty="0" err="1"/>
              <a:t>WaveLogic</a:t>
            </a:r>
            <a:r>
              <a:rPr lang="en-US" dirty="0"/>
              <a:t> 6 Extreme technology enables 1 </a:t>
            </a:r>
            <a:r>
              <a:rPr lang="en-US" dirty="0" err="1"/>
              <a:t>Tbps</a:t>
            </a:r>
            <a:r>
              <a:rPr lang="en-US" dirty="0"/>
              <a:t> per channel over transpacific distances, reducing cost and energy per bit.</a:t>
            </a:r>
          </a:p>
          <a:p>
            <a:r>
              <a:rPr lang="en-US" b="1" dirty="0" err="1"/>
              <a:t>Hyperscaler</a:t>
            </a:r>
            <a:r>
              <a:rPr lang="en-US" b="1" dirty="0"/>
              <a:t> Dominance</a:t>
            </a:r>
            <a:r>
              <a:rPr lang="en-US" dirty="0"/>
              <a:t>: </a:t>
            </a:r>
            <a:r>
              <a:rPr lang="en-US" dirty="0" err="1"/>
              <a:t>Hyperscalers</a:t>
            </a:r>
            <a:r>
              <a:rPr lang="en-US" dirty="0"/>
              <a:t>—Google, Amazon, Meta, and Microsoft—now drive nearly two-thirds of cable investments, owning or co-owning 59 international cables, up from 20 in 2017. Projects like Google’s Firmina (US to Argentina) and Meta’s planned 40,000-km global cable system exemplify this shift from traditional telecom consortia to </a:t>
            </a:r>
            <a:r>
              <a:rPr lang="en-US" dirty="0" err="1"/>
              <a:t>hyperscaler</a:t>
            </a:r>
            <a:r>
              <a:rPr lang="en-US" dirty="0"/>
              <a:t>-led deployments Bullets</a:t>
            </a:r>
          </a:p>
          <a:p>
            <a:pPr lvl="0"/>
            <a:r>
              <a:rPr lang="en-US" b="1" dirty="0"/>
              <a:t>Geographic Diversification</a:t>
            </a:r>
            <a:r>
              <a:rPr lang="en-US" dirty="0"/>
              <a:t>: New cables have targeted high-growth regions, particularly Asia-Pacific (40% of global bandwidth demand) and Africa-Europe routes. Systems like </a:t>
            </a:r>
            <a:r>
              <a:rPr lang="en-US" dirty="0" err="1"/>
              <a:t>EllaLink</a:t>
            </a:r>
            <a:r>
              <a:rPr lang="en-US" dirty="0"/>
              <a:t> (Portugal to Brazil) and the East Micronesia Cable System have enhanced connectivity to underserved markets, reducing latency and boosting redundancy.</a:t>
            </a:r>
            <a:endParaRPr lang="en-US" sz="2400" dirty="0"/>
          </a:p>
          <a:p>
            <a:pPr lvl="0"/>
            <a:r>
              <a:rPr lang="en-US" b="1" dirty="0"/>
              <a:t>Sustainability Focus: </a:t>
            </a:r>
            <a:r>
              <a:rPr lang="en-US" dirty="0"/>
              <a:t>The industry has embraced sustainable practices, with initiatives like the </a:t>
            </a:r>
            <a:r>
              <a:rPr lang="en-US" dirty="0" err="1"/>
              <a:t>SubOptic</a:t>
            </a:r>
            <a:r>
              <a:rPr lang="en-US" dirty="0"/>
              <a:t> Foundation’s Sustainable Subsea Networks project promoting energy-efficient designs and lifecycle assessments.</a:t>
            </a:r>
            <a:endParaRPr lang="en-US" sz="2400" dirty="0"/>
          </a:p>
        </p:txBody>
      </p:sp>
      <p:sp>
        <p:nvSpPr>
          <p:cNvPr id="4" name="Slide Number Placeholder 5">
            <a:extLst>
              <a:ext uri="{FF2B5EF4-FFF2-40B4-BE49-F238E27FC236}">
                <a16:creationId xmlns:a16="http://schemas.microsoft.com/office/drawing/2014/main" id="{2430D671-0DEA-0A4E-86D1-9634187AAA69}"/>
              </a:ext>
            </a:extLst>
          </p:cNvPr>
          <p:cNvSpPr>
            <a:spLocks noGrp="1"/>
          </p:cNvSpPr>
          <p:nvPr>
            <p:ph type="sldNum" sz="quarter" idx="12"/>
          </p:nvPr>
        </p:nvSpPr>
        <p:spPr>
          <a:xfrm>
            <a:off x="11560628" y="6356350"/>
            <a:ext cx="413657" cy="387350"/>
          </a:xfrm>
        </p:spPr>
        <p:txBody>
          <a:bodyPr/>
          <a:lstStyle/>
          <a:p>
            <a:fld id="{D452DC3B-A2C9-6442-AA7F-1AAE21BE909D}" type="slidenum">
              <a:rPr lang="en-US" smtClean="0"/>
              <a:t>4</a:t>
            </a:fld>
            <a:endParaRPr lang="en-US" dirty="0"/>
          </a:p>
        </p:txBody>
      </p:sp>
      <p:sp>
        <p:nvSpPr>
          <p:cNvPr id="5" name="Rounded Rectangle 4">
            <a:extLst>
              <a:ext uri="{FF2B5EF4-FFF2-40B4-BE49-F238E27FC236}">
                <a16:creationId xmlns:a16="http://schemas.microsoft.com/office/drawing/2014/main" id="{7556411B-35CE-E5AF-611C-39DDC477917F}"/>
              </a:ext>
            </a:extLst>
          </p:cNvPr>
          <p:cNvSpPr/>
          <p:nvPr/>
        </p:nvSpPr>
        <p:spPr>
          <a:xfrm>
            <a:off x="457200" y="5816013"/>
            <a:ext cx="11103428" cy="907067"/>
          </a:xfrm>
          <a:prstGeom prst="roundRect">
            <a:avLst>
              <a:gd name="adj" fmla="val 210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rtlCol="0" anchor="t"/>
          <a:lstStyle/>
          <a:p>
            <a:r>
              <a:rPr lang="en-US" sz="2000" dirty="0">
                <a:solidFill>
                  <a:schemeClr val="accent1"/>
                </a:solidFill>
                <a:latin typeface="Arial" panose="020B0604020202020204" pitchFamily="34" charset="0"/>
                <a:cs typeface="Arial" panose="020B0604020202020204" pitchFamily="34" charset="0"/>
              </a:rPr>
              <a:t>This capacity boom has been fueled by a 30%+ annual increase in global internet usage over the past decade, driven by streaming, cloud computing, 5G adoption, and AI. </a:t>
            </a:r>
          </a:p>
        </p:txBody>
      </p:sp>
    </p:spTree>
    <p:extLst>
      <p:ext uri="{BB962C8B-B14F-4D97-AF65-F5344CB8AC3E}">
        <p14:creationId xmlns:p14="http://schemas.microsoft.com/office/powerpoint/2010/main" val="37041524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C16A61-E3C6-E9F8-F6B1-47FA65B3D7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F5C3FD-9620-50BE-F02A-0288D8E799BE}"/>
              </a:ext>
            </a:extLst>
          </p:cNvPr>
          <p:cNvSpPr>
            <a:spLocks noGrp="1"/>
          </p:cNvSpPr>
          <p:nvPr>
            <p:ph type="title"/>
          </p:nvPr>
        </p:nvSpPr>
        <p:spPr/>
        <p:txBody>
          <a:bodyPr/>
          <a:lstStyle/>
          <a:p>
            <a:r>
              <a:rPr lang="en-US" dirty="0"/>
              <a:t>The Capacity Gap -  Implications for Stakeholders</a:t>
            </a:r>
          </a:p>
        </p:txBody>
      </p:sp>
      <p:sp>
        <p:nvSpPr>
          <p:cNvPr id="3" name="Content Placeholder 2">
            <a:extLst>
              <a:ext uri="{FF2B5EF4-FFF2-40B4-BE49-F238E27FC236}">
                <a16:creationId xmlns:a16="http://schemas.microsoft.com/office/drawing/2014/main" id="{F28480E7-5E01-44B0-EB59-8F77E2AA0EEF}"/>
              </a:ext>
            </a:extLst>
          </p:cNvPr>
          <p:cNvSpPr>
            <a:spLocks noGrp="1"/>
          </p:cNvSpPr>
          <p:nvPr>
            <p:ph idx="1"/>
          </p:nvPr>
        </p:nvSpPr>
        <p:spPr>
          <a:xfrm>
            <a:off x="268014" y="641336"/>
            <a:ext cx="10682208" cy="5193806"/>
          </a:xfrm>
        </p:spPr>
        <p:txBody>
          <a:bodyPr>
            <a:normAutofit/>
          </a:bodyPr>
          <a:lstStyle/>
          <a:p>
            <a:pPr marL="0" indent="0">
              <a:buNone/>
            </a:pPr>
            <a:r>
              <a:rPr lang="en-US" b="1" dirty="0"/>
              <a:t>1. Cable Manufacturers</a:t>
            </a:r>
            <a:endParaRPr lang="en-US" dirty="0"/>
          </a:p>
          <a:p>
            <a:pPr marL="457200" lvl="1" indent="0">
              <a:buNone/>
            </a:pPr>
            <a:r>
              <a:rPr lang="en-US" b="1" dirty="0"/>
              <a:t>Challenge</a:t>
            </a:r>
            <a:r>
              <a:rPr lang="en-US" dirty="0"/>
              <a:t>: The demand for higher-capacity cables requires manufacturers like Alcatel Submarine Networks (ASN), NEC Corporation, and </a:t>
            </a:r>
            <a:r>
              <a:rPr lang="en-US" dirty="0" err="1"/>
              <a:t>SubCom</a:t>
            </a:r>
            <a:r>
              <a:rPr lang="en-US" dirty="0"/>
              <a:t> to push beyond current technologies. Multi-core fibers, which increase the number of cores within a single fiber, and SDM, which adds more fiber pairs per cable, are promising but complex to produce at scale. Additionally, geopolitical restrictions, such as U.S. sanctions on China’s HMN Technologies, are reshaping the competitive landscape, favoring Western manufacturers but increasing costs.</a:t>
            </a:r>
          </a:p>
          <a:p>
            <a:pPr marL="457200" lvl="1" indent="0">
              <a:buNone/>
            </a:pPr>
            <a:r>
              <a:rPr lang="en-US" b="1" dirty="0"/>
              <a:t>Opportunity</a:t>
            </a:r>
            <a:r>
              <a:rPr lang="en-US" dirty="0"/>
              <a:t>: Manufacturers can capitalize on the $11 billion in planned cable investments from 2024–2026, particularly for </a:t>
            </a:r>
            <a:r>
              <a:rPr lang="en-US" dirty="0" err="1"/>
              <a:t>hyperscaler</a:t>
            </a:r>
            <a:r>
              <a:rPr lang="en-US" dirty="0"/>
              <a:t>-led projects. Sustainability is also a differentiator—cables designed with lower energy consumption and recyclable materials align with </a:t>
            </a:r>
            <a:r>
              <a:rPr lang="en-US" dirty="0" err="1"/>
              <a:t>SubOptic’s</a:t>
            </a:r>
            <a:r>
              <a:rPr lang="en-US" dirty="0"/>
              <a:t> sustainability goals and attract environmentally conscious clients.</a:t>
            </a:r>
          </a:p>
          <a:p>
            <a:pPr marL="0" indent="0">
              <a:buNone/>
            </a:pPr>
            <a:endParaRPr lang="en-US" dirty="0"/>
          </a:p>
        </p:txBody>
      </p:sp>
      <p:sp>
        <p:nvSpPr>
          <p:cNvPr id="4" name="Slide Number Placeholder 5">
            <a:extLst>
              <a:ext uri="{FF2B5EF4-FFF2-40B4-BE49-F238E27FC236}">
                <a16:creationId xmlns:a16="http://schemas.microsoft.com/office/drawing/2014/main" id="{3E2D2F1B-66C5-BDFC-790F-2FC066C6D696}"/>
              </a:ext>
            </a:extLst>
          </p:cNvPr>
          <p:cNvSpPr>
            <a:spLocks noGrp="1"/>
          </p:cNvSpPr>
          <p:nvPr>
            <p:ph type="sldNum" sz="quarter" idx="12"/>
          </p:nvPr>
        </p:nvSpPr>
        <p:spPr>
          <a:xfrm>
            <a:off x="11560628" y="6356350"/>
            <a:ext cx="413657" cy="387350"/>
          </a:xfrm>
        </p:spPr>
        <p:txBody>
          <a:bodyPr/>
          <a:lstStyle/>
          <a:p>
            <a:fld id="{D452DC3B-A2C9-6442-AA7F-1AAE21BE909D}" type="slidenum">
              <a:rPr lang="en-US" smtClean="0"/>
              <a:t>5</a:t>
            </a:fld>
            <a:endParaRPr lang="en-US" dirty="0"/>
          </a:p>
        </p:txBody>
      </p:sp>
      <p:sp>
        <p:nvSpPr>
          <p:cNvPr id="5" name="Rounded Rectangle 4">
            <a:extLst>
              <a:ext uri="{FF2B5EF4-FFF2-40B4-BE49-F238E27FC236}">
                <a16:creationId xmlns:a16="http://schemas.microsoft.com/office/drawing/2014/main" id="{D643663D-69FC-33E9-1627-858EFEE5F465}"/>
              </a:ext>
            </a:extLst>
          </p:cNvPr>
          <p:cNvSpPr/>
          <p:nvPr/>
        </p:nvSpPr>
        <p:spPr>
          <a:xfrm>
            <a:off x="501934" y="3626847"/>
            <a:ext cx="11103428" cy="2713453"/>
          </a:xfrm>
          <a:prstGeom prst="roundRect">
            <a:avLst>
              <a:gd name="adj" fmla="val 210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rtlCol="0" anchor="t"/>
          <a:lstStyle/>
          <a:p>
            <a:r>
              <a:rPr lang="en-US" sz="2000" b="1" dirty="0">
                <a:solidFill>
                  <a:schemeClr val="accent1"/>
                </a:solidFill>
                <a:latin typeface="Arial" panose="020B0604020202020204" pitchFamily="34" charset="0"/>
                <a:cs typeface="Arial" panose="020B0604020202020204" pitchFamily="34" charset="0"/>
              </a:rPr>
              <a:t>Recommendations</a:t>
            </a:r>
            <a:r>
              <a:rPr lang="en-US" sz="2000" dirty="0">
                <a:solidFill>
                  <a:schemeClr val="accent1"/>
                </a:solidFill>
                <a:latin typeface="Arial" panose="020B0604020202020204" pitchFamily="34" charset="0"/>
                <a:cs typeface="Arial" panose="020B0604020202020204" pitchFamily="34" charset="0"/>
              </a:rPr>
              <a:t>:</a:t>
            </a:r>
          </a:p>
          <a:p>
            <a:pPr lvl="0"/>
            <a:r>
              <a:rPr lang="en-US" sz="2000" b="1" dirty="0">
                <a:solidFill>
                  <a:schemeClr val="accent1"/>
                </a:solidFill>
                <a:latin typeface="Arial" panose="020B0604020202020204" pitchFamily="34" charset="0"/>
                <a:cs typeface="Arial" panose="020B0604020202020204" pitchFamily="34" charset="0"/>
              </a:rPr>
              <a:t>Invest in R&amp;D</a:t>
            </a:r>
            <a:r>
              <a:rPr lang="en-US" sz="2000" dirty="0">
                <a:solidFill>
                  <a:schemeClr val="accent1"/>
                </a:solidFill>
                <a:latin typeface="Arial" panose="020B0604020202020204" pitchFamily="34" charset="0"/>
                <a:cs typeface="Arial" panose="020B0604020202020204" pitchFamily="34" charset="0"/>
              </a:rPr>
              <a:t>: Accelerate development of MCF and SDM technologies to achieve petabit-scale capacities. </a:t>
            </a:r>
          </a:p>
          <a:p>
            <a:pPr lvl="0"/>
            <a:r>
              <a:rPr lang="en-US" sz="2000" b="1" dirty="0">
                <a:solidFill>
                  <a:schemeClr val="accent1"/>
                </a:solidFill>
                <a:latin typeface="Arial" panose="020B0604020202020204" pitchFamily="34" charset="0"/>
                <a:cs typeface="Arial" panose="020B0604020202020204" pitchFamily="34" charset="0"/>
              </a:rPr>
              <a:t>Enhance Resilience</a:t>
            </a:r>
            <a:r>
              <a:rPr lang="en-US" sz="2000" dirty="0">
                <a:solidFill>
                  <a:schemeClr val="accent1"/>
                </a:solidFill>
                <a:latin typeface="Arial" panose="020B0604020202020204" pitchFamily="34" charset="0"/>
                <a:cs typeface="Arial" panose="020B0604020202020204" pitchFamily="34" charset="0"/>
              </a:rPr>
              <a:t>: Design cables with advanced cladding and fault-tolerant systems to withstand natural hazards and sabotage, reducing repair costs (estimated at $1–3 million per incident).</a:t>
            </a:r>
          </a:p>
          <a:p>
            <a:pPr lvl="0"/>
            <a:r>
              <a:rPr lang="en-US" sz="2000" b="1" dirty="0">
                <a:solidFill>
                  <a:schemeClr val="accent1"/>
                </a:solidFill>
                <a:latin typeface="Arial" panose="020B0604020202020204" pitchFamily="34" charset="0"/>
                <a:cs typeface="Arial" panose="020B0604020202020204" pitchFamily="34" charset="0"/>
              </a:rPr>
              <a:t>Scale Production</a:t>
            </a:r>
            <a:r>
              <a:rPr lang="en-US" sz="2000" dirty="0">
                <a:solidFill>
                  <a:schemeClr val="accent1"/>
                </a:solidFill>
                <a:latin typeface="Arial" panose="020B0604020202020204" pitchFamily="34" charset="0"/>
                <a:cs typeface="Arial" panose="020B0604020202020204" pitchFamily="34" charset="0"/>
              </a:rPr>
              <a:t>: Expand manufacturing facilities in strategic regions like the U.S. and Europe to meet demand and navigate geopolitical constraints.         </a:t>
            </a:r>
          </a:p>
        </p:txBody>
      </p:sp>
    </p:spTree>
    <p:extLst>
      <p:ext uri="{BB962C8B-B14F-4D97-AF65-F5344CB8AC3E}">
        <p14:creationId xmlns:p14="http://schemas.microsoft.com/office/powerpoint/2010/main" val="17516965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7F8CD-C0B9-7BED-F41A-7E50EF28AF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7DFBB0-6083-16A1-27EB-D79D2E78475B}"/>
              </a:ext>
            </a:extLst>
          </p:cNvPr>
          <p:cNvSpPr>
            <a:spLocks noGrp="1"/>
          </p:cNvSpPr>
          <p:nvPr>
            <p:ph type="title"/>
          </p:nvPr>
        </p:nvSpPr>
        <p:spPr/>
        <p:txBody>
          <a:bodyPr/>
          <a:lstStyle/>
          <a:p>
            <a:r>
              <a:rPr lang="en-US" dirty="0"/>
              <a:t>The Capacity Gap -  Implications for Stakeholders</a:t>
            </a:r>
          </a:p>
        </p:txBody>
      </p:sp>
      <p:sp>
        <p:nvSpPr>
          <p:cNvPr id="3" name="Content Placeholder 2">
            <a:extLst>
              <a:ext uri="{FF2B5EF4-FFF2-40B4-BE49-F238E27FC236}">
                <a16:creationId xmlns:a16="http://schemas.microsoft.com/office/drawing/2014/main" id="{CBB5E6B9-2CDC-C346-FD54-32B2FEF36153}"/>
              </a:ext>
            </a:extLst>
          </p:cNvPr>
          <p:cNvSpPr>
            <a:spLocks noGrp="1"/>
          </p:cNvSpPr>
          <p:nvPr>
            <p:ph idx="1"/>
          </p:nvPr>
        </p:nvSpPr>
        <p:spPr>
          <a:xfrm>
            <a:off x="268014" y="641336"/>
            <a:ext cx="10682208" cy="5193806"/>
          </a:xfrm>
        </p:spPr>
        <p:txBody>
          <a:bodyPr>
            <a:normAutofit/>
          </a:bodyPr>
          <a:lstStyle/>
          <a:p>
            <a:pPr marL="0" indent="0">
              <a:buNone/>
            </a:pPr>
            <a:r>
              <a:rPr lang="en-US" b="1" dirty="0"/>
              <a:t>2. Data Centers</a:t>
            </a:r>
            <a:endParaRPr lang="en-US" dirty="0"/>
          </a:p>
          <a:p>
            <a:pPr marL="457200" lvl="1" indent="0">
              <a:buNone/>
            </a:pPr>
            <a:r>
              <a:rPr lang="en-US" b="1" dirty="0"/>
              <a:t>Challenge</a:t>
            </a:r>
            <a:r>
              <a:rPr lang="en-US" dirty="0"/>
              <a:t>: Data centers, particularly hyperscale facilities, are the nerve centers of digital traffic, but their growth is constrained by connectivity bottlenecks. Moody’s Ratings predicts a 20% annual increase in data center capacity post-2028, but overbuilding risks loom if submarine cable infrastructure lags. Latency-sensitive AI workloads require direct access to high-capacity cables, as seen with Equinix’s MI1 Miami data center hosting the 648 </a:t>
            </a:r>
            <a:r>
              <a:rPr lang="en-US" dirty="0" err="1"/>
              <a:t>Tbps</a:t>
            </a:r>
            <a:r>
              <a:rPr lang="en-US" dirty="0"/>
              <a:t> TAM-1 cable.</a:t>
            </a:r>
          </a:p>
          <a:p>
            <a:pPr marL="457200" lvl="1" indent="0">
              <a:buNone/>
            </a:pPr>
            <a:r>
              <a:rPr lang="en-US" b="1" dirty="0"/>
              <a:t>Opportunity</a:t>
            </a:r>
            <a:r>
              <a:rPr lang="en-US" dirty="0"/>
              <a:t>: Carrier-neutral colocation providers like Digital Realty can leverage their proximity to cable landing stations to offer low-latency cloud on-ramps and edge AI platforms. Data centers in emerging markets like Jakarta, Darwin and Johannesburg are well-positioned to tap into regional cable expansions.</a:t>
            </a:r>
          </a:p>
          <a:p>
            <a:pPr marL="457200" lvl="1" indent="0">
              <a:buNone/>
            </a:pPr>
            <a:endParaRPr lang="en-US" dirty="0"/>
          </a:p>
          <a:p>
            <a:pPr marL="0" indent="0">
              <a:buNone/>
            </a:pPr>
            <a:endParaRPr lang="en-US" dirty="0"/>
          </a:p>
        </p:txBody>
      </p:sp>
      <p:sp>
        <p:nvSpPr>
          <p:cNvPr id="4" name="Slide Number Placeholder 5">
            <a:extLst>
              <a:ext uri="{FF2B5EF4-FFF2-40B4-BE49-F238E27FC236}">
                <a16:creationId xmlns:a16="http://schemas.microsoft.com/office/drawing/2014/main" id="{5F09788B-7E34-42B6-4B66-92DEDC0A685D}"/>
              </a:ext>
            </a:extLst>
          </p:cNvPr>
          <p:cNvSpPr>
            <a:spLocks noGrp="1"/>
          </p:cNvSpPr>
          <p:nvPr>
            <p:ph type="sldNum" sz="quarter" idx="12"/>
          </p:nvPr>
        </p:nvSpPr>
        <p:spPr>
          <a:xfrm>
            <a:off x="11560628" y="6356350"/>
            <a:ext cx="413657" cy="387350"/>
          </a:xfrm>
        </p:spPr>
        <p:txBody>
          <a:bodyPr/>
          <a:lstStyle/>
          <a:p>
            <a:fld id="{D452DC3B-A2C9-6442-AA7F-1AAE21BE909D}" type="slidenum">
              <a:rPr lang="en-US" smtClean="0"/>
              <a:t>6</a:t>
            </a:fld>
            <a:endParaRPr lang="en-US" dirty="0"/>
          </a:p>
        </p:txBody>
      </p:sp>
      <p:sp>
        <p:nvSpPr>
          <p:cNvPr id="5" name="Rounded Rectangle 4">
            <a:extLst>
              <a:ext uri="{FF2B5EF4-FFF2-40B4-BE49-F238E27FC236}">
                <a16:creationId xmlns:a16="http://schemas.microsoft.com/office/drawing/2014/main" id="{C6756035-3173-13F1-5ED8-E6F7B6CF7921}"/>
              </a:ext>
            </a:extLst>
          </p:cNvPr>
          <p:cNvSpPr/>
          <p:nvPr/>
        </p:nvSpPr>
        <p:spPr>
          <a:xfrm>
            <a:off x="382772" y="3642897"/>
            <a:ext cx="11103428" cy="2713453"/>
          </a:xfrm>
          <a:prstGeom prst="roundRect">
            <a:avLst>
              <a:gd name="adj" fmla="val 210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rtlCol="0" anchor="t"/>
          <a:lstStyle/>
          <a:p>
            <a:r>
              <a:rPr lang="en-US" sz="2000" b="1" dirty="0">
                <a:solidFill>
                  <a:schemeClr val="accent1"/>
                </a:solidFill>
                <a:latin typeface="Arial" panose="020B0604020202020204" pitchFamily="34" charset="0"/>
                <a:cs typeface="Arial" panose="020B0604020202020204" pitchFamily="34" charset="0"/>
              </a:rPr>
              <a:t>Recommendations</a:t>
            </a:r>
            <a:r>
              <a:rPr lang="en-US" sz="2000" dirty="0">
                <a:solidFill>
                  <a:schemeClr val="accent1"/>
                </a:solidFill>
                <a:latin typeface="Arial" panose="020B0604020202020204" pitchFamily="34" charset="0"/>
                <a:cs typeface="Arial" panose="020B0604020202020204" pitchFamily="34" charset="0"/>
              </a:rPr>
              <a:t>:</a:t>
            </a:r>
          </a:p>
          <a:p>
            <a:pPr lvl="0"/>
            <a:r>
              <a:rPr lang="en-US" sz="2000" b="1" dirty="0">
                <a:solidFill>
                  <a:schemeClr val="accent1"/>
                </a:solidFill>
                <a:latin typeface="Arial" panose="020B0604020202020204" pitchFamily="34" charset="0"/>
                <a:cs typeface="Arial" panose="020B0604020202020204" pitchFamily="34" charset="0"/>
              </a:rPr>
              <a:t>Strategic Siting: </a:t>
            </a:r>
            <a:r>
              <a:rPr lang="en-US" sz="2000" dirty="0">
                <a:solidFill>
                  <a:schemeClr val="accent1"/>
                </a:solidFill>
                <a:latin typeface="Arial" panose="020B0604020202020204" pitchFamily="34" charset="0"/>
                <a:cs typeface="Arial" panose="020B0604020202020204" pitchFamily="34" charset="0"/>
              </a:rPr>
              <a:t>Build or expand data centers near new cable landing stations, particularly in Asia-Pacific and Africa, to reduce latency and attract </a:t>
            </a:r>
            <a:r>
              <a:rPr lang="en-US" sz="2000" dirty="0" err="1">
                <a:solidFill>
                  <a:schemeClr val="accent1"/>
                </a:solidFill>
                <a:latin typeface="Arial" panose="020B0604020202020204" pitchFamily="34" charset="0"/>
                <a:cs typeface="Arial" panose="020B0604020202020204" pitchFamily="34" charset="0"/>
              </a:rPr>
              <a:t>hyperscaler</a:t>
            </a:r>
            <a:r>
              <a:rPr lang="en-US" sz="2000" dirty="0">
                <a:solidFill>
                  <a:schemeClr val="accent1"/>
                </a:solidFill>
                <a:latin typeface="Arial" panose="020B0604020202020204" pitchFamily="34" charset="0"/>
                <a:cs typeface="Arial" panose="020B0604020202020204" pitchFamily="34" charset="0"/>
              </a:rPr>
              <a:t> tenants.</a:t>
            </a:r>
          </a:p>
          <a:p>
            <a:pPr lvl="0"/>
            <a:r>
              <a:rPr lang="en-US" sz="2000" dirty="0">
                <a:solidFill>
                  <a:schemeClr val="accent1"/>
                </a:solidFill>
                <a:latin typeface="Arial" panose="020B0604020202020204" pitchFamily="34" charset="0"/>
                <a:cs typeface="Arial" panose="020B0604020202020204" pitchFamily="34" charset="0"/>
              </a:rPr>
              <a:t>Sustainability Focus: Adopt energy-efficient cooling and renewable energy sources to align with </a:t>
            </a:r>
            <a:r>
              <a:rPr lang="en-US" sz="2000" dirty="0" err="1">
                <a:solidFill>
                  <a:schemeClr val="accent1"/>
                </a:solidFill>
                <a:latin typeface="Arial" panose="020B0604020202020204" pitchFamily="34" charset="0"/>
                <a:cs typeface="Arial" panose="020B0604020202020204" pitchFamily="34" charset="0"/>
              </a:rPr>
              <a:t>hyperscaler</a:t>
            </a:r>
            <a:r>
              <a:rPr lang="en-US" sz="2000" dirty="0">
                <a:solidFill>
                  <a:schemeClr val="accent1"/>
                </a:solidFill>
                <a:latin typeface="Arial" panose="020B0604020202020204" pitchFamily="34" charset="0"/>
                <a:cs typeface="Arial" panose="020B0604020202020204" pitchFamily="34" charset="0"/>
              </a:rPr>
              <a:t> sustainability mandates, as demonstrated by Microsoft’s lifecycle assessments.</a:t>
            </a:r>
          </a:p>
          <a:p>
            <a:pPr lvl="0"/>
            <a:r>
              <a:rPr lang="en-US" sz="2000" b="1" dirty="0">
                <a:solidFill>
                  <a:schemeClr val="accent1"/>
                </a:solidFill>
                <a:latin typeface="Arial" panose="020B0604020202020204" pitchFamily="34" charset="0"/>
                <a:cs typeface="Arial" panose="020B0604020202020204" pitchFamily="34" charset="0"/>
              </a:rPr>
              <a:t>Partnerships: </a:t>
            </a:r>
            <a:r>
              <a:rPr lang="en-US" sz="2000" dirty="0">
                <a:solidFill>
                  <a:schemeClr val="accent1"/>
                </a:solidFill>
                <a:latin typeface="Arial" panose="020B0604020202020204" pitchFamily="34" charset="0"/>
                <a:cs typeface="Arial" panose="020B0604020202020204" pitchFamily="34" charset="0"/>
              </a:rPr>
              <a:t>Collaborate with cable operators to co-develop landing stations, ensuring seamless integration with submarine networks.</a:t>
            </a:r>
          </a:p>
        </p:txBody>
      </p:sp>
    </p:spTree>
    <p:extLst>
      <p:ext uri="{BB962C8B-B14F-4D97-AF65-F5344CB8AC3E}">
        <p14:creationId xmlns:p14="http://schemas.microsoft.com/office/powerpoint/2010/main" val="37863413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067D2-77DC-1335-3D1C-ECBE26203A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227CC-51F7-80CF-519A-132B699DBEB7}"/>
              </a:ext>
            </a:extLst>
          </p:cNvPr>
          <p:cNvSpPr>
            <a:spLocks noGrp="1"/>
          </p:cNvSpPr>
          <p:nvPr>
            <p:ph type="title"/>
          </p:nvPr>
        </p:nvSpPr>
        <p:spPr/>
        <p:txBody>
          <a:bodyPr/>
          <a:lstStyle/>
          <a:p>
            <a:r>
              <a:rPr lang="en-US" dirty="0"/>
              <a:t>The Capacity Gap -  Implications for Stakeholders</a:t>
            </a:r>
          </a:p>
        </p:txBody>
      </p:sp>
      <p:sp>
        <p:nvSpPr>
          <p:cNvPr id="3" name="Content Placeholder 2">
            <a:extLst>
              <a:ext uri="{FF2B5EF4-FFF2-40B4-BE49-F238E27FC236}">
                <a16:creationId xmlns:a16="http://schemas.microsoft.com/office/drawing/2014/main" id="{D90725FB-B806-C249-1B15-290175C0970F}"/>
              </a:ext>
            </a:extLst>
          </p:cNvPr>
          <p:cNvSpPr>
            <a:spLocks noGrp="1"/>
          </p:cNvSpPr>
          <p:nvPr>
            <p:ph idx="1"/>
          </p:nvPr>
        </p:nvSpPr>
        <p:spPr>
          <a:xfrm>
            <a:off x="268014" y="641336"/>
            <a:ext cx="10682208" cy="5193806"/>
          </a:xfrm>
        </p:spPr>
        <p:txBody>
          <a:bodyPr>
            <a:normAutofit/>
          </a:bodyPr>
          <a:lstStyle/>
          <a:p>
            <a:pPr marL="0" indent="0">
              <a:buNone/>
            </a:pPr>
            <a:r>
              <a:rPr lang="en-US" b="1" dirty="0"/>
              <a:t>3. </a:t>
            </a:r>
            <a:r>
              <a:rPr lang="en-US" b="1" dirty="0" err="1"/>
              <a:t>Hyperscalers</a:t>
            </a:r>
            <a:endParaRPr lang="en-US" dirty="0"/>
          </a:p>
          <a:p>
            <a:pPr marL="457200" lvl="1" indent="0">
              <a:buNone/>
            </a:pPr>
            <a:r>
              <a:rPr lang="en-US" b="1" dirty="0"/>
              <a:t>Challenge</a:t>
            </a:r>
            <a:r>
              <a:rPr lang="en-US" dirty="0"/>
              <a:t>: </a:t>
            </a:r>
            <a:r>
              <a:rPr lang="en-US" dirty="0" err="1"/>
              <a:t>Hyperscalers</a:t>
            </a:r>
            <a:r>
              <a:rPr lang="en-US" dirty="0"/>
              <a:t> are now the primary investors in submarine cables, accounting for nearly a quarter of systems operationally deployed between 2019–2023. However, their dominance raises concerns about market consolidation, particularly in Europe, where initiatives like Gaia-X have struggled to compete. Additionally, </a:t>
            </a:r>
            <a:r>
              <a:rPr lang="en-US" dirty="0" err="1"/>
              <a:t>hyperscalers</a:t>
            </a:r>
            <a:r>
              <a:rPr lang="en-US" dirty="0"/>
              <a:t> face pressure to balance cost control with resilience, as cable disruptions (e.g., Red Sea cable repairs lasting eight weeks) can impact service delivery. </a:t>
            </a:r>
            <a:endParaRPr lang="en-US" sz="2200" dirty="0"/>
          </a:p>
          <a:p>
            <a:pPr marL="457200" lvl="1" indent="0">
              <a:buNone/>
            </a:pPr>
            <a:r>
              <a:rPr lang="en-US" b="1" dirty="0"/>
              <a:t>Opportunity</a:t>
            </a:r>
            <a:r>
              <a:rPr lang="en-US" dirty="0"/>
              <a:t>: </a:t>
            </a:r>
            <a:r>
              <a:rPr lang="en-US" dirty="0" err="1"/>
              <a:t>Hyperscalers</a:t>
            </a:r>
            <a:r>
              <a:rPr lang="en-US" dirty="0"/>
              <a:t> can lead innovation by funding private cables with cutting-edge technologies, like Google’s 350 </a:t>
            </a:r>
            <a:r>
              <a:rPr lang="en-US" dirty="0" err="1"/>
              <a:t>Tbps</a:t>
            </a:r>
            <a:r>
              <a:rPr lang="en-US" dirty="0"/>
              <a:t> Grace Hopper cable. Their ability to partner across projects (e.g., Meta and Amazon on the HAVFRUE cable) enables cost-sharing and route diversification.</a:t>
            </a:r>
            <a:endParaRPr lang="en-US" sz="2200" dirty="0"/>
          </a:p>
          <a:p>
            <a:pPr marL="457200" lvl="1" indent="0">
              <a:buNone/>
            </a:pPr>
            <a:endParaRPr lang="en-US" dirty="0"/>
          </a:p>
          <a:p>
            <a:pPr marL="0" indent="0">
              <a:buNone/>
            </a:pPr>
            <a:endParaRPr lang="en-US" dirty="0"/>
          </a:p>
        </p:txBody>
      </p:sp>
      <p:sp>
        <p:nvSpPr>
          <p:cNvPr id="4" name="Slide Number Placeholder 5">
            <a:extLst>
              <a:ext uri="{FF2B5EF4-FFF2-40B4-BE49-F238E27FC236}">
                <a16:creationId xmlns:a16="http://schemas.microsoft.com/office/drawing/2014/main" id="{7B850A32-C941-AC50-1D9D-53FF53215FFD}"/>
              </a:ext>
            </a:extLst>
          </p:cNvPr>
          <p:cNvSpPr>
            <a:spLocks noGrp="1"/>
          </p:cNvSpPr>
          <p:nvPr>
            <p:ph type="sldNum" sz="quarter" idx="12"/>
          </p:nvPr>
        </p:nvSpPr>
        <p:spPr>
          <a:xfrm>
            <a:off x="11560628" y="6356350"/>
            <a:ext cx="413657" cy="387350"/>
          </a:xfrm>
        </p:spPr>
        <p:txBody>
          <a:bodyPr/>
          <a:lstStyle/>
          <a:p>
            <a:fld id="{D452DC3B-A2C9-6442-AA7F-1AAE21BE909D}" type="slidenum">
              <a:rPr lang="en-US" smtClean="0"/>
              <a:t>7</a:t>
            </a:fld>
            <a:endParaRPr lang="en-US" dirty="0"/>
          </a:p>
        </p:txBody>
      </p:sp>
      <p:sp>
        <p:nvSpPr>
          <p:cNvPr id="5" name="Rounded Rectangle 4">
            <a:extLst>
              <a:ext uri="{FF2B5EF4-FFF2-40B4-BE49-F238E27FC236}">
                <a16:creationId xmlns:a16="http://schemas.microsoft.com/office/drawing/2014/main" id="{739B2D3E-D899-9F1B-CDCB-E6B1DAA333D8}"/>
              </a:ext>
            </a:extLst>
          </p:cNvPr>
          <p:cNvSpPr/>
          <p:nvPr/>
        </p:nvSpPr>
        <p:spPr>
          <a:xfrm>
            <a:off x="363533" y="3602475"/>
            <a:ext cx="11103428" cy="2713453"/>
          </a:xfrm>
          <a:prstGeom prst="roundRect">
            <a:avLst>
              <a:gd name="adj" fmla="val 210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rtlCol="0" anchor="t"/>
          <a:lstStyle/>
          <a:p>
            <a:r>
              <a:rPr lang="en-US" sz="2000" b="1" dirty="0">
                <a:solidFill>
                  <a:schemeClr val="accent1"/>
                </a:solidFill>
                <a:latin typeface="Arial" panose="020B0604020202020204" pitchFamily="34" charset="0"/>
                <a:cs typeface="Arial" panose="020B0604020202020204" pitchFamily="34" charset="0"/>
              </a:rPr>
              <a:t>Recommendations</a:t>
            </a:r>
            <a:r>
              <a:rPr lang="en-US" sz="2000" dirty="0">
                <a:solidFill>
                  <a:schemeClr val="accent1"/>
                </a:solidFill>
                <a:latin typeface="Arial" panose="020B0604020202020204" pitchFamily="34" charset="0"/>
                <a:cs typeface="Arial" panose="020B0604020202020204" pitchFamily="34" charset="0"/>
              </a:rPr>
              <a:t>:</a:t>
            </a:r>
          </a:p>
          <a:p>
            <a:pPr lvl="0"/>
            <a:r>
              <a:rPr lang="en-US" sz="2000" b="1" dirty="0">
                <a:solidFill>
                  <a:schemeClr val="accent1"/>
                </a:solidFill>
                <a:latin typeface="Arial" panose="020B0604020202020204" pitchFamily="34" charset="0"/>
                <a:cs typeface="Arial" panose="020B0604020202020204" pitchFamily="34" charset="0"/>
              </a:rPr>
              <a:t>Diversify Routes : </a:t>
            </a:r>
            <a:r>
              <a:rPr lang="en-US" sz="2000" dirty="0">
                <a:solidFill>
                  <a:schemeClr val="accent1"/>
                </a:solidFill>
                <a:latin typeface="Arial" panose="020B0604020202020204" pitchFamily="34" charset="0"/>
                <a:cs typeface="Arial" panose="020B0604020202020204" pitchFamily="34" charset="0"/>
              </a:rPr>
              <a:t>Invest in alternative routes, such as bypassing the Red Sea via terrestrial Middle East fibers or the Horn of Africa, to enhance resilience. </a:t>
            </a:r>
          </a:p>
          <a:p>
            <a:pPr lvl="0"/>
            <a:r>
              <a:rPr lang="en-US" sz="2000" b="1" dirty="0">
                <a:solidFill>
                  <a:schemeClr val="accent1"/>
                </a:solidFill>
                <a:latin typeface="Arial" panose="020B0604020202020204" pitchFamily="34" charset="0"/>
                <a:cs typeface="Arial" panose="020B0604020202020204" pitchFamily="34" charset="0"/>
              </a:rPr>
              <a:t>Drive Innovation: </a:t>
            </a:r>
            <a:r>
              <a:rPr lang="en-US" sz="2000" dirty="0">
                <a:solidFill>
                  <a:schemeClr val="accent1"/>
                </a:solidFill>
                <a:latin typeface="Arial" panose="020B0604020202020204" pitchFamily="34" charset="0"/>
                <a:cs typeface="Arial" panose="020B0604020202020204" pitchFamily="34" charset="0"/>
              </a:rPr>
              <a:t>Partner with manufacturers to pilot MCF and SDM cables, reducing cost per bit and enabling petabit-scale systems. </a:t>
            </a:r>
          </a:p>
          <a:p>
            <a:r>
              <a:rPr lang="en-US" sz="2000" b="1" dirty="0">
                <a:solidFill>
                  <a:schemeClr val="accent1"/>
                </a:solidFill>
                <a:latin typeface="Arial" panose="020B0604020202020204" pitchFamily="34" charset="0"/>
                <a:cs typeface="Arial" panose="020B0604020202020204" pitchFamily="34" charset="0"/>
              </a:rPr>
              <a:t>Engage Regulators: </a:t>
            </a:r>
            <a:r>
              <a:rPr lang="en-US" sz="2000" dirty="0">
                <a:solidFill>
                  <a:schemeClr val="accent1"/>
                </a:solidFill>
                <a:latin typeface="Arial" panose="020B0604020202020204" pitchFamily="34" charset="0"/>
                <a:cs typeface="Arial" panose="020B0604020202020204" pitchFamily="34" charset="0"/>
              </a:rPr>
              <a:t>Work with bodies like the International Cable Protection Committee (ICPC) to streamline permitting and advocate for international protections against sabotage.</a:t>
            </a:r>
          </a:p>
          <a:p>
            <a:pPr lvl="0"/>
            <a:endParaRPr lang="en-US" sz="20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2697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3D7BB-9F4E-67B1-19D2-DB84341290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D71813-6C3F-9940-C76E-A7F64B8226F5}"/>
              </a:ext>
            </a:extLst>
          </p:cNvPr>
          <p:cNvSpPr>
            <a:spLocks noGrp="1"/>
          </p:cNvSpPr>
          <p:nvPr>
            <p:ph type="title"/>
          </p:nvPr>
        </p:nvSpPr>
        <p:spPr/>
        <p:txBody>
          <a:bodyPr/>
          <a:lstStyle/>
          <a:p>
            <a:r>
              <a:rPr lang="en-US" dirty="0"/>
              <a:t>The Capacity Gap -  Implications for Stakeholders</a:t>
            </a:r>
          </a:p>
        </p:txBody>
      </p:sp>
      <p:sp>
        <p:nvSpPr>
          <p:cNvPr id="3" name="Content Placeholder 2">
            <a:extLst>
              <a:ext uri="{FF2B5EF4-FFF2-40B4-BE49-F238E27FC236}">
                <a16:creationId xmlns:a16="http://schemas.microsoft.com/office/drawing/2014/main" id="{8FFDD83E-37C7-6BA1-AA41-5802E708656F}"/>
              </a:ext>
            </a:extLst>
          </p:cNvPr>
          <p:cNvSpPr>
            <a:spLocks noGrp="1"/>
          </p:cNvSpPr>
          <p:nvPr>
            <p:ph idx="1"/>
          </p:nvPr>
        </p:nvSpPr>
        <p:spPr>
          <a:xfrm>
            <a:off x="268014" y="641336"/>
            <a:ext cx="10682208" cy="5193806"/>
          </a:xfrm>
        </p:spPr>
        <p:txBody>
          <a:bodyPr>
            <a:normAutofit/>
          </a:bodyPr>
          <a:lstStyle/>
          <a:p>
            <a:pPr marL="0" indent="0">
              <a:buNone/>
            </a:pPr>
            <a:r>
              <a:rPr lang="en-US" b="1" dirty="0"/>
              <a:t>4. Network Suppliers</a:t>
            </a:r>
          </a:p>
          <a:p>
            <a:pPr marL="457200" lvl="1" indent="0">
              <a:buNone/>
            </a:pPr>
            <a:r>
              <a:rPr lang="en-US" b="1" dirty="0"/>
              <a:t>Challenge</a:t>
            </a:r>
            <a:r>
              <a:rPr lang="en-US" dirty="0"/>
              <a:t>: Network suppliers, including SLTE providers like Ciena and Nokia, must keep pace with the Shannon Limit, the theoretical maximum for data transmission over fiber. Upgrading existing cables with advanced transponders is approaching physical and economic limits, pushing suppliers to innovate wet plant technologies (e.g., optical repeaters and branching units). High capital costs and long project timelines also strain smaller suppliers.</a:t>
            </a:r>
          </a:p>
          <a:p>
            <a:pPr marL="457200" lvl="1" indent="0">
              <a:buNone/>
            </a:pPr>
            <a:r>
              <a:rPr lang="en-US" b="1" dirty="0"/>
              <a:t>Opportunity</a:t>
            </a:r>
            <a:r>
              <a:rPr lang="en-US" dirty="0"/>
              <a:t>: The projected $30.5 billion submarine cable market by 2030 offers significant contracts for suppliers delivering high-performance wet plant systems. Technologies like wavelength-division multiplexing (WDM) and self-healing cable systems are in demand, particularly for Asia-Pacific deployments.</a:t>
            </a:r>
          </a:p>
          <a:p>
            <a:pPr marL="457200" lvl="1" indent="0">
              <a:buNone/>
            </a:pPr>
            <a:r>
              <a:rPr lang="en-US" dirty="0"/>
              <a:t>.</a:t>
            </a:r>
          </a:p>
          <a:p>
            <a:pPr marL="0" indent="0">
              <a:buNone/>
            </a:pPr>
            <a:endParaRPr lang="en-US" dirty="0"/>
          </a:p>
        </p:txBody>
      </p:sp>
      <p:sp>
        <p:nvSpPr>
          <p:cNvPr id="4" name="Slide Number Placeholder 5">
            <a:extLst>
              <a:ext uri="{FF2B5EF4-FFF2-40B4-BE49-F238E27FC236}">
                <a16:creationId xmlns:a16="http://schemas.microsoft.com/office/drawing/2014/main" id="{6B28DD89-FF34-FBB5-47FB-2226685ACE3B}"/>
              </a:ext>
            </a:extLst>
          </p:cNvPr>
          <p:cNvSpPr>
            <a:spLocks noGrp="1"/>
          </p:cNvSpPr>
          <p:nvPr>
            <p:ph type="sldNum" sz="quarter" idx="12"/>
          </p:nvPr>
        </p:nvSpPr>
        <p:spPr>
          <a:xfrm>
            <a:off x="11560628" y="6356350"/>
            <a:ext cx="413657" cy="387350"/>
          </a:xfrm>
        </p:spPr>
        <p:txBody>
          <a:bodyPr/>
          <a:lstStyle/>
          <a:p>
            <a:fld id="{D452DC3B-A2C9-6442-AA7F-1AAE21BE909D}" type="slidenum">
              <a:rPr lang="en-US" smtClean="0"/>
              <a:t>8</a:t>
            </a:fld>
            <a:endParaRPr lang="en-US" dirty="0"/>
          </a:p>
        </p:txBody>
      </p:sp>
      <p:sp>
        <p:nvSpPr>
          <p:cNvPr id="5" name="Rounded Rectangle 4">
            <a:extLst>
              <a:ext uri="{FF2B5EF4-FFF2-40B4-BE49-F238E27FC236}">
                <a16:creationId xmlns:a16="http://schemas.microsoft.com/office/drawing/2014/main" id="{C8629754-6383-9A4C-70E0-AA3AE0E5E3AF}"/>
              </a:ext>
            </a:extLst>
          </p:cNvPr>
          <p:cNvSpPr/>
          <p:nvPr/>
        </p:nvSpPr>
        <p:spPr>
          <a:xfrm>
            <a:off x="457200" y="3479245"/>
            <a:ext cx="11103428" cy="2713453"/>
          </a:xfrm>
          <a:prstGeom prst="roundRect">
            <a:avLst>
              <a:gd name="adj" fmla="val 210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rtlCol="0" anchor="t"/>
          <a:lstStyle/>
          <a:p>
            <a:r>
              <a:rPr lang="en-US" sz="2000" b="1" dirty="0">
                <a:solidFill>
                  <a:schemeClr val="accent1"/>
                </a:solidFill>
                <a:latin typeface="Arial" panose="020B0604020202020204" pitchFamily="34" charset="0"/>
                <a:cs typeface="Arial" panose="020B0604020202020204" pitchFamily="34" charset="0"/>
              </a:rPr>
              <a:t>Recommendations</a:t>
            </a:r>
            <a:r>
              <a:rPr lang="en-US" sz="2000" dirty="0">
                <a:solidFill>
                  <a:schemeClr val="accent1"/>
                </a:solidFill>
                <a:latin typeface="Arial" panose="020B0604020202020204" pitchFamily="34" charset="0"/>
                <a:cs typeface="Arial" panose="020B0604020202020204" pitchFamily="34" charset="0"/>
              </a:rPr>
              <a:t>:</a:t>
            </a:r>
          </a:p>
          <a:p>
            <a:pPr lvl="0"/>
            <a:r>
              <a:rPr lang="en-US" sz="2000" b="1" dirty="0">
                <a:solidFill>
                  <a:schemeClr val="accent1"/>
                </a:solidFill>
                <a:latin typeface="Arial" panose="020B0604020202020204" pitchFamily="34" charset="0"/>
                <a:cs typeface="Arial" panose="020B0604020202020204" pitchFamily="34" charset="0"/>
              </a:rPr>
              <a:t>Focus on Wet Plant: </a:t>
            </a:r>
            <a:r>
              <a:rPr lang="en-US" sz="2000" dirty="0">
                <a:solidFill>
                  <a:schemeClr val="accent1"/>
                </a:solidFill>
                <a:latin typeface="Arial" panose="020B0604020202020204" pitchFamily="34" charset="0"/>
                <a:cs typeface="Arial" panose="020B0604020202020204" pitchFamily="34" charset="0"/>
              </a:rPr>
              <a:t>Develop next-generation repeaters and amplifiers to extend signal reach and support higher fiber counts, as seen in fault-tolerant systems. </a:t>
            </a:r>
          </a:p>
          <a:p>
            <a:pPr lvl="0"/>
            <a:r>
              <a:rPr lang="en-US" sz="2000" b="1" dirty="0">
                <a:solidFill>
                  <a:schemeClr val="accent1"/>
                </a:solidFill>
                <a:latin typeface="Arial" panose="020B0604020202020204" pitchFamily="34" charset="0"/>
                <a:cs typeface="Arial" panose="020B0604020202020204" pitchFamily="34" charset="0"/>
              </a:rPr>
              <a:t>Sustainability Integration: </a:t>
            </a:r>
            <a:r>
              <a:rPr lang="en-US" sz="2000" dirty="0">
                <a:solidFill>
                  <a:schemeClr val="accent1"/>
                </a:solidFill>
                <a:latin typeface="Arial" panose="020B0604020202020204" pitchFamily="34" charset="0"/>
                <a:cs typeface="Arial" panose="020B0604020202020204" pitchFamily="34" charset="0"/>
              </a:rPr>
              <a:t>Incorporate energy-efficient designs to reduce the environmental footprint of submarine networks, aligning with industry trends. </a:t>
            </a:r>
          </a:p>
          <a:p>
            <a:pPr lvl="0"/>
            <a:r>
              <a:rPr lang="en-US" sz="2000" b="1" dirty="0">
                <a:solidFill>
                  <a:schemeClr val="accent1"/>
                </a:solidFill>
                <a:latin typeface="Arial" panose="020B0604020202020204" pitchFamily="34" charset="0"/>
                <a:cs typeface="Arial" panose="020B0604020202020204" pitchFamily="34" charset="0"/>
              </a:rPr>
              <a:t>Collaborate with </a:t>
            </a:r>
            <a:r>
              <a:rPr lang="en-US" sz="2000" b="1" dirty="0" err="1">
                <a:solidFill>
                  <a:schemeClr val="accent1"/>
                </a:solidFill>
                <a:latin typeface="Arial" panose="020B0604020202020204" pitchFamily="34" charset="0"/>
                <a:cs typeface="Arial" panose="020B0604020202020204" pitchFamily="34" charset="0"/>
              </a:rPr>
              <a:t>Hyperscalers</a:t>
            </a:r>
            <a:r>
              <a:rPr lang="en-US" sz="2000" b="1" dirty="0">
                <a:solidFill>
                  <a:schemeClr val="accent1"/>
                </a:solidFill>
                <a:latin typeface="Arial" panose="020B0604020202020204" pitchFamily="34" charset="0"/>
                <a:cs typeface="Arial" panose="020B0604020202020204" pitchFamily="34" charset="0"/>
              </a:rPr>
              <a:t>: </a:t>
            </a:r>
            <a:r>
              <a:rPr lang="en-US" sz="2000" dirty="0">
                <a:solidFill>
                  <a:schemeClr val="accent1"/>
                </a:solidFill>
                <a:latin typeface="Arial" panose="020B0604020202020204" pitchFamily="34" charset="0"/>
                <a:cs typeface="Arial" panose="020B0604020202020204" pitchFamily="34" charset="0"/>
              </a:rPr>
              <a:t>Partner with </a:t>
            </a:r>
            <a:r>
              <a:rPr lang="en-US" sz="2000" dirty="0" err="1">
                <a:solidFill>
                  <a:schemeClr val="accent1"/>
                </a:solidFill>
                <a:latin typeface="Arial" panose="020B0604020202020204" pitchFamily="34" charset="0"/>
                <a:cs typeface="Arial" panose="020B0604020202020204" pitchFamily="34" charset="0"/>
              </a:rPr>
              <a:t>hyperscalers</a:t>
            </a:r>
            <a:r>
              <a:rPr lang="en-US" sz="2000" dirty="0">
                <a:solidFill>
                  <a:schemeClr val="accent1"/>
                </a:solidFill>
                <a:latin typeface="Arial" panose="020B0604020202020204" pitchFamily="34" charset="0"/>
                <a:cs typeface="Arial" panose="020B0604020202020204" pitchFamily="34" charset="0"/>
              </a:rPr>
              <a:t> to co-design SLTE and wet plant solutions tailored to AI and edge computing workloads.</a:t>
            </a:r>
          </a:p>
          <a:p>
            <a:pPr lvl="0"/>
            <a:endParaRPr lang="en-US" sz="20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431681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D7A8D-6F57-E916-0D8B-68C3C6DB637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2367638-4CBB-2551-D44B-6F7E75461A2E}"/>
              </a:ext>
            </a:extLst>
          </p:cNvPr>
          <p:cNvSpPr>
            <a:spLocks noGrp="1"/>
          </p:cNvSpPr>
          <p:nvPr>
            <p:ph type="title"/>
          </p:nvPr>
        </p:nvSpPr>
        <p:spPr>
          <a:xfrm>
            <a:off x="1618348" y="2846226"/>
            <a:ext cx="9541004" cy="5352249"/>
          </a:xfrm>
        </p:spPr>
        <p:txBody>
          <a:bodyPr/>
          <a:lstStyle/>
          <a:p>
            <a:r>
              <a:rPr lang="en-US" b="1" dirty="0"/>
              <a:t>A Vision for the Future</a:t>
            </a:r>
            <a:endParaRPr lang="en-US" dirty="0"/>
          </a:p>
        </p:txBody>
      </p:sp>
    </p:spTree>
    <p:extLst>
      <p:ext uri="{BB962C8B-B14F-4D97-AF65-F5344CB8AC3E}">
        <p14:creationId xmlns:p14="http://schemas.microsoft.com/office/powerpoint/2010/main" val="12734704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9ECB3-E33E-AF40-35FE-541FE9573CAD}"/>
            </a:ext>
          </a:extLst>
        </p:cNvPr>
        <p:cNvGrpSpPr/>
        <p:nvPr/>
      </p:nvGrpSpPr>
      <p:grpSpPr>
        <a:xfrm>
          <a:off x="0" y="0"/>
          <a:ext cx="0" cy="0"/>
          <a:chOff x="0" y="0"/>
          <a:chExt cx="0" cy="0"/>
        </a:xfrm>
      </p:grpSpPr>
    </p:spTree>
    <p:extLst>
      <p:ext uri="{BB962C8B-B14F-4D97-AF65-F5344CB8AC3E}">
        <p14:creationId xmlns:p14="http://schemas.microsoft.com/office/powerpoint/2010/main" val="220022573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Office Theme">
  <a:themeElements>
    <a:clrScheme name="PTC">
      <a:dk1>
        <a:srgbClr val="000000"/>
      </a:dk1>
      <a:lt1>
        <a:srgbClr val="FFFFFF"/>
      </a:lt1>
      <a:dk2>
        <a:srgbClr val="171717"/>
      </a:dk2>
      <a:lt2>
        <a:srgbClr val="FFFFFF"/>
      </a:lt2>
      <a:accent1>
        <a:srgbClr val="002BF3"/>
      </a:accent1>
      <a:accent2>
        <a:srgbClr val="3054FE"/>
      </a:accent2>
      <a:accent3>
        <a:srgbClr val="00A7FF"/>
      </a:accent3>
      <a:accent4>
        <a:srgbClr val="03F7D3"/>
      </a:accent4>
      <a:accent5>
        <a:srgbClr val="F88379"/>
      </a:accent5>
      <a:accent6>
        <a:srgbClr val="FFFFFF"/>
      </a:accent6>
      <a:hlink>
        <a:srgbClr val="002BF3"/>
      </a:hlink>
      <a:folHlink>
        <a:srgbClr val="002BF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268</TotalTime>
  <Words>1582</Words>
  <Application>Microsoft Office PowerPoint</Application>
  <PresentationFormat>Widescreen</PresentationFormat>
  <Paragraphs>69</Paragraphs>
  <Slides>9</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System Font Regular</vt:lpstr>
      <vt:lpstr>Office Theme</vt:lpstr>
      <vt:lpstr>The Evolution and Future of Submarine Fiber Optic Cable Capacity: Bridging the Global Connectivity Gap by 2030</vt:lpstr>
      <vt:lpstr>The Past Decade: A Quantum Leap in Capacity</vt:lpstr>
      <vt:lpstr>Fast Forward to 2026 -  the landscape has changed dramatically</vt:lpstr>
      <vt:lpstr>The Capacity Gap -  Implications for Stakeholders</vt:lpstr>
      <vt:lpstr>The Capacity Gap -  Implications for Stakeholders</vt:lpstr>
      <vt:lpstr>The Capacity Gap -  Implications for Stakeholders</vt:lpstr>
      <vt:lpstr>The Capacity Gap -  Implications for Stakeholders</vt:lpstr>
      <vt:lpstr>A Vision for the Future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Roger Proeis</dc:creator>
  <cp:lastModifiedBy>Fionna Clark</cp:lastModifiedBy>
  <cp:revision>29</cp:revision>
  <dcterms:created xsi:type="dcterms:W3CDTF">2025-05-24T00:08:08Z</dcterms:created>
  <dcterms:modified xsi:type="dcterms:W3CDTF">2026-01-14T20:55:56Z</dcterms:modified>
</cp:coreProperties>
</file>