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autoCompressPictures="0">
  <p:sldMasterIdLst>
    <p:sldMasterId id="2147483648" r:id="rId1"/>
  </p:sldMasterIdLst>
  <p:notesMasterIdLst>
    <p:notesMasterId r:id="rId19"/>
  </p:notesMasterIdLst>
  <p:sldIdLst>
    <p:sldId id="256" r:id="rId2"/>
    <p:sldId id="282" r:id="rId3"/>
    <p:sldId id="284" r:id="rId4"/>
    <p:sldId id="286" r:id="rId5"/>
    <p:sldId id="290" r:id="rId6"/>
    <p:sldId id="289" r:id="rId7"/>
    <p:sldId id="331" r:id="rId8"/>
    <p:sldId id="291" r:id="rId9"/>
    <p:sldId id="332" r:id="rId10"/>
    <p:sldId id="278" r:id="rId11"/>
    <p:sldId id="333" r:id="rId12"/>
    <p:sldId id="261" r:id="rId13"/>
    <p:sldId id="287" r:id="rId14"/>
    <p:sldId id="280" r:id="rId15"/>
    <p:sldId id="279" r:id="rId16"/>
    <p:sldId id="281"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1C4CA"/>
    <a:srgbClr val="868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122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38D014B-F634-854B-96DA-23EF3EE612DD}" type="datetimeFigureOut">
              <a:rPr lang="en-US" smtClean="0"/>
              <a:pPr/>
              <a:t>1/18/2026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ABAC083-CC60-D54A-A3C0-47316328A425}" type="slidenum">
              <a:rPr lang="en-US" smtClean="0"/>
              <a:pPr/>
              <a:t>‹#›</a:t>
            </a:fld>
            <a:endParaRPr lang="en-US" dirty="0"/>
          </a:p>
        </p:txBody>
      </p:sp>
    </p:spTree>
    <p:extLst>
      <p:ext uri="{BB962C8B-B14F-4D97-AF65-F5344CB8AC3E}">
        <p14:creationId xmlns:p14="http://schemas.microsoft.com/office/powerpoint/2010/main" val="41592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i="0" kern="1200" dirty="0">
                <a:solidFill>
                  <a:schemeClr val="tx1"/>
                </a:solidFill>
                <a:effectLst/>
                <a:latin typeface="Arial" panose="020B0604020202020204" pitchFamily="34" charset="0"/>
                <a:ea typeface="+mn-ea"/>
                <a:cs typeface="+mn-cs"/>
              </a:rPr>
              <a:t>Good morning, Ladies &amp; Gentlemen.</a:t>
            </a:r>
            <a:r>
              <a:rPr lang="ja-JP" altLang="en-US" sz="1200" b="0" i="0" kern="1200">
                <a:solidFill>
                  <a:schemeClr val="tx1"/>
                </a:solidFill>
                <a:effectLst/>
                <a:latin typeface="Arial" panose="020B0604020202020204" pitchFamily="34" charset="0"/>
                <a:ea typeface="+mn-ea"/>
                <a:cs typeface="+mn-cs"/>
              </a:rPr>
              <a:t>（自己紹介）</a:t>
            </a:r>
            <a:r>
              <a:rPr lang="en-US" altLang="ja-JP" sz="1200" b="0" i="0" kern="1200" dirty="0">
                <a:solidFill>
                  <a:schemeClr val="tx1"/>
                </a:solidFill>
                <a:effectLst/>
                <a:latin typeface="Arial" panose="020B0604020202020204" pitchFamily="34" charset="0"/>
                <a:ea typeface="+mn-ea"/>
                <a:cs typeface="+mn-cs"/>
              </a:rPr>
              <a:t>I’m Akira Ichida, doctoral student at Keio University, studying under Professor </a:t>
            </a:r>
            <a:r>
              <a:rPr lang="en-US" altLang="ja-JP" sz="1200" b="0" i="0" kern="1200" dirty="0" err="1">
                <a:solidFill>
                  <a:schemeClr val="tx1"/>
                </a:solidFill>
                <a:effectLst/>
                <a:latin typeface="Arial" panose="020B0604020202020204" pitchFamily="34" charset="0"/>
                <a:ea typeface="+mn-ea"/>
                <a:cs typeface="+mn-cs"/>
              </a:rPr>
              <a:t>Motohiro</a:t>
            </a:r>
            <a:r>
              <a:rPr lang="en-US" altLang="ja-JP" sz="1200" b="0" i="0" kern="1200" dirty="0">
                <a:solidFill>
                  <a:schemeClr val="tx1"/>
                </a:solidFill>
                <a:effectLst/>
                <a:latin typeface="Arial" panose="020B0604020202020204" pitchFamily="34" charset="0"/>
                <a:ea typeface="+mn-ea"/>
                <a:cs typeface="+mn-cs"/>
              </a:rPr>
              <a:t> Tsuchiya.</a:t>
            </a:r>
          </a:p>
          <a:p>
            <a:r>
              <a:rPr lang="en-US" altLang="ja-JP" sz="1200" b="0" i="0" kern="1200" dirty="0">
                <a:solidFill>
                  <a:schemeClr val="tx1"/>
                </a:solidFill>
                <a:effectLst/>
                <a:latin typeface="Arial" panose="020B0604020202020204" pitchFamily="34" charset="0"/>
                <a:ea typeface="+mn-ea"/>
                <a:cs typeface="+mn-cs"/>
              </a:rPr>
              <a:t>(NCD</a:t>
            </a:r>
            <a:r>
              <a:rPr lang="ja-JP" altLang="en-US" sz="1200" b="0" i="0" kern="1200">
                <a:solidFill>
                  <a:schemeClr val="tx1"/>
                </a:solidFill>
                <a:effectLst/>
                <a:latin typeface="Arial" panose="020B0604020202020204" pitchFamily="34" charset="0"/>
                <a:ea typeface="+mn-ea"/>
                <a:cs typeface="+mn-cs"/>
              </a:rPr>
              <a:t>勤務</a:t>
            </a:r>
            <a:r>
              <a:rPr lang="en-US" altLang="ja-JP" sz="1200" b="0" i="0" kern="1200" dirty="0">
                <a:solidFill>
                  <a:schemeClr val="tx1"/>
                </a:solidFill>
                <a:effectLst/>
                <a:latin typeface="Arial" panose="020B0604020202020204" pitchFamily="34" charset="0"/>
                <a:ea typeface="+mn-ea"/>
                <a:cs typeface="+mn-cs"/>
              </a:rPr>
              <a:t>) &amp; I am working at NCD Corporation as a Senior Advisor. </a:t>
            </a:r>
          </a:p>
          <a:p>
            <a:r>
              <a:rPr lang="en-US" altLang="ja-JP" sz="1200" b="0" i="0" kern="1200" dirty="0">
                <a:solidFill>
                  <a:schemeClr val="tx1"/>
                </a:solidFill>
                <a:effectLst/>
                <a:latin typeface="Arial" panose="020B0604020202020204" pitchFamily="34" charset="0"/>
                <a:ea typeface="+mn-ea"/>
                <a:cs typeface="+mn-cs"/>
              </a:rPr>
              <a:t>(</a:t>
            </a:r>
            <a:r>
              <a:rPr lang="ja-JP" altLang="en-US" sz="1200" b="0" i="0" kern="1200">
                <a:solidFill>
                  <a:schemeClr val="tx1"/>
                </a:solidFill>
                <a:effectLst/>
                <a:latin typeface="Arial" panose="020B0604020202020204" pitchFamily="34" charset="0"/>
                <a:ea typeface="+mn-ea"/>
                <a:cs typeface="+mn-cs"/>
              </a:rPr>
              <a:t>自衛隊勤務</a:t>
            </a:r>
            <a:r>
              <a:rPr lang="en-US" altLang="ja-JP" sz="1200" b="0" i="0" kern="1200" dirty="0">
                <a:solidFill>
                  <a:schemeClr val="tx1"/>
                </a:solidFill>
                <a:effectLst/>
                <a:latin typeface="Arial" panose="020B0604020202020204" pitchFamily="34" charset="0"/>
                <a:ea typeface="+mn-ea"/>
                <a:cs typeface="+mn-cs"/>
              </a:rPr>
              <a:t>) My background is a JMSDF officer for 35 years. </a:t>
            </a:r>
          </a:p>
          <a:p>
            <a:r>
              <a:rPr lang="ja-JP" altLang="en-US" sz="1200" b="0" i="0" kern="1200">
                <a:solidFill>
                  <a:schemeClr val="tx1"/>
                </a:solidFill>
                <a:effectLst/>
                <a:latin typeface="Arial" panose="020B0604020202020204" pitchFamily="34" charset="0"/>
                <a:ea typeface="+mn-ea"/>
                <a:cs typeface="+mn-cs"/>
              </a:rPr>
              <a:t>（感謝）</a:t>
            </a:r>
            <a:r>
              <a:rPr lang="en-US" altLang="ja-JP" sz="1200" b="0" i="0" kern="1200" dirty="0">
                <a:solidFill>
                  <a:schemeClr val="tx1"/>
                </a:solidFill>
                <a:effectLst/>
                <a:latin typeface="Arial" panose="020B0604020202020204" pitchFamily="34" charset="0"/>
                <a:ea typeface="+mn-ea"/>
                <a:cs typeface="+mn-cs"/>
              </a:rPr>
              <a:t>Today, I am truly grateful to be here and to have a presentation in front of such a prestigious members who are IT experts, researchers, &amp; government officials.</a:t>
            </a:r>
          </a:p>
          <a:p>
            <a:r>
              <a:rPr lang="en-US" altLang="ja-JP" sz="1200" b="0" i="0" kern="1200" dirty="0">
                <a:solidFill>
                  <a:schemeClr val="tx1"/>
                </a:solidFill>
                <a:effectLst/>
                <a:latin typeface="Arial" panose="020B0604020202020204" pitchFamily="34" charset="0"/>
                <a:ea typeface="+mn-ea"/>
                <a:cs typeface="+mn-cs"/>
              </a:rPr>
              <a:t>So, I would like to explain </a:t>
            </a:r>
            <a:r>
              <a:rPr kumimoji="1" lang="en-US" altLang="ja-JP" sz="1200" b="1" i="1" dirty="0">
                <a:latin typeface="Times New Roman" panose="02020603050405020304" pitchFamily="18" charset="0"/>
                <a:cs typeface="Times New Roman" panose="02020603050405020304" pitchFamily="18" charset="0"/>
              </a:rPr>
              <a:t>The Evolution of Cyber Deterrence by Punishment through Offensive Cyber Operations by the USA &amp; the UK since the Late 2010s</a:t>
            </a:r>
            <a:br>
              <a:rPr kumimoji="1" lang="ja-JP" altLang="en-US" sz="1200" b="1" i="1">
                <a:latin typeface="Times New Roman" panose="02020603050405020304" pitchFamily="18" charset="0"/>
                <a:cs typeface="Times New Roman" panose="02020603050405020304" pitchFamily="18" charset="0"/>
              </a:rPr>
            </a:br>
            <a:r>
              <a:rPr lang="en-US" altLang="ja-JP" sz="1200" b="0" i="0" kern="1200" dirty="0">
                <a:solidFill>
                  <a:schemeClr val="tx1"/>
                </a:solidFill>
                <a:effectLst/>
                <a:latin typeface="Arial" panose="020B0604020202020204" pitchFamily="34" charset="0"/>
                <a:ea typeface="+mn-ea"/>
                <a:cs typeface="+mn-cs"/>
              </a:rPr>
              <a:t>(</a:t>
            </a:r>
            <a:r>
              <a:rPr lang="ja-JP" altLang="en-US" sz="1200" b="0" i="0" kern="1200">
                <a:solidFill>
                  <a:schemeClr val="tx1"/>
                </a:solidFill>
                <a:effectLst/>
                <a:latin typeface="Arial" panose="020B0604020202020204" pitchFamily="34" charset="0"/>
                <a:ea typeface="+mn-ea"/>
                <a:cs typeface="+mn-cs"/>
              </a:rPr>
              <a:t>日本の能動的サイバー防御法</a:t>
            </a:r>
            <a:r>
              <a:rPr lang="en-US" altLang="ja-JP" sz="1200" b="0" i="0" kern="1200" dirty="0">
                <a:solidFill>
                  <a:schemeClr val="tx1"/>
                </a:solidFill>
                <a:effectLst/>
                <a:latin typeface="Arial" panose="020B0604020202020204" pitchFamily="34" charset="0"/>
                <a:ea typeface="+mn-ea"/>
                <a:cs typeface="+mn-cs"/>
              </a:rPr>
              <a:t>) </a:t>
            </a:r>
            <a:r>
              <a:rPr lang="en-US" altLang="ja-JP" sz="1200" b="0" i="0" u="none" strike="noStrike" kern="1200" dirty="0">
                <a:solidFill>
                  <a:schemeClr val="tx1"/>
                </a:solidFill>
                <a:effectLst/>
                <a:latin typeface="Arial" panose="020B0604020202020204" pitchFamily="34" charset="0"/>
                <a:ea typeface="+mn-ea"/>
                <a:cs typeface="+mn-cs"/>
              </a:rPr>
              <a:t>The reason I am explaining this title is </a:t>
            </a:r>
            <a:r>
              <a:rPr lang="en-US" altLang="ja-JP" sz="1200" b="0" i="0" kern="1200" dirty="0">
                <a:solidFill>
                  <a:schemeClr val="tx1"/>
                </a:solidFill>
                <a:effectLst/>
                <a:latin typeface="Arial" panose="020B0604020202020204" pitchFamily="34" charset="0"/>
                <a:ea typeface="+mn-ea"/>
                <a:cs typeface="+mn-cs"/>
              </a:rPr>
              <a:t>that Japan enacted new legislation as for the Active Cyber Defense Act last year. It enables us not only to take down malicious servers but more strong actions if severe attack occur in Japan.</a:t>
            </a:r>
          </a:p>
          <a:p>
            <a:r>
              <a:rPr lang="en-US" altLang="ja-JP" sz="1200" b="0" i="0" kern="1200" dirty="0">
                <a:solidFill>
                  <a:schemeClr val="tx1"/>
                </a:solidFill>
                <a:effectLst/>
                <a:latin typeface="Arial" panose="020B0604020202020204" pitchFamily="34" charset="0"/>
                <a:ea typeface="+mn-ea"/>
                <a:cs typeface="+mn-cs"/>
              </a:rPr>
              <a:t>(</a:t>
            </a:r>
            <a:r>
              <a:rPr lang="ja-JP" altLang="en-US" sz="1200" b="0" i="0" kern="1200">
                <a:solidFill>
                  <a:schemeClr val="tx1"/>
                </a:solidFill>
                <a:effectLst/>
                <a:latin typeface="Arial" panose="020B0604020202020204" pitchFamily="34" charset="0"/>
                <a:ea typeface="+mn-ea"/>
                <a:cs typeface="+mn-cs"/>
              </a:rPr>
              <a:t>課題ありだから教訓</a:t>
            </a:r>
            <a:r>
              <a:rPr lang="en-US" altLang="ja-JP" sz="1200" b="0" i="0" kern="1200" dirty="0">
                <a:solidFill>
                  <a:schemeClr val="tx1"/>
                </a:solidFill>
                <a:effectLst/>
                <a:latin typeface="Arial" panose="020B0604020202020204" pitchFamily="34" charset="0"/>
                <a:ea typeface="+mn-ea"/>
                <a:cs typeface="+mn-cs"/>
              </a:rPr>
              <a:t>)</a:t>
            </a:r>
            <a:r>
              <a:rPr lang="ja-JP" altLang="en-US" sz="1200" b="0" i="0" kern="1200">
                <a:solidFill>
                  <a:schemeClr val="tx1"/>
                </a:solidFill>
                <a:effectLst/>
                <a:latin typeface="Arial" panose="020B0604020202020204" pitchFamily="34" charset="0"/>
                <a:ea typeface="+mn-ea"/>
                <a:cs typeface="+mn-cs"/>
              </a:rPr>
              <a:t>　</a:t>
            </a:r>
            <a:r>
              <a:rPr lang="en-US" altLang="ja-JP" sz="1200" b="0" i="0" kern="1200" dirty="0">
                <a:solidFill>
                  <a:schemeClr val="tx1"/>
                </a:solidFill>
                <a:effectLst/>
                <a:latin typeface="Arial" panose="020B0604020202020204" pitchFamily="34" charset="0"/>
                <a:ea typeface="+mn-ea"/>
                <a:cs typeface="+mn-cs"/>
              </a:rPr>
              <a:t>But there are some challenges. So, Lesson &amp; Learn must be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a:solidFill>
                  <a:schemeClr val="tx1"/>
                </a:solidFill>
                <a:effectLst/>
                <a:latin typeface="Arial" panose="020B0604020202020204" pitchFamily="34" charset="0"/>
                <a:ea typeface="+mn-ea"/>
                <a:cs typeface="+mn-cs"/>
              </a:rPr>
              <a:t>（米英から日本への示唆抽出）</a:t>
            </a:r>
            <a:r>
              <a:rPr lang="en-US" altLang="ja-JP" sz="1200" b="0" i="0" kern="1200" dirty="0">
                <a:solidFill>
                  <a:schemeClr val="tx1"/>
                </a:solidFill>
                <a:effectLst/>
                <a:latin typeface="Arial" panose="020B0604020202020204" pitchFamily="34" charset="0"/>
                <a:ea typeface="+mn-ea"/>
                <a:cs typeface="+mn-cs"/>
              </a:rPr>
              <a:t>This is why my research examines the evolution of US &amp; UK’s cyber strategy posture related deterrence.</a:t>
            </a:r>
          </a:p>
          <a:p>
            <a:r>
              <a:rPr lang="en-US" altLang="ja-JP" sz="1200" b="0" i="0" kern="1200" dirty="0">
                <a:solidFill>
                  <a:schemeClr val="tx1"/>
                </a:solidFill>
                <a:effectLst/>
                <a:latin typeface="Arial" panose="020B0604020202020204" pitchFamily="34" charset="0"/>
                <a:ea typeface="+mn-ea"/>
                <a:cs typeface="+mn-cs"/>
              </a:rPr>
              <a:t> </a:t>
            </a:r>
          </a:p>
        </p:txBody>
      </p:sp>
      <p:sp>
        <p:nvSpPr>
          <p:cNvPr id="4" name="スライド番号プレースホルダー 3"/>
          <p:cNvSpPr>
            <a:spLocks noGrp="1"/>
          </p:cNvSpPr>
          <p:nvPr>
            <p:ph type="sldNum" sz="quarter" idx="5"/>
          </p:nvPr>
        </p:nvSpPr>
        <p:spPr/>
        <p:txBody>
          <a:bodyPr/>
          <a:lstStyle/>
          <a:p>
            <a:fld id="{9ABAC083-CC60-D54A-A3C0-47316328A425}" type="slidenum">
              <a:rPr lang="en-US" smtClean="0"/>
              <a:pPr/>
              <a:t>2</a:t>
            </a:fld>
            <a:endParaRPr lang="en-US" dirty="0"/>
          </a:p>
        </p:txBody>
      </p:sp>
    </p:spTree>
    <p:extLst>
      <p:ext uri="{BB962C8B-B14F-4D97-AF65-F5344CB8AC3E}">
        <p14:creationId xmlns:p14="http://schemas.microsoft.com/office/powerpoint/2010/main" val="387945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526D-F550-8300-7F84-57FAA90605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9674E0-B4E4-58D1-AF2C-BAD7BB8621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3F8950-46DA-6427-D564-191CCD47C06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EB07AAC-B074-595C-3450-1D28B4890327}"/>
              </a:ext>
            </a:extLst>
          </p:cNvPr>
          <p:cNvSpPr>
            <a:spLocks noGrp="1"/>
          </p:cNvSpPr>
          <p:nvPr>
            <p:ph type="sldNum" sz="quarter" idx="5"/>
          </p:nvPr>
        </p:nvSpPr>
        <p:spPr/>
        <p:txBody>
          <a:bodyPr/>
          <a:lstStyle/>
          <a:p>
            <a:fld id="{9ABAC083-CC60-D54A-A3C0-47316328A425}" type="slidenum">
              <a:rPr lang="en-US" smtClean="0"/>
              <a:pPr/>
              <a:t>11</a:t>
            </a:fld>
            <a:endParaRPr lang="en-US" dirty="0"/>
          </a:p>
        </p:txBody>
      </p:sp>
    </p:spTree>
    <p:extLst>
      <p:ext uri="{BB962C8B-B14F-4D97-AF65-F5344CB8AC3E}">
        <p14:creationId xmlns:p14="http://schemas.microsoft.com/office/powerpoint/2010/main" val="245830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EC5E0-E7D4-BBF6-B81B-8906D38BA2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ACD5CA-3E00-2F3D-37B0-B815AFB656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00D669-C60A-2B70-90B7-8670B6E9E88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BC9F987-4AF4-B7B1-FBF2-233E0E227377}"/>
              </a:ext>
            </a:extLst>
          </p:cNvPr>
          <p:cNvSpPr>
            <a:spLocks noGrp="1"/>
          </p:cNvSpPr>
          <p:nvPr>
            <p:ph type="sldNum" sz="quarter" idx="5"/>
          </p:nvPr>
        </p:nvSpPr>
        <p:spPr/>
        <p:txBody>
          <a:bodyPr/>
          <a:lstStyle/>
          <a:p>
            <a:fld id="{9ABAC083-CC60-D54A-A3C0-47316328A425}" type="slidenum">
              <a:rPr lang="en-US" smtClean="0"/>
              <a:pPr/>
              <a:t>12</a:t>
            </a:fld>
            <a:endParaRPr lang="en-US" dirty="0"/>
          </a:p>
        </p:txBody>
      </p:sp>
    </p:spTree>
    <p:extLst>
      <p:ext uri="{BB962C8B-B14F-4D97-AF65-F5344CB8AC3E}">
        <p14:creationId xmlns:p14="http://schemas.microsoft.com/office/powerpoint/2010/main" val="174845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The contents is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1st, this research will explain Framework of research, such as Research question, Hypothesis &amp; Scope of this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&amp; as a fundamental premise, I will define cyber deterrence, emphasizing that around the mid-2010s marked a turning point in the evolution of cyber deterrence frameworks within democratic nations, particularly the US &amp; UK. Specifically, the emphasis has shifted from deterrence by denial to a certain focus on deterrence by punishment.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2</a:t>
            </a:r>
            <a:r>
              <a:rPr kumimoji="1" lang="en-US" altLang="ja-JP" sz="1200" b="0" i="0" u="none" strike="noStrike" kern="1200" baseline="30000" dirty="0">
                <a:solidFill>
                  <a:schemeClr val="tx1"/>
                </a:solidFill>
                <a:effectLst/>
                <a:latin typeface="Arial" panose="020B0604020202020204" pitchFamily="34" charset="0"/>
                <a:ea typeface="+mn-ea"/>
                <a:cs typeface="+mn-cs"/>
              </a:rPr>
              <a:t>nd</a:t>
            </a:r>
            <a:r>
              <a:rPr kumimoji="1" lang="en-US" altLang="ja-JP" sz="1200" b="0" i="0" u="none" strike="noStrike" kern="1200" dirty="0">
                <a:solidFill>
                  <a:schemeClr val="tx1"/>
                </a:solidFill>
                <a:effectLst/>
                <a:latin typeface="Arial" panose="020B0604020202020204" pitchFamily="34" charset="0"/>
                <a:ea typeface="+mn-ea"/>
                <a:cs typeface="+mn-cs"/>
              </a:rPr>
              <a:t>, I’ll show you the definition, challenges, &amp; directions for improvement of cyber deterrence, analyzing amongst prior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3</a:t>
            </a:r>
            <a:r>
              <a:rPr kumimoji="1" lang="en-US" altLang="ja-JP" sz="1200" b="0" i="0" u="none" strike="noStrike" kern="1200" baseline="30000" dirty="0">
                <a:solidFill>
                  <a:schemeClr val="tx1"/>
                </a:solidFill>
                <a:effectLst/>
                <a:latin typeface="Arial" panose="020B0604020202020204" pitchFamily="34" charset="0"/>
                <a:ea typeface="+mn-ea"/>
                <a:cs typeface="+mn-cs"/>
              </a:rPr>
              <a:t>rd</a:t>
            </a:r>
            <a:r>
              <a:rPr kumimoji="1" lang="en-US" altLang="ja-JP" sz="1200" b="0" i="0" u="none" strike="noStrike" kern="1200" dirty="0">
                <a:solidFill>
                  <a:schemeClr val="tx1"/>
                </a:solidFill>
                <a:effectLst/>
                <a:latin typeface="Arial" panose="020B0604020202020204" pitchFamily="34" charset="0"/>
                <a:ea typeface="+mn-ea"/>
                <a:cs typeface="+mn-cs"/>
              </a:rPr>
              <a:t>, In the late 2010s onwards, the transition of U.S. &amp; U.K. deterrence posture, including Hunt Forward Operations (HFO), Active Cyber Defense (ACD), &amp; Offensive Cyber Operations (OCO), with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4</a:t>
            </a:r>
            <a:r>
              <a:rPr kumimoji="1" lang="en-US" altLang="ja-JP" sz="1200" b="0" i="0" u="none" strike="noStrike" kern="1200" baseline="30000" dirty="0">
                <a:solidFill>
                  <a:schemeClr val="tx1"/>
                </a:solidFill>
                <a:effectLst/>
                <a:latin typeface="Arial" panose="020B0604020202020204" pitchFamily="34" charset="0"/>
                <a:ea typeface="+mn-ea"/>
                <a:cs typeface="+mn-cs"/>
              </a:rPr>
              <a:t>th</a:t>
            </a:r>
            <a:r>
              <a:rPr kumimoji="1" lang="en-US" altLang="ja-JP" sz="1200" b="0" i="0" u="none" strike="noStrike" kern="1200" dirty="0">
                <a:solidFill>
                  <a:schemeClr val="tx1"/>
                </a:solidFill>
                <a:effectLst/>
                <a:latin typeface="Arial" panose="020B0604020202020204" pitchFamily="34" charset="0"/>
                <a:ea typeface="+mn-ea"/>
                <a:cs typeface="+mn-cs"/>
              </a:rPr>
              <a:t>, Visualization of the changes brought by these measures to U.S. &amp; U.K. cyber deterrence.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Arial" panose="020B0604020202020204" pitchFamily="34" charset="0"/>
                <a:ea typeface="+mn-ea"/>
                <a:cs typeface="+mn-cs"/>
              </a:rPr>
              <a:t>Lastly, as a Conclusion, the implications for Japan’s active cyber defense posture under the new 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Arial" panose="020B0604020202020204" pitchFamily="34" charset="0"/>
              <a:ea typeface="+mn-ea"/>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9ABAC083-CC60-D54A-A3C0-47316328A425}" type="slidenum">
              <a:rPr lang="en-US" smtClean="0"/>
              <a:pPr/>
              <a:t>13</a:t>
            </a:fld>
            <a:endParaRPr lang="en-US" dirty="0"/>
          </a:p>
        </p:txBody>
      </p:sp>
    </p:spTree>
    <p:extLst>
      <p:ext uri="{BB962C8B-B14F-4D97-AF65-F5344CB8AC3E}">
        <p14:creationId xmlns:p14="http://schemas.microsoft.com/office/powerpoint/2010/main" val="11534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02AA-718D-5BC1-3C3A-F0FC06ACEA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8F0694-987A-4FF5-0282-8454A98EFD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A9BB3E-FFE2-CE80-7363-BF6EE31BCF9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8EDD19-8719-545E-4BB8-ADE03FE6BC72}"/>
              </a:ext>
            </a:extLst>
          </p:cNvPr>
          <p:cNvSpPr>
            <a:spLocks noGrp="1"/>
          </p:cNvSpPr>
          <p:nvPr>
            <p:ph type="sldNum" sz="quarter" idx="5"/>
          </p:nvPr>
        </p:nvSpPr>
        <p:spPr/>
        <p:txBody>
          <a:bodyPr/>
          <a:lstStyle/>
          <a:p>
            <a:fld id="{9ABAC083-CC60-D54A-A3C0-47316328A425}" type="slidenum">
              <a:rPr lang="en-US" smtClean="0"/>
              <a:pPr/>
              <a:t>14</a:t>
            </a:fld>
            <a:endParaRPr lang="en-US" dirty="0"/>
          </a:p>
        </p:txBody>
      </p:sp>
    </p:spTree>
    <p:extLst>
      <p:ext uri="{BB962C8B-B14F-4D97-AF65-F5344CB8AC3E}">
        <p14:creationId xmlns:p14="http://schemas.microsoft.com/office/powerpoint/2010/main" val="200682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0B8E-E4BE-565A-62F1-D1682243F8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697C53-8089-73B3-1B61-ACDBF072C4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90E1779-9EFF-9D74-A778-7A4FA87F0A1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2D746A0-7960-0A25-EBD6-54595390D427}"/>
              </a:ext>
            </a:extLst>
          </p:cNvPr>
          <p:cNvSpPr>
            <a:spLocks noGrp="1"/>
          </p:cNvSpPr>
          <p:nvPr>
            <p:ph type="sldNum" sz="quarter" idx="5"/>
          </p:nvPr>
        </p:nvSpPr>
        <p:spPr/>
        <p:txBody>
          <a:bodyPr/>
          <a:lstStyle/>
          <a:p>
            <a:fld id="{9ABAC083-CC60-D54A-A3C0-47316328A425}" type="slidenum">
              <a:rPr lang="en-US" smtClean="0"/>
              <a:pPr/>
              <a:t>15</a:t>
            </a:fld>
            <a:endParaRPr lang="en-US" dirty="0"/>
          </a:p>
        </p:txBody>
      </p:sp>
    </p:spTree>
    <p:extLst>
      <p:ext uri="{BB962C8B-B14F-4D97-AF65-F5344CB8AC3E}">
        <p14:creationId xmlns:p14="http://schemas.microsoft.com/office/powerpoint/2010/main" val="88082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BEE5-86FB-98FE-E490-32DDAF0C45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F1EA4D-3FFA-A8D2-171B-4247F5E74E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7C62FA-E1D8-0A3F-326B-066A165E540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84F7B8-9141-A7F8-615D-1CB12DA5F2A2}"/>
              </a:ext>
            </a:extLst>
          </p:cNvPr>
          <p:cNvSpPr>
            <a:spLocks noGrp="1"/>
          </p:cNvSpPr>
          <p:nvPr>
            <p:ph type="sldNum" sz="quarter" idx="5"/>
          </p:nvPr>
        </p:nvSpPr>
        <p:spPr/>
        <p:txBody>
          <a:bodyPr/>
          <a:lstStyle/>
          <a:p>
            <a:fld id="{9ABAC083-CC60-D54A-A3C0-47316328A425}" type="slidenum">
              <a:rPr lang="en-US" smtClean="0"/>
              <a:pPr/>
              <a:t>16</a:t>
            </a:fld>
            <a:endParaRPr lang="en-US" dirty="0"/>
          </a:p>
        </p:txBody>
      </p:sp>
    </p:spTree>
    <p:extLst>
      <p:ext uri="{BB962C8B-B14F-4D97-AF65-F5344CB8AC3E}">
        <p14:creationId xmlns:p14="http://schemas.microsoft.com/office/powerpoint/2010/main" val="248687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A4F4-EA93-DF56-1868-BD5D8AE44E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E5B5B6-C9A3-652F-F4A4-6454F60DA3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7F3C21-4841-9C1C-BA31-1A43C6AACF0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911F100-8C33-2A9D-2B34-D7929F4217A5}"/>
              </a:ext>
            </a:extLst>
          </p:cNvPr>
          <p:cNvSpPr>
            <a:spLocks noGrp="1"/>
          </p:cNvSpPr>
          <p:nvPr>
            <p:ph type="sldNum" sz="quarter" idx="5"/>
          </p:nvPr>
        </p:nvSpPr>
        <p:spPr/>
        <p:txBody>
          <a:bodyPr/>
          <a:lstStyle/>
          <a:p>
            <a:fld id="{9ABAC083-CC60-D54A-A3C0-47316328A425}" type="slidenum">
              <a:rPr lang="en-US" smtClean="0"/>
              <a:pPr/>
              <a:t>17</a:t>
            </a:fld>
            <a:endParaRPr lang="en-US" dirty="0"/>
          </a:p>
        </p:txBody>
      </p:sp>
    </p:spTree>
    <p:extLst>
      <p:ext uri="{BB962C8B-B14F-4D97-AF65-F5344CB8AC3E}">
        <p14:creationId xmlns:p14="http://schemas.microsoft.com/office/powerpoint/2010/main" val="246883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1967-5D17-3056-981A-FED5A9AA35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D7169B-AC3A-63F1-20CF-285FA02491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054478-40C7-A5AB-849D-2E4CB4BA8214}"/>
              </a:ext>
            </a:extLst>
          </p:cNvPr>
          <p:cNvSpPr>
            <a:spLocks noGrp="1"/>
          </p:cNvSpPr>
          <p:nvPr>
            <p:ph type="body" idx="1"/>
          </p:nvPr>
        </p:nvSpPr>
        <p:spPr/>
        <p:txBody>
          <a:bodyPr/>
          <a:lstStyle/>
          <a:p>
            <a:r>
              <a:rPr lang="en-US" altLang="ja-JP" b="1" dirty="0">
                <a:latin typeface="Times New Roman" panose="02020603050405020304" pitchFamily="18" charset="0"/>
                <a:cs typeface="Times New Roman" panose="02020603050405020304" pitchFamily="18" charset="0"/>
              </a:rPr>
              <a:t>Screen shows the framework of my research; As a background, </a:t>
            </a:r>
          </a:p>
          <a:p>
            <a:r>
              <a:rPr lang="en-US" altLang="ja-JP" b="1" dirty="0">
                <a:latin typeface="Times New Roman" panose="02020603050405020304" pitchFamily="18" charset="0"/>
                <a:cs typeface="Times New Roman" panose="02020603050405020304" pitchFamily="18" charset="0"/>
              </a:rPr>
              <a:t>(1)a. (</a:t>
            </a:r>
            <a:r>
              <a:rPr lang="ja-JP" altLang="en-US" b="1">
                <a:latin typeface="Times New Roman" panose="02020603050405020304" pitchFamily="18" charset="0"/>
                <a:cs typeface="Times New Roman" panose="02020603050405020304" pitchFamily="18" charset="0"/>
              </a:rPr>
              <a:t>政策の進展</a:t>
            </a:r>
            <a:r>
              <a:rPr lang="en-US" altLang="ja-JP" b="1" dirty="0">
                <a:latin typeface="Times New Roman" panose="02020603050405020304" pitchFamily="18" charset="0"/>
                <a:cs typeface="Times New Roman" panose="02020603050405020304" pitchFamily="18" charset="0"/>
              </a:rPr>
              <a:t>) The shift in US &amp; UK deterrence strategy &amp; actual policy measures appears to occur by the late 2010s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b. (ACD, HFO) Main factors are ACD, HFO, and OCO.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atin typeface="Times New Roman" panose="02020603050405020304" pitchFamily="18" charset="0"/>
                <a:cs typeface="Times New Roman" panose="02020603050405020304" pitchFamily="18" charset="0"/>
              </a:rPr>
              <a:t>ACD, which is the operations to find and fix vulnerability proactively and disrupt cyber-attacks (UK2022), and </a:t>
            </a:r>
            <a:r>
              <a:rPr lang="en-US" altLang="ja-JP" sz="1200" b="1" i="0" u="none" strike="noStrike" kern="1200" dirty="0">
                <a:solidFill>
                  <a:schemeClr val="tx1"/>
                </a:solidFill>
                <a:effectLst/>
                <a:latin typeface="Arial" panose="020B0604020202020204" pitchFamily="34" charset="0"/>
                <a:ea typeface="+mn-ea"/>
                <a:cs typeface="+mn-cs"/>
              </a:rPr>
              <a:t>HFO (which is the operations) to intercept and halt cyber threats in the allies and partner countries (DoD2018).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b. (</a:t>
            </a:r>
            <a:r>
              <a:rPr lang="ja-JP" altLang="en-US" b="1">
                <a:latin typeface="Times New Roman" panose="02020603050405020304" pitchFamily="18" charset="0"/>
                <a:cs typeface="Times New Roman" panose="02020603050405020304" pitchFamily="18" charset="0"/>
              </a:rPr>
              <a:t>攻勢的サイバー作戦</a:t>
            </a:r>
            <a:r>
              <a:rPr lang="en-US" altLang="ja-JP" b="1" dirty="0">
                <a:latin typeface="Times New Roman" panose="02020603050405020304" pitchFamily="18" charset="0"/>
                <a:cs typeface="Times New Roman" panose="02020603050405020304" pitchFamily="18" charset="0"/>
              </a:rPr>
              <a:t>) Through intentional public disclosure, actual OCO for counterattack cases come to 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(2) (RQ) Therefore, my RQ is, </a:t>
            </a:r>
            <a:r>
              <a:rPr lang="en-US" altLang="ja-JP" b="1" dirty="0">
                <a:latin typeface="Times New Roman" panose="02020603050405020304" pitchFamily="18" charset="0"/>
                <a:cs typeface="Times New Roman" panose="02020603050405020304" pitchFamily="18" charset="0"/>
              </a:rPr>
              <a:t>“</a:t>
            </a:r>
            <a:r>
              <a:rPr lang="en-US" altLang="ja-JP" sz="1200" b="1" i="1" u="sng" dirty="0">
                <a:latin typeface="Times New Roman" panose="02020603050405020304" pitchFamily="18" charset="0"/>
                <a:cs typeface="Times New Roman" panose="02020603050405020304" pitchFamily="18" charset="0"/>
              </a:rPr>
              <a:t>How does the active employment of these operations enhance cyber deterrence</a:t>
            </a:r>
            <a:r>
              <a:rPr lang="en-US" altLang="ja-JP" b="1" dirty="0">
                <a:latin typeface="Times New Roman" panose="02020603050405020304" pitchFamily="18" charset="0"/>
                <a:cs typeface="Times New Roman" panose="02020603050405020304" pitchFamily="18" charset="0"/>
              </a:rPr>
              <a:t>?”</a:t>
            </a:r>
          </a:p>
          <a:p>
            <a:r>
              <a:rPr lang="en-US" altLang="ja-JP" b="1" dirty="0">
                <a:latin typeface="Times New Roman" panose="02020603050405020304" pitchFamily="18" charset="0"/>
                <a:cs typeface="Times New Roman" panose="02020603050405020304" pitchFamily="18" charset="0"/>
              </a:rPr>
              <a:t>(RQ~HYPO</a:t>
            </a:r>
            <a:r>
              <a:rPr lang="ja-JP" altLang="en-US" b="1">
                <a:latin typeface="Times New Roman" panose="02020603050405020304" pitchFamily="18" charset="0"/>
                <a:cs typeface="Times New Roman" panose="02020603050405020304" pitchFamily="18" charset="0"/>
              </a:rPr>
              <a:t>への理由</a:t>
            </a:r>
            <a:r>
              <a:rPr lang="en-US" altLang="ja-JP" b="1" dirty="0">
                <a:latin typeface="Times New Roman" panose="02020603050405020304" pitchFamily="18" charset="0"/>
                <a:cs typeface="Times New Roman" panose="02020603050405020304" pitchFamily="18" charset="0"/>
              </a:rPr>
              <a:t>) When I looked through these operations, I found as follows; </a:t>
            </a:r>
            <a:r>
              <a:rPr lang="en-US" altLang="ja-JP" sz="1200" b="1" i="0" u="none" strike="noStrike" kern="1200" dirty="0">
                <a:solidFill>
                  <a:schemeClr val="tx1"/>
                </a:solidFill>
                <a:effectLst/>
                <a:latin typeface="Arial" panose="020B0604020202020204" pitchFamily="34" charset="0"/>
                <a:ea typeface="+mn-ea"/>
                <a:cs typeface="+mn-cs"/>
              </a:rPr>
              <a:t>ACD and HFO contribute to resilience in some degree. Meanwhile, OCO with public disclosure increases the credibility of retaliation.</a:t>
            </a:r>
            <a:endParaRPr lang="en-US" altLang="ja-JP" sz="1200" b="0" i="0" u="none" strike="noStrike"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(3) (HYPO) Therefore, I set the following Hypothesis: OCO strengthen deterrence by punishment while ACD and HFO improve deterrence by denial </a:t>
            </a:r>
            <a:r>
              <a:rPr kumimoji="1" lang="en-US" altLang="ja-JP" b="1" dirty="0">
                <a:latin typeface="Times New Roman" panose="02020603050405020304" pitchFamily="18" charset="0"/>
                <a:cs typeface="Times New Roman" panose="02020603050405020304" pitchFamily="18" charset="0"/>
              </a:rPr>
              <a:t>in some degree</a:t>
            </a:r>
            <a:r>
              <a:rPr kumimoji="1" lang="en-US" altLang="ja-JP" b="1" dirty="0"/>
              <a:t>.</a:t>
            </a:r>
          </a:p>
          <a:p>
            <a:r>
              <a:rPr kumimoji="1" lang="en-US" altLang="ja-JP" b="1" dirty="0"/>
              <a:t>(4) (SCOPE) But I </a:t>
            </a:r>
            <a:r>
              <a:rPr kumimoji="1" lang="en-US" altLang="ja-JP" sz="1200" b="1" i="0" u="none" strike="noStrike" kern="1200" dirty="0">
                <a:solidFill>
                  <a:schemeClr val="tx1"/>
                </a:solidFill>
                <a:effectLst/>
                <a:latin typeface="Arial" panose="020B0604020202020204" pitchFamily="34" charset="0"/>
                <a:ea typeface="+mn-ea"/>
                <a:cs typeface="+mn-cs"/>
              </a:rPr>
              <a:t>l</a:t>
            </a:r>
            <a:r>
              <a:rPr lang="en-US" altLang="ja-JP" sz="1200" b="1" i="0" u="none" strike="noStrike" kern="1200" dirty="0">
                <a:solidFill>
                  <a:schemeClr val="tx1"/>
                </a:solidFill>
                <a:effectLst/>
                <a:latin typeface="Arial" panose="020B0604020202020204" pitchFamily="34" charset="0"/>
                <a:ea typeface="+mn-ea"/>
                <a:cs typeface="+mn-cs"/>
              </a:rPr>
              <a:t>imit the scope of research for national policy level against severe cyber attacks.</a:t>
            </a:r>
          </a:p>
        </p:txBody>
      </p:sp>
      <p:sp>
        <p:nvSpPr>
          <p:cNvPr id="4" name="スライド番号プレースホルダー 3">
            <a:extLst>
              <a:ext uri="{FF2B5EF4-FFF2-40B4-BE49-F238E27FC236}">
                <a16:creationId xmlns:a16="http://schemas.microsoft.com/office/drawing/2014/main" id="{B43377F8-C7A6-1259-5388-107ACD7C3EFC}"/>
              </a:ext>
            </a:extLst>
          </p:cNvPr>
          <p:cNvSpPr>
            <a:spLocks noGrp="1"/>
          </p:cNvSpPr>
          <p:nvPr>
            <p:ph type="sldNum" sz="quarter" idx="5"/>
          </p:nvPr>
        </p:nvSpPr>
        <p:spPr/>
        <p:txBody>
          <a:bodyPr/>
          <a:lstStyle/>
          <a:p>
            <a:fld id="{9ABAC083-CC60-D54A-A3C0-47316328A425}" type="slidenum">
              <a:rPr lang="en-US" smtClean="0"/>
              <a:pPr/>
              <a:t>3</a:t>
            </a:fld>
            <a:endParaRPr lang="en-US" dirty="0"/>
          </a:p>
        </p:txBody>
      </p:sp>
    </p:spTree>
    <p:extLst>
      <p:ext uri="{BB962C8B-B14F-4D97-AF65-F5344CB8AC3E}">
        <p14:creationId xmlns:p14="http://schemas.microsoft.com/office/powerpoint/2010/main" val="44970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772B-7178-A749-5228-A497B4313F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6F037D-131B-E14C-01F7-92123EE49D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B81E3B-12BC-0EDB-8D9A-DFD4C49CBFD1}"/>
              </a:ext>
            </a:extLst>
          </p:cNvPr>
          <p:cNvSpPr>
            <a:spLocks noGrp="1"/>
          </p:cNvSpPr>
          <p:nvPr>
            <p:ph type="body" idx="1"/>
          </p:nvPr>
        </p:nvSpPr>
        <p:spPr/>
        <p:txBody>
          <a:bodyPr/>
          <a:lstStyle/>
          <a:p>
            <a:r>
              <a:rPr lang="en-US" altLang="ja-JP" sz="1200" b="1" i="0" kern="1200" dirty="0">
                <a:solidFill>
                  <a:schemeClr val="tx1"/>
                </a:solidFill>
                <a:effectLst/>
                <a:latin typeface="Arial" panose="020B0604020202020204" pitchFamily="34" charset="0"/>
                <a:ea typeface="+mn-ea"/>
                <a:cs typeface="+mn-cs"/>
              </a:rPr>
              <a:t>Findings in my research  at 1</a:t>
            </a:r>
            <a:r>
              <a:rPr lang="en-US" altLang="ja-JP" sz="1200" b="1" i="0" kern="1200" baseline="30000" dirty="0">
                <a:solidFill>
                  <a:schemeClr val="tx1"/>
                </a:solidFill>
                <a:effectLst/>
                <a:latin typeface="Arial" panose="020B0604020202020204" pitchFamily="34" charset="0"/>
                <a:ea typeface="+mn-ea"/>
                <a:cs typeface="+mn-cs"/>
              </a:rPr>
              <a:t>st</a:t>
            </a:r>
            <a:r>
              <a:rPr lang="en-US" altLang="ja-JP" sz="1200" b="1" i="0" kern="1200" dirty="0">
                <a:solidFill>
                  <a:schemeClr val="tx1"/>
                </a:solidFill>
                <a:effectLst/>
                <a:latin typeface="Arial" panose="020B0604020202020204" pitchFamily="34" charset="0"/>
                <a:ea typeface="+mn-ea"/>
                <a:cs typeface="+mn-cs"/>
              </a:rPr>
              <a:t>, from prior researches,</a:t>
            </a:r>
          </a:p>
          <a:p>
            <a:r>
              <a:rPr lang="en-US" altLang="ja-JP" sz="1200" b="1" i="0" kern="1200" dirty="0">
                <a:solidFill>
                  <a:schemeClr val="tx1"/>
                </a:solidFill>
                <a:effectLst/>
                <a:latin typeface="Arial" panose="020B0604020202020204" pitchFamily="34" charset="0"/>
                <a:ea typeface="+mn-ea"/>
                <a:cs typeface="+mn-cs"/>
              </a:rPr>
              <a:t>(1)a. (</a:t>
            </a:r>
            <a:r>
              <a:rPr lang="ja-JP" altLang="en-US" sz="1200" b="1" i="0" kern="1200">
                <a:solidFill>
                  <a:schemeClr val="tx1"/>
                </a:solidFill>
                <a:effectLst/>
                <a:latin typeface="Arial" panose="020B0604020202020204" pitchFamily="34" charset="0"/>
                <a:ea typeface="+mn-ea"/>
                <a:cs typeface="+mn-cs"/>
              </a:rPr>
              <a:t>抑止の定義</a:t>
            </a:r>
            <a:r>
              <a:rPr lang="en-US" altLang="ja-JP" sz="1200" b="1" i="0" kern="1200" dirty="0">
                <a:solidFill>
                  <a:schemeClr val="tx1"/>
                </a:solidFill>
                <a:effectLst/>
                <a:latin typeface="Arial" panose="020B0604020202020204" pitchFamily="34" charset="0"/>
                <a:ea typeface="+mn-ea"/>
                <a:cs typeface="+mn-cs"/>
              </a:rPr>
              <a:t>) Cyber deterrence has many definitions. But I quote Joseph Nye’s one. </a:t>
            </a:r>
            <a:endParaRPr lang="en-US" altLang="ja-JP" sz="1200" b="0" i="0" u="sng" kern="1200" dirty="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伝統的抑止</a:t>
            </a:r>
            <a:r>
              <a:rPr lang="en-US" altLang="ja-JP" sz="1200" b="1" i="0" kern="1200" dirty="0">
                <a:solidFill>
                  <a:schemeClr val="tx1"/>
                </a:solidFill>
                <a:effectLst/>
                <a:latin typeface="Arial" panose="020B0604020202020204" pitchFamily="34" charset="0"/>
                <a:ea typeface="+mn-ea"/>
                <a:cs typeface="+mn-cs"/>
              </a:rPr>
              <a:t>) ‘</a:t>
            </a:r>
            <a:r>
              <a:rPr lang="en-US" altLang="ja-JP" sz="1200" b="1" i="1" u="sng" kern="1200" dirty="0">
                <a:solidFill>
                  <a:schemeClr val="tx1"/>
                </a:solidFill>
                <a:effectLst/>
                <a:latin typeface="Arial" panose="020B0604020202020204" pitchFamily="34" charset="0"/>
                <a:ea typeface="+mn-ea"/>
                <a:cs typeface="+mn-cs"/>
              </a:rPr>
              <a:t>dissuading someone from doing something by making them believe that the costs to them will exceed their expected benefit</a:t>
            </a:r>
            <a:r>
              <a:rPr lang="en-US" altLang="ja-JP" sz="1200" b="1" i="0" kern="1200" dirty="0">
                <a:solidFill>
                  <a:schemeClr val="tx1"/>
                </a:solidFill>
                <a:effectLst/>
                <a:latin typeface="Arial" panose="020B060402020202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① Det by</a:t>
            </a:r>
            <a:r>
              <a:rPr lang="ja-JP" altLang="en-US" sz="1200" b="1" i="0" kern="1200">
                <a:solidFill>
                  <a:schemeClr val="tx1"/>
                </a:solidFill>
                <a:effectLst/>
                <a:latin typeface="Arial" panose="020B0604020202020204" pitchFamily="34" charset="0"/>
                <a:ea typeface="+mn-ea"/>
                <a:cs typeface="+mn-cs"/>
              </a:rPr>
              <a:t> </a:t>
            </a:r>
            <a:r>
              <a:rPr lang="en-US" altLang="ja-JP" sz="1200" b="1" i="0" kern="1200" dirty="0">
                <a:solidFill>
                  <a:schemeClr val="tx1"/>
                </a:solidFill>
                <a:effectLst/>
                <a:latin typeface="Arial" panose="020B0604020202020204" pitchFamily="34" charset="0"/>
                <a:ea typeface="+mn-ea"/>
                <a:cs typeface="+mn-cs"/>
              </a:rPr>
              <a:t>punishment, which a country force the others by showing the fear of retaliation, and Det by denial, which a country make the others realize the cost is higher than expected.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b. c. (</a:t>
            </a:r>
            <a:r>
              <a:rPr lang="ja-JP" altLang="en-US" sz="1200" b="1" i="0" kern="1200">
                <a:solidFill>
                  <a:schemeClr val="tx1"/>
                </a:solidFill>
                <a:effectLst/>
                <a:latin typeface="Arial" panose="020B0604020202020204" pitchFamily="34" charset="0"/>
                <a:ea typeface="+mn-ea"/>
                <a:cs typeface="+mn-cs"/>
              </a:rPr>
              <a:t>アトリ問題、解決、米英実施</a:t>
            </a:r>
            <a:r>
              <a:rPr lang="en-US" altLang="ja-JP" sz="1200" b="1" i="0" kern="1200" dirty="0">
                <a:solidFill>
                  <a:schemeClr val="tx1"/>
                </a:solidFill>
                <a:effectLst/>
                <a:latin typeface="Arial" panose="020B0604020202020204" pitchFamily="34" charset="0"/>
                <a:ea typeface="+mn-ea"/>
                <a:cs typeface="+mn-cs"/>
              </a:rPr>
              <a:t>) </a:t>
            </a:r>
            <a:r>
              <a:rPr lang="en-US" altLang="ja-JP" sz="1200" b="1" i="1" u="none" strike="noStrike" kern="1200" dirty="0">
                <a:solidFill>
                  <a:schemeClr val="tx1"/>
                </a:solidFill>
                <a:effectLst/>
                <a:latin typeface="Times New Roman" panose="02020603050405020304" pitchFamily="18" charset="0"/>
                <a:ea typeface="+mn-ea"/>
                <a:cs typeface="Times New Roman" panose="02020603050405020304" pitchFamily="18" charset="0"/>
              </a:rPr>
              <a:t>Deterrence by denial </a:t>
            </a:r>
            <a:r>
              <a:rPr lang="en-US" altLang="ja-JP"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has long been a core concept  in cyber domain because </a:t>
            </a:r>
            <a:r>
              <a:rPr lang="en-US" altLang="ja-JP" sz="1200" b="1" i="0" kern="1200" dirty="0">
                <a:solidFill>
                  <a:schemeClr val="tx1"/>
                </a:solidFill>
                <a:effectLst/>
                <a:latin typeface="Arial" panose="020B0604020202020204" pitchFamily="34" charset="0"/>
                <a:ea typeface="+mn-ea"/>
                <a:cs typeface="+mn-cs"/>
              </a:rPr>
              <a:t>cyber deterrence has faced </a:t>
            </a:r>
            <a:r>
              <a:rPr lang="en-US" altLang="ja-JP" sz="1200" b="1" i="1" u="sng" kern="1200" dirty="0">
                <a:solidFill>
                  <a:schemeClr val="tx1"/>
                </a:solidFill>
                <a:effectLst/>
                <a:latin typeface="Arial" panose="020B0604020202020204" pitchFamily="34" charset="0"/>
                <a:ea typeface="+mn-ea"/>
                <a:cs typeface="+mn-cs"/>
              </a:rPr>
              <a:t>attribution problem </a:t>
            </a:r>
            <a:r>
              <a:rPr lang="en-US" altLang="ja-JP" sz="1200" b="1" i="0" kern="1200" dirty="0">
                <a:solidFill>
                  <a:schemeClr val="tx1"/>
                </a:solidFill>
                <a:effectLst/>
                <a:latin typeface="Arial" panose="020B0604020202020204" pitchFamily="34" charset="0"/>
                <a:ea typeface="+mn-ea"/>
                <a:cs typeface="+mn-cs"/>
              </a:rPr>
              <a:t>which Government can’t determine ‘who did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c. (</a:t>
            </a:r>
            <a:r>
              <a:rPr lang="ja-JP" altLang="en-US" sz="1200" b="1" i="0" kern="1200">
                <a:solidFill>
                  <a:schemeClr val="tx1"/>
                </a:solidFill>
                <a:effectLst/>
                <a:latin typeface="Arial" panose="020B0604020202020204" pitchFamily="34" charset="0"/>
                <a:ea typeface="+mn-ea"/>
                <a:cs typeface="+mn-cs"/>
              </a:rPr>
              <a:t>政治的アトリビューション</a:t>
            </a:r>
            <a:r>
              <a:rPr lang="en-US" altLang="ja-JP" sz="1200" b="1" i="0" kern="1200" dirty="0">
                <a:solidFill>
                  <a:schemeClr val="tx1"/>
                </a:solidFill>
                <a:effectLst/>
                <a:latin typeface="Arial" panose="020B0604020202020204" pitchFamily="34" charset="0"/>
                <a:ea typeface="+mn-ea"/>
                <a:cs typeface="+mn-cs"/>
              </a:rPr>
              <a:t>) US &amp; UK appears to overcome by </a:t>
            </a:r>
            <a:r>
              <a:rPr lang="en-US" altLang="ja-JP" sz="1200" b="1" i="0" u="sng" kern="1200" dirty="0">
                <a:solidFill>
                  <a:schemeClr val="tx1"/>
                </a:solidFill>
                <a:effectLst/>
                <a:latin typeface="Arial" panose="020B0604020202020204" pitchFamily="34" charset="0"/>
                <a:ea typeface="+mn-ea"/>
                <a:cs typeface="+mn-cs"/>
              </a:rPr>
              <a:t>political attribution</a:t>
            </a:r>
            <a:r>
              <a:rPr lang="en-US" altLang="ja-JP" sz="1200" b="1" i="0" kern="1200" dirty="0">
                <a:solidFill>
                  <a:schemeClr val="tx1"/>
                </a:solidFill>
                <a:effectLst/>
                <a:latin typeface="Arial" panose="020B0604020202020204" pitchFamily="34" charset="0"/>
                <a:ea typeface="+mn-ea"/>
                <a:cs typeface="+mn-cs"/>
              </a:rPr>
              <a:t> in the late 2010s.</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(2)a. (</a:t>
            </a:r>
            <a:r>
              <a:rPr lang="ja-JP" altLang="en-US" sz="1200" b="1" i="0" kern="1200">
                <a:solidFill>
                  <a:schemeClr val="tx1"/>
                </a:solidFill>
                <a:effectLst/>
                <a:latin typeface="Arial" panose="020B0604020202020204" pitchFamily="34" charset="0"/>
                <a:ea typeface="+mn-ea"/>
                <a:cs typeface="+mn-cs"/>
              </a:rPr>
              <a:t>積極的作戦のメリット</a:t>
            </a:r>
            <a:r>
              <a:rPr lang="en-US" altLang="ja-JP" sz="1200" b="1" i="0" kern="1200" dirty="0">
                <a:solidFill>
                  <a:schemeClr val="tx1"/>
                </a:solidFill>
                <a:effectLst/>
                <a:latin typeface="Arial" panose="020B0604020202020204" pitchFamily="34" charset="0"/>
                <a:ea typeface="+mn-ea"/>
                <a:cs typeface="+mn-cs"/>
              </a:rPr>
              <a:t>) So, OCO makes possible to </a:t>
            </a:r>
            <a:r>
              <a:rPr lang="en-US" altLang="ja-JP" sz="1200" b="1" i="0" u="sng" kern="1200" dirty="0">
                <a:solidFill>
                  <a:schemeClr val="tx1"/>
                </a:solidFill>
                <a:effectLst/>
                <a:latin typeface="Arial" panose="020B0604020202020204" pitchFamily="34" charset="0"/>
                <a:ea typeface="+mn-ea"/>
                <a:cs typeface="+mn-cs"/>
              </a:rPr>
              <a:t>clearly articulate national intent </a:t>
            </a:r>
            <a:r>
              <a:rPr lang="en-US" altLang="ja-JP" sz="1200" b="1" i="0" kern="1200" dirty="0">
                <a:solidFill>
                  <a:schemeClr val="tx1"/>
                </a:solidFill>
                <a:effectLst/>
                <a:latin typeface="Arial" panose="020B0604020202020204" pitchFamily="34" charset="0"/>
                <a:ea typeface="+mn-ea"/>
                <a:cs typeface="+mn-cs"/>
              </a:rPr>
              <a:t>for deterrence.</a:t>
            </a:r>
            <a:endParaRPr lang="en-US" altLang="ja-JP"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物理・核抑止とサイバー抑止の違い</a:t>
            </a:r>
            <a:r>
              <a:rPr lang="en-US" altLang="ja-JP" sz="1200" b="0" i="0" kern="1200" dirty="0">
                <a:solidFill>
                  <a:schemeClr val="tx1"/>
                </a:solidFill>
                <a:effectLst/>
                <a:latin typeface="Arial" panose="020B0604020202020204" pitchFamily="34" charset="0"/>
                <a:ea typeface="+mn-ea"/>
                <a:cs typeface="+mn-cs"/>
              </a:rPr>
              <a:t>) </a:t>
            </a:r>
            <a:r>
              <a:rPr lang="en-US" altLang="ja-JP" sz="1200" b="1" i="0" kern="1200" dirty="0">
                <a:solidFill>
                  <a:schemeClr val="tx1"/>
                </a:solidFill>
                <a:effectLst/>
                <a:latin typeface="Arial" panose="020B0604020202020204" pitchFamily="34" charset="0"/>
                <a:ea typeface="+mn-ea"/>
                <a:cs typeface="+mn-cs"/>
              </a:rPr>
              <a:t>I also found the deference between </a:t>
            </a:r>
            <a:r>
              <a:rPr lang="en-US" altLang="ja-JP" sz="1200" b="1" i="0" kern="1200" dirty="0" err="1">
                <a:solidFill>
                  <a:schemeClr val="tx1"/>
                </a:solidFill>
                <a:effectLst/>
                <a:latin typeface="Arial" panose="020B0604020202020204" pitchFamily="34" charset="0"/>
                <a:ea typeface="+mn-ea"/>
                <a:cs typeface="+mn-cs"/>
              </a:rPr>
              <a:t>phyisical</a:t>
            </a:r>
            <a:r>
              <a:rPr lang="en-US" altLang="ja-JP" sz="1200" b="1" i="0" kern="1200" dirty="0">
                <a:solidFill>
                  <a:schemeClr val="tx1"/>
                </a:solidFill>
                <a:effectLst/>
                <a:latin typeface="Arial" panose="020B0604020202020204" pitchFamily="34" charset="0"/>
                <a:ea typeface="+mn-ea"/>
                <a:cs typeface="+mn-cs"/>
              </a:rPr>
              <a:t> such as nuclear det and cyber det.</a:t>
            </a:r>
          </a:p>
          <a:p>
            <a:r>
              <a:rPr lang="en-US" altLang="ja-JP" sz="1200" b="1" i="0" kern="1200" dirty="0">
                <a:solidFill>
                  <a:schemeClr val="tx1"/>
                </a:solidFill>
                <a:effectLst/>
                <a:latin typeface="Arial" panose="020B0604020202020204" pitchFamily="34" charset="0"/>
                <a:ea typeface="+mn-ea"/>
                <a:cs typeface="+mn-cs"/>
              </a:rPr>
              <a:t>b. (</a:t>
            </a:r>
            <a:r>
              <a:rPr lang="ja-JP" altLang="en-US" sz="1200" b="1" i="0" kern="1200">
                <a:solidFill>
                  <a:schemeClr val="tx1"/>
                </a:solidFill>
                <a:effectLst/>
                <a:latin typeface="Arial" panose="020B0604020202020204" pitchFamily="34" charset="0"/>
                <a:ea typeface="+mn-ea"/>
                <a:cs typeface="+mn-cs"/>
              </a:rPr>
              <a:t>サイバー抑止の核心</a:t>
            </a:r>
            <a:r>
              <a:rPr lang="en-US" altLang="ja-JP" sz="1200" b="1" i="0" kern="1200" dirty="0">
                <a:solidFill>
                  <a:schemeClr val="tx1"/>
                </a:solidFill>
                <a:effectLst/>
                <a:latin typeface="Arial" panose="020B0604020202020204" pitchFamily="34" charset="0"/>
                <a:ea typeface="+mn-ea"/>
                <a:cs typeface="+mn-cs"/>
              </a:rPr>
              <a:t>) </a:t>
            </a:r>
            <a:r>
              <a:rPr lang="en-US" altLang="ja-JP" sz="1200" b="1" i="0" u="none" strike="noStrike" kern="1200" dirty="0">
                <a:solidFill>
                  <a:schemeClr val="tx1"/>
                </a:solidFill>
                <a:effectLst/>
                <a:latin typeface="Arial" panose="020B0604020202020204" pitchFamily="34" charset="0"/>
                <a:ea typeface="+mn-ea"/>
                <a:cs typeface="+mn-cs"/>
              </a:rPr>
              <a:t>As </a:t>
            </a:r>
            <a:r>
              <a:rPr lang="en-US" altLang="ja-JP" sz="1200" b="1" i="0" u="none" strike="noStrike" kern="1200" dirty="0" err="1">
                <a:solidFill>
                  <a:schemeClr val="tx1"/>
                </a:solidFill>
                <a:effectLst/>
                <a:latin typeface="Arial" panose="020B0604020202020204" pitchFamily="34" charset="0"/>
                <a:ea typeface="+mn-ea"/>
                <a:cs typeface="+mn-cs"/>
              </a:rPr>
              <a:t>Takahisa</a:t>
            </a:r>
            <a:r>
              <a:rPr lang="en-US" altLang="ja-JP" sz="1200" b="1" i="0" u="none" strike="noStrike" kern="1200" dirty="0">
                <a:solidFill>
                  <a:schemeClr val="tx1"/>
                </a:solidFill>
                <a:effectLst/>
                <a:latin typeface="Arial" panose="020B0604020202020204" pitchFamily="34" charset="0"/>
                <a:ea typeface="+mn-ea"/>
                <a:cs typeface="+mn-cs"/>
              </a:rPr>
              <a:t> Kawaguchi pointed out, the essence of cyber deterrence lies in continuous operations such as continuous surveillance activities (exemplified by OCO's preposition activities) while the very existence of nuclear weapons serves as deterrence.</a:t>
            </a:r>
            <a:endParaRPr lang="en-US" altLang="ja-JP" sz="1200" b="1" i="0" u="sng"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i="0" u="none" kern="1200" dirty="0">
                <a:solidFill>
                  <a:schemeClr val="tx1"/>
                </a:solidFill>
                <a:effectLst/>
                <a:latin typeface="Arial" panose="020B0604020202020204" pitchFamily="34" charset="0"/>
                <a:ea typeface="+mn-ea"/>
                <a:cs typeface="+mn-cs"/>
              </a:rPr>
              <a:t>(</a:t>
            </a:r>
            <a:r>
              <a:rPr lang="ja-JP" altLang="en-US" sz="1200" b="1" i="0" u="none" kern="1200">
                <a:solidFill>
                  <a:schemeClr val="tx1"/>
                </a:solidFill>
                <a:effectLst/>
                <a:latin typeface="Arial" panose="020B0604020202020204" pitchFamily="34" charset="0"/>
                <a:ea typeface="+mn-ea"/>
                <a:cs typeface="+mn-cs"/>
              </a:rPr>
              <a:t>次の２個ページの事例検証導入</a:t>
            </a:r>
            <a:r>
              <a:rPr lang="en-US" altLang="ja-JP" sz="1200" b="1" i="0" u="none" kern="1200" dirty="0">
                <a:solidFill>
                  <a:schemeClr val="tx1"/>
                </a:solidFill>
                <a:effectLst/>
                <a:latin typeface="Arial" panose="020B0604020202020204" pitchFamily="34" charset="0"/>
                <a:ea typeface="+mn-ea"/>
                <a:cs typeface="+mn-cs"/>
              </a:rPr>
              <a:t>) </a:t>
            </a:r>
            <a:r>
              <a:rPr lang="en-US" altLang="ja-JP" sz="1200" b="1" i="0" u="none" strike="noStrike" kern="1200" dirty="0">
                <a:solidFill>
                  <a:schemeClr val="tx1"/>
                </a:solidFill>
                <a:effectLst/>
                <a:latin typeface="Arial" panose="020B0604020202020204" pitchFamily="34" charset="0"/>
                <a:ea typeface="+mn-ea"/>
                <a:cs typeface="+mn-cs"/>
              </a:rPr>
              <a:t>The following two pages present case studies of positive operations like OCO by the US and UK.</a:t>
            </a:r>
          </a:p>
          <a:p>
            <a:endParaRPr lang="en-US" altLang="ja-JP" sz="1200" b="0" i="0" kern="1200" dirty="0">
              <a:solidFill>
                <a:schemeClr val="tx1"/>
              </a:solidFill>
              <a:effectLst/>
              <a:latin typeface="Arial" panose="020B0604020202020204" pitchFamily="34" charset="0"/>
              <a:ea typeface="+mn-ea"/>
              <a:cs typeface="+mn-cs"/>
            </a:endParaRPr>
          </a:p>
          <a:p>
            <a:endParaRPr lang="en-US" altLang="ja-JP"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29F25F5-9247-E67A-0037-E60B2C8C38CF}"/>
              </a:ext>
            </a:extLst>
          </p:cNvPr>
          <p:cNvSpPr>
            <a:spLocks noGrp="1"/>
          </p:cNvSpPr>
          <p:nvPr>
            <p:ph type="sldNum" sz="quarter" idx="5"/>
          </p:nvPr>
        </p:nvSpPr>
        <p:spPr/>
        <p:txBody>
          <a:bodyPr/>
          <a:lstStyle/>
          <a:p>
            <a:fld id="{9ABAC083-CC60-D54A-A3C0-47316328A425}" type="slidenum">
              <a:rPr lang="en-US" smtClean="0"/>
              <a:pPr/>
              <a:t>4</a:t>
            </a:fld>
            <a:endParaRPr lang="en-US" dirty="0"/>
          </a:p>
        </p:txBody>
      </p:sp>
    </p:spTree>
    <p:extLst>
      <p:ext uri="{BB962C8B-B14F-4D97-AF65-F5344CB8AC3E}">
        <p14:creationId xmlns:p14="http://schemas.microsoft.com/office/powerpoint/2010/main" val="310470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BCC2-D660-90B1-E446-F4B23212C5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FA11BA-B665-1FA9-4F21-1AED76540A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BB39FE-0BB2-AE7B-990B-E577A7C0E668}"/>
              </a:ext>
            </a:extLst>
          </p:cNvPr>
          <p:cNvSpPr>
            <a:spLocks noGrp="1"/>
          </p:cNvSpPr>
          <p:nvPr>
            <p:ph type="body" idx="1"/>
          </p:nvPr>
        </p:nvSpPr>
        <p:spPr/>
        <p:txBody>
          <a:bodyPr/>
          <a:lstStyle/>
          <a:p>
            <a:r>
              <a:rPr lang="en-US" altLang="ja-JP" b="1" dirty="0">
                <a:effectLst/>
                <a:latin typeface="Helvetica Neue" panose="02000503000000020004" pitchFamily="2" charset="0"/>
              </a:rPr>
              <a:t>This slide has 4 case studies in USA.</a:t>
            </a:r>
          </a:p>
          <a:p>
            <a:r>
              <a:rPr lang="en-US" altLang="ja-JP" b="1" dirty="0">
                <a:effectLst/>
                <a:latin typeface="Helvetica Neue" panose="02000503000000020004" pitchFamily="2" charset="0"/>
              </a:rPr>
              <a:t>(1) (</a:t>
            </a:r>
            <a:r>
              <a:rPr lang="ja-JP" altLang="en-US" b="1">
                <a:effectLst/>
                <a:latin typeface="Helvetica Neue" panose="02000503000000020004" pitchFamily="2" charset="0"/>
              </a:rPr>
              <a:t>拒否的抑止が中心</a:t>
            </a:r>
            <a:r>
              <a:rPr lang="en-US" altLang="ja-JP" b="1" dirty="0">
                <a:effectLst/>
                <a:latin typeface="Helvetica Neue" panose="02000503000000020004" pitchFamily="2" charset="0"/>
              </a:rPr>
              <a:t>) Even in USA, deterrence by denial is the main concept in the early 2010s &amp; earlier. </a:t>
            </a:r>
          </a:p>
          <a:p>
            <a:r>
              <a:rPr lang="en-US" altLang="ja-JP" b="1" dirty="0">
                <a:effectLst/>
                <a:latin typeface="Helvetica Neue" panose="02000503000000020004" pitchFamily="2" charset="0"/>
              </a:rPr>
              <a:t>(2018</a:t>
            </a:r>
            <a:r>
              <a:rPr lang="ja-JP" altLang="en-US" b="1">
                <a:effectLst/>
                <a:latin typeface="Helvetica Neue" panose="02000503000000020004" pitchFamily="2" charset="0"/>
              </a:rPr>
              <a:t>年戦略</a:t>
            </a:r>
            <a:r>
              <a:rPr lang="en-US" altLang="ja-JP" b="1" dirty="0">
                <a:effectLst/>
                <a:latin typeface="Helvetica Neue" panose="02000503000000020004" pitchFamily="2" charset="0"/>
              </a:rPr>
              <a:t>) Still, it is important, but DoD Cyber Strategy 2018 stated that</a:t>
            </a:r>
            <a:r>
              <a:rPr lang="en-US" altLang="ja-JP" b="1" i="1" dirty="0">
                <a:effectLst/>
                <a:latin typeface="Helvetica Neue" panose="02000503000000020004" pitchFamily="2" charset="0"/>
              </a:rPr>
              <a:t>, ‘US will ‘take measures to deter hostile cyber operations  maintain capabilities to respond with any necessary means</a:t>
            </a:r>
            <a:r>
              <a:rPr lang="en-US" altLang="ja-JP" b="1" dirty="0">
                <a:effectLst/>
                <a:latin typeface="Helvetica Neue" panose="02000503000000020004" pitchFamily="2" charset="0"/>
              </a:rPr>
              <a:t>.’ </a:t>
            </a:r>
          </a:p>
          <a:p>
            <a:r>
              <a:rPr lang="en-US" altLang="ja-JP" sz="1200" b="1" i="0" u="none" strike="noStrike" kern="1200" dirty="0">
                <a:solidFill>
                  <a:schemeClr val="tx1"/>
                </a:solidFill>
                <a:effectLst/>
                <a:latin typeface="Arial" panose="020B0604020202020204" pitchFamily="34" charset="0"/>
                <a:ea typeface="+mn-ea"/>
                <a:cs typeface="+mn-cs"/>
              </a:rPr>
              <a:t>This means achieving </a:t>
            </a:r>
            <a:r>
              <a:rPr lang="en-US" altLang="ja-JP" sz="1200" b="1" i="1" u="none" strike="noStrike" kern="1200" dirty="0">
                <a:solidFill>
                  <a:schemeClr val="tx1"/>
                </a:solidFill>
                <a:effectLst/>
                <a:latin typeface="Arial" panose="020B0604020202020204" pitchFamily="34" charset="0"/>
                <a:ea typeface="+mn-ea"/>
                <a:cs typeface="+mn-cs"/>
              </a:rPr>
              <a:t>deterrence</a:t>
            </a:r>
            <a:r>
              <a:rPr lang="en-US" altLang="ja-JP" sz="1200" b="1" i="0" u="none" strike="noStrike" kern="1200" dirty="0">
                <a:solidFill>
                  <a:schemeClr val="tx1"/>
                </a:solidFill>
                <a:effectLst/>
                <a:latin typeface="Arial" panose="020B0604020202020204" pitchFamily="34" charset="0"/>
                <a:ea typeface="+mn-ea"/>
                <a:cs typeface="+mn-cs"/>
              </a:rPr>
              <a:t> not only by defensive operations including HFO, but also through </a:t>
            </a:r>
            <a:r>
              <a:rPr lang="en-US" altLang="ja-JP" sz="1200" b="1" i="0" u="sng" strike="noStrike" kern="1200" dirty="0">
                <a:solidFill>
                  <a:schemeClr val="tx1"/>
                </a:solidFill>
                <a:effectLst/>
                <a:latin typeface="Arial" panose="020B0604020202020204" pitchFamily="34" charset="0"/>
                <a:ea typeface="+mn-ea"/>
                <a:cs typeface="+mn-cs"/>
              </a:rPr>
              <a:t>OCO</a:t>
            </a:r>
            <a:r>
              <a:rPr lang="en-US" altLang="ja-JP" sz="1200" b="1" i="0" u="none" strike="noStrike" kern="1200" dirty="0">
                <a:solidFill>
                  <a:schemeClr val="tx1"/>
                </a:solidFill>
                <a:effectLst/>
                <a:latin typeface="Arial" panose="020B0604020202020204" pitchFamily="34" charset="0"/>
                <a:ea typeface="+mn-ea"/>
                <a:cs typeface="+mn-cs"/>
              </a:rPr>
              <a:t>.</a:t>
            </a:r>
            <a:endParaRPr lang="en-US" altLang="ja-JP" sz="1200" b="0" i="0" u="none" strike="noStrike" kern="1200" dirty="0">
              <a:solidFill>
                <a:schemeClr val="tx1"/>
              </a:solidFill>
              <a:effectLst/>
              <a:latin typeface="Arial" panose="020B0604020202020204" pitchFamily="34" charset="0"/>
              <a:ea typeface="+mn-ea"/>
              <a:cs typeface="+mn-cs"/>
            </a:endParaRPr>
          </a:p>
          <a:p>
            <a:r>
              <a:rPr lang="en-US" altLang="ja-JP" b="1" dirty="0">
                <a:effectLst/>
                <a:latin typeface="Helvetica Neue" panose="02000503000000020004" pitchFamily="2" charset="0"/>
              </a:rPr>
              <a:t>(2) (</a:t>
            </a:r>
            <a:r>
              <a:rPr lang="ja-JP" altLang="en-US" b="1">
                <a:effectLst/>
                <a:latin typeface="Helvetica Neue" panose="02000503000000020004" pitchFamily="2" charset="0"/>
              </a:rPr>
              <a:t>ケーススタディ</a:t>
            </a:r>
            <a:r>
              <a:rPr lang="en-US" altLang="ja-JP" b="1" dirty="0">
                <a:effectLst/>
                <a:latin typeface="Helvetica Neue" panose="02000503000000020004" pitchFamily="2" charset="0"/>
              </a:rPr>
              <a:t>HFO) HFO has been conducted to 21 countries 40 times from 2018 to 2023.</a:t>
            </a:r>
          </a:p>
          <a:p>
            <a:r>
              <a:rPr lang="en-US" altLang="ja-JP" b="1" dirty="0">
                <a:effectLst/>
                <a:latin typeface="Helvetica Neue" panose="02000503000000020004" pitchFamily="2" charset="0"/>
              </a:rPr>
              <a:t>[</a:t>
            </a:r>
            <a:r>
              <a:rPr lang="ja-JP" altLang="en-US" b="1">
                <a:effectLst/>
                <a:latin typeface="Helvetica Neue" panose="02000503000000020004" pitchFamily="2" charset="0"/>
              </a:rPr>
              <a:t>受入国と米にメリット</a:t>
            </a:r>
            <a:r>
              <a:rPr lang="en-US" altLang="ja-JP" b="1" dirty="0">
                <a:effectLst/>
                <a:latin typeface="Helvetica Neue" panose="02000503000000020004" pitchFamily="2" charset="0"/>
              </a:rPr>
              <a:t>] </a:t>
            </a:r>
            <a:r>
              <a:rPr lang="en-US" altLang="ja-JP" sz="1200" b="1" i="0" u="none" strike="noStrike" kern="1200" dirty="0">
                <a:solidFill>
                  <a:schemeClr val="tx1"/>
                </a:solidFill>
                <a:effectLst/>
                <a:latin typeface="Arial" panose="020B0604020202020204" pitchFamily="34" charset="0"/>
                <a:ea typeface="+mn-ea"/>
                <a:cs typeface="+mn-cs"/>
              </a:rPr>
              <a:t>The benefits include not only strengthening the host nation's defense capabilities but also enhancing the defense of the U.S. homeland” by obtaining the tactics, techniques, and procedures of attackers prior to an attack. </a:t>
            </a:r>
            <a:endParaRPr lang="en-US" altLang="ja-JP" sz="1200" b="0" i="0" u="none" strike="noStrike"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effectLst/>
                <a:latin typeface="Helvetica Neue" panose="02000503000000020004" pitchFamily="2" charset="0"/>
              </a:rPr>
              <a:t>[</a:t>
            </a:r>
            <a:r>
              <a:rPr lang="ja-JP" altLang="en-US" b="1">
                <a:effectLst/>
                <a:latin typeface="Helvetica Neue" panose="02000503000000020004" pitchFamily="2" charset="0"/>
              </a:rPr>
              <a:t>相手戦術知ることは</a:t>
            </a:r>
            <a:r>
              <a:rPr lang="en-US" altLang="ja-JP" b="1" dirty="0">
                <a:effectLst/>
                <a:latin typeface="Helvetica Neue" panose="02000503000000020004" pitchFamily="2" charset="0"/>
              </a:rPr>
              <a:t>OCO</a:t>
            </a:r>
            <a:r>
              <a:rPr lang="ja-JP" altLang="en-US" b="1">
                <a:effectLst/>
                <a:latin typeface="Helvetica Neue" panose="02000503000000020004" pitchFamily="2" charset="0"/>
              </a:rPr>
              <a:t>に繋る</a:t>
            </a:r>
            <a:r>
              <a:rPr lang="en-US" altLang="ja-JP" b="1" dirty="0">
                <a:effectLst/>
                <a:latin typeface="Helvetica Neue" panose="02000503000000020004" pitchFamily="2" charset="0"/>
              </a:rPr>
              <a:t>] </a:t>
            </a:r>
            <a:r>
              <a:rPr lang="en-US" altLang="ja-JP" sz="1200" b="1" i="0" u="none" strike="noStrike" kern="1200" dirty="0">
                <a:solidFill>
                  <a:schemeClr val="tx1"/>
                </a:solidFill>
                <a:effectLst/>
                <a:latin typeface="Arial" panose="020B0604020202020204" pitchFamily="34" charset="0"/>
                <a:ea typeface="+mn-ea"/>
                <a:cs typeface="+mn-cs"/>
              </a:rPr>
              <a:t>It also enables the acquisition of useful information for exploiting vulnerabilities necessary for executing OCO.</a:t>
            </a:r>
            <a:endParaRPr lang="en-US" altLang="ja-JP" b="1" dirty="0">
              <a:effectLst/>
              <a:latin typeface="Helvetica Neue" panose="02000503000000020004" pitchFamily="2" charset="0"/>
            </a:endParaRPr>
          </a:p>
          <a:p>
            <a:r>
              <a:rPr lang="en-US" altLang="ja-JP" b="1" dirty="0">
                <a:effectLst/>
                <a:latin typeface="Helvetica Neue" panose="02000503000000020004" pitchFamily="2" charset="0"/>
              </a:rPr>
              <a:t>[</a:t>
            </a:r>
            <a:r>
              <a:rPr lang="ja-JP" altLang="en-US" b="1">
                <a:effectLst/>
                <a:latin typeface="Helvetica Neue" panose="02000503000000020004" pitchFamily="2" charset="0"/>
              </a:rPr>
              <a:t>貢献</a:t>
            </a:r>
            <a:r>
              <a:rPr lang="en-US" altLang="ja-JP" b="1" dirty="0">
                <a:effectLst/>
                <a:latin typeface="Helvetica Neue" panose="02000503000000020004" pitchFamily="2" charset="0"/>
              </a:rPr>
              <a:t>]Therefore, HFO contributes to not only DCO but also prepositioning for OCO.</a:t>
            </a:r>
          </a:p>
          <a:p>
            <a:r>
              <a:rPr lang="en-US" altLang="ja-JP" b="1" dirty="0">
                <a:effectLst/>
                <a:latin typeface="Helvetica Neue" panose="02000503000000020004" pitchFamily="2" charset="0"/>
              </a:rPr>
              <a:t>(</a:t>
            </a:r>
            <a:r>
              <a:rPr lang="ja-JP" altLang="en-US" b="1">
                <a:effectLst/>
                <a:latin typeface="Helvetica Neue" panose="02000503000000020004" pitchFamily="2" charset="0"/>
              </a:rPr>
              <a:t>ケーススタディ</a:t>
            </a:r>
            <a:r>
              <a:rPr lang="en-US" altLang="ja-JP" b="1" dirty="0">
                <a:effectLst/>
                <a:latin typeface="Helvetica Neue" panose="02000503000000020004" pitchFamily="2" charset="0"/>
              </a:rPr>
              <a:t>OCO) In the Case 3, 4; OCO with public disclosure -  ‘Colonial Pipeline,’ &amp; ‘Cyber attack to Russia against invasion to Ukraine.’</a:t>
            </a:r>
          </a:p>
          <a:p>
            <a:r>
              <a:rPr lang="en-US" altLang="ja-JP" b="1" dirty="0">
                <a:effectLst/>
                <a:latin typeface="Helvetica Neue" panose="02000503000000020004" pitchFamily="2" charset="0"/>
              </a:rPr>
              <a:t>[</a:t>
            </a:r>
            <a:r>
              <a:rPr lang="ja-JP" altLang="en-US" b="1">
                <a:effectLst/>
                <a:latin typeface="Helvetica Neue" panose="02000503000000020004" pitchFamily="2" charset="0"/>
              </a:rPr>
              <a:t>事例３　ハッカー破壊</a:t>
            </a:r>
            <a:r>
              <a:rPr lang="en-US" altLang="ja-JP" b="1" dirty="0">
                <a:effectLst/>
                <a:latin typeface="Helvetica Neue" panose="02000503000000020004" pitchFamily="2" charset="0"/>
              </a:rPr>
              <a:t>] In case 3, Gen. Nakasone admitted that retaliatory strike against hackers (</a:t>
            </a:r>
            <a:r>
              <a:rPr lang="en-US" altLang="ja-JP" b="1" dirty="0" err="1">
                <a:effectLst/>
                <a:latin typeface="Helvetica Neue" panose="02000503000000020004" pitchFamily="2" charset="0"/>
              </a:rPr>
              <a:t>DarkSide</a:t>
            </a:r>
            <a:r>
              <a:rPr lang="en-US" altLang="ja-JP" b="1" dirty="0">
                <a:effectLst/>
                <a:latin typeface="Helvetica Neue" panose="02000503000000020004" pitchFamily="2" charset="0"/>
              </a:rPr>
              <a:t>) </a:t>
            </a:r>
          </a:p>
          <a:p>
            <a:r>
              <a:rPr lang="en-US" altLang="ja-JP" b="1" dirty="0">
                <a:effectLst/>
                <a:latin typeface="Helvetica Neue" panose="02000503000000020004" pitchFamily="2" charset="0"/>
              </a:rPr>
              <a:t>[</a:t>
            </a:r>
            <a:r>
              <a:rPr lang="ja-JP" altLang="en-US" b="1">
                <a:effectLst/>
                <a:latin typeface="Helvetica Neue" panose="02000503000000020004" pitchFamily="2" charset="0"/>
              </a:rPr>
              <a:t>事例４　国家へ反撃</a:t>
            </a:r>
            <a:r>
              <a:rPr lang="en-US" altLang="ja-JP" b="1" dirty="0">
                <a:effectLst/>
                <a:latin typeface="Helvetica Neue" panose="02000503000000020004" pitchFamily="2" charset="0"/>
              </a:rPr>
              <a:t>] in case 4, conducting OCO in support of Ukraine defense from Russian invasion. </a:t>
            </a:r>
          </a:p>
          <a:p>
            <a:r>
              <a:rPr lang="en-US" altLang="ja-JP" b="1" dirty="0">
                <a:effectLst/>
                <a:latin typeface="Helvetica Neue" panose="02000503000000020004" pitchFamily="2" charset="0"/>
              </a:rPr>
              <a:t>[</a:t>
            </a:r>
            <a:r>
              <a:rPr lang="ja-JP" altLang="en-US" b="1">
                <a:effectLst/>
                <a:latin typeface="Helvetica Neue" panose="02000503000000020004" pitchFamily="2" charset="0"/>
              </a:rPr>
              <a:t>露による報復なし</a:t>
            </a:r>
            <a:r>
              <a:rPr lang="en-US" altLang="ja-JP" b="1" dirty="0">
                <a:effectLst/>
                <a:latin typeface="Helvetica Neue" panose="02000503000000020004" pitchFamily="2" charset="0"/>
              </a:rPr>
              <a:t>] Details remain unclear but, a senior official of the Defense Intelligence Agency commented that Russia "has not carried out a clear retaliatory cyberattack" because it appears to seeks to "avoid further escalation &amp; focus on its improvement of national defense capability." </a:t>
            </a:r>
          </a:p>
          <a:p>
            <a:r>
              <a:rPr lang="en-US" altLang="ja-JP" b="1" dirty="0">
                <a:effectLst/>
                <a:latin typeface="Helvetica Neue" panose="02000503000000020004" pitchFamily="2" charset="0"/>
              </a:rPr>
              <a:t>(</a:t>
            </a:r>
            <a:r>
              <a:rPr lang="ja-JP" altLang="en-US" b="1">
                <a:effectLst/>
                <a:latin typeface="Helvetica Neue" panose="02000503000000020004" pitchFamily="2" charset="0"/>
              </a:rPr>
              <a:t>攻勢的作戦等の重要性向上</a:t>
            </a:r>
            <a:r>
              <a:rPr lang="en-US" altLang="ja-JP" b="1" dirty="0">
                <a:effectLst/>
                <a:latin typeface="Helvetica Neue" panose="02000503000000020004" pitchFamily="2" charset="0"/>
              </a:rPr>
              <a:t>) These means that OCO has become more important than ever as a deterrent power .</a:t>
            </a:r>
            <a:br>
              <a:rPr lang="en-US" altLang="ja-JP" b="1" dirty="0">
                <a:effectLst/>
                <a:latin typeface="Helvetica Neue" panose="02000503000000020004" pitchFamily="2" charset="0"/>
              </a:rPr>
            </a:br>
            <a:endParaRPr lang="en-US" altLang="ja-JP" b="1" dirty="0">
              <a:effectLst/>
              <a:latin typeface="Helvetica Neue" panose="02000503000000020004" pitchFamily="2" charset="0"/>
            </a:endParaRPr>
          </a:p>
          <a:p>
            <a:r>
              <a:rPr lang="en-US" altLang="ja-JP" b="1" dirty="0">
                <a:effectLst/>
                <a:latin typeface="Helvetica Neue" panose="02000503000000020004" pitchFamily="2" charset="0"/>
              </a:rPr>
              <a:t>『</a:t>
            </a:r>
            <a:r>
              <a:rPr lang="ja-JP" altLang="en-US" b="1">
                <a:effectLst/>
                <a:latin typeface="Helvetica Neue" panose="02000503000000020004" pitchFamily="2" charset="0"/>
              </a:rPr>
              <a:t>参考　</a:t>
            </a:r>
            <a:r>
              <a:rPr lang="en-US" altLang="ja-JP" b="1" dirty="0">
                <a:effectLst/>
                <a:latin typeface="Helvetica Neue" panose="02000503000000020004" pitchFamily="2" charset="0"/>
              </a:rPr>
              <a:t>HFO</a:t>
            </a:r>
            <a:r>
              <a:rPr lang="ja-JP" altLang="en-US" b="1">
                <a:effectLst/>
                <a:latin typeface="Helvetica Neue" panose="02000503000000020004" pitchFamily="2" charset="0"/>
              </a:rPr>
              <a:t>にブロックする役割</a:t>
            </a:r>
            <a:r>
              <a:rPr lang="en-US" altLang="ja-JP" b="1" dirty="0">
                <a:effectLst/>
                <a:latin typeface="Helvetica Neue" panose="02000503000000020004" pitchFamily="2" charset="0"/>
              </a:rPr>
              <a:t>』</a:t>
            </a:r>
          </a:p>
          <a:p>
            <a:r>
              <a:rPr lang="en-US" altLang="ja-JP" b="1" dirty="0">
                <a:effectLst/>
                <a:latin typeface="Helvetica Neue" panose="02000503000000020004" pitchFamily="2" charset="0"/>
              </a:rPr>
              <a:t>But an interesting fact is that HFO includes aspects such as ‘disrupting or blocking at the source’ on its capability. </a:t>
            </a:r>
          </a:p>
          <a:p>
            <a:pPr marL="668338" indent="-219075">
              <a:lnSpc>
                <a:spcPct val="150000"/>
              </a:lnSpc>
            </a:pPr>
            <a:r>
              <a:rPr lang="en-US" altLang="ja-JP" dirty="0">
                <a:latin typeface="Times New Roman" panose="02020603050405020304" pitchFamily="18" charset="0"/>
                <a:cs typeface="Times New Roman" panose="02020603050405020304" pitchFamily="18" charset="0"/>
              </a:rPr>
              <a:t>Colonial Pipeline, 2021.11   Counterattack to Russia, 2022.6  </a:t>
            </a:r>
          </a:p>
          <a:p>
            <a:endParaRPr lang="en-US" altLang="ja-JP" sz="1200" b="0" i="0" kern="1200" dirty="0">
              <a:solidFill>
                <a:schemeClr val="tx1"/>
              </a:solidFill>
              <a:effectLst/>
              <a:latin typeface="Arial" panose="020B0604020202020204" pitchFamily="34" charset="0"/>
              <a:ea typeface="+mn-ea"/>
              <a:cs typeface="+mn-cs"/>
            </a:endParaRPr>
          </a:p>
        </p:txBody>
      </p:sp>
      <p:sp>
        <p:nvSpPr>
          <p:cNvPr id="4" name="スライド番号プレースホルダー 3">
            <a:extLst>
              <a:ext uri="{FF2B5EF4-FFF2-40B4-BE49-F238E27FC236}">
                <a16:creationId xmlns:a16="http://schemas.microsoft.com/office/drawing/2014/main" id="{067C638F-A97D-FAF9-E7A0-21AA9FC5CCC4}"/>
              </a:ext>
            </a:extLst>
          </p:cNvPr>
          <p:cNvSpPr>
            <a:spLocks noGrp="1"/>
          </p:cNvSpPr>
          <p:nvPr>
            <p:ph type="sldNum" sz="quarter" idx="5"/>
          </p:nvPr>
        </p:nvSpPr>
        <p:spPr/>
        <p:txBody>
          <a:bodyPr/>
          <a:lstStyle/>
          <a:p>
            <a:fld id="{9ABAC083-CC60-D54A-A3C0-47316328A425}" type="slidenum">
              <a:rPr lang="en-US" smtClean="0"/>
              <a:pPr/>
              <a:t>5</a:t>
            </a:fld>
            <a:endParaRPr lang="en-US" dirty="0"/>
          </a:p>
        </p:txBody>
      </p:sp>
    </p:spTree>
    <p:extLst>
      <p:ext uri="{BB962C8B-B14F-4D97-AF65-F5344CB8AC3E}">
        <p14:creationId xmlns:p14="http://schemas.microsoft.com/office/powerpoint/2010/main" val="202919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D547-F233-F41A-F204-D2C4B7A455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07D6C0-9B0F-E2DE-6F1A-0F3D8462C3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278854-E2F2-EA0A-CB6F-3D4161378D68}"/>
              </a:ext>
            </a:extLst>
          </p:cNvPr>
          <p:cNvSpPr>
            <a:spLocks noGrp="1"/>
          </p:cNvSpPr>
          <p:nvPr>
            <p:ph type="body" idx="1"/>
          </p:nvPr>
        </p:nvSpPr>
        <p:spPr/>
        <p:txBody>
          <a:bodyPr/>
          <a:lstStyle/>
          <a:p>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拒否的抑止中心</a:t>
            </a:r>
            <a:r>
              <a:rPr lang="en-US" altLang="ja-JP" sz="1200" b="1" i="0" kern="1200" dirty="0">
                <a:solidFill>
                  <a:schemeClr val="tx1"/>
                </a:solidFill>
                <a:effectLst/>
                <a:latin typeface="Arial" panose="020B0604020202020204" pitchFamily="34" charset="0"/>
                <a:ea typeface="+mn-ea"/>
                <a:cs typeface="+mn-cs"/>
              </a:rPr>
              <a:t>) As same as the other countries, cyber deterrence by denial was main framework and it heavily depended on the resiliency of the system in UK. </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(GCHQ</a:t>
            </a:r>
            <a:r>
              <a:rPr lang="ja-JP" altLang="en-US" sz="1200" b="1" i="0" kern="1200">
                <a:solidFill>
                  <a:schemeClr val="tx1"/>
                </a:solidFill>
                <a:effectLst/>
                <a:latin typeface="Arial" panose="020B0604020202020204" pitchFamily="34" charset="0"/>
                <a:ea typeface="+mn-ea"/>
                <a:cs typeface="+mn-cs"/>
              </a:rPr>
              <a:t>と</a:t>
            </a:r>
            <a:r>
              <a:rPr lang="en-US" altLang="ja-JP" sz="1200" b="1" i="0" kern="1200" dirty="0">
                <a:solidFill>
                  <a:schemeClr val="tx1"/>
                </a:solidFill>
                <a:effectLst/>
                <a:latin typeface="Arial" panose="020B0604020202020204" pitchFamily="34" charset="0"/>
                <a:ea typeface="+mn-ea"/>
                <a:cs typeface="+mn-cs"/>
              </a:rPr>
              <a:t>NCSC</a:t>
            </a:r>
            <a:r>
              <a:rPr lang="ja-JP" altLang="en-US" sz="1200" b="1" i="0" kern="1200">
                <a:solidFill>
                  <a:schemeClr val="tx1"/>
                </a:solidFill>
                <a:effectLst/>
                <a:latin typeface="Arial" panose="020B0604020202020204" pitchFamily="34" charset="0"/>
                <a:ea typeface="+mn-ea"/>
                <a:cs typeface="+mn-cs"/>
              </a:rPr>
              <a:t>役割</a:t>
            </a:r>
            <a:r>
              <a:rPr lang="en-US" altLang="ja-JP" sz="1200" b="1" i="0" kern="1200" dirty="0">
                <a:solidFill>
                  <a:schemeClr val="tx1"/>
                </a:solidFill>
                <a:effectLst/>
                <a:latin typeface="Arial" panose="020B0604020202020204" pitchFamily="34" charset="0"/>
                <a:ea typeface="+mn-ea"/>
                <a:cs typeface="+mn-cs"/>
              </a:rPr>
              <a:t>) in UK, GCHQ is the </a:t>
            </a:r>
            <a:r>
              <a:rPr lang="en-US" altLang="ja-JP" sz="1200" b="1" i="0" kern="1200" dirty="0" err="1">
                <a:solidFill>
                  <a:schemeClr val="tx1"/>
                </a:solidFill>
                <a:effectLst/>
                <a:latin typeface="Arial" panose="020B0604020202020204" pitchFamily="34" charset="0"/>
                <a:ea typeface="+mn-ea"/>
                <a:cs typeface="+mn-cs"/>
              </a:rPr>
              <a:t>centre</a:t>
            </a:r>
            <a:r>
              <a:rPr lang="en-US" altLang="ja-JP" sz="1200" b="1" i="0" kern="1200" dirty="0">
                <a:solidFill>
                  <a:schemeClr val="tx1"/>
                </a:solidFill>
                <a:effectLst/>
                <a:latin typeface="Arial" panose="020B0604020202020204" pitchFamily="34" charset="0"/>
                <a:ea typeface="+mn-ea"/>
                <a:cs typeface="+mn-cs"/>
              </a:rPr>
              <a:t> of Cyber policy &amp; </a:t>
            </a:r>
            <a:r>
              <a:rPr lang="en-US" altLang="ja-JP" sz="1200" b="1" i="0" kern="1200" dirty="0" err="1">
                <a:solidFill>
                  <a:schemeClr val="tx1"/>
                </a:solidFill>
                <a:effectLst/>
                <a:latin typeface="Arial" panose="020B0604020202020204" pitchFamily="34" charset="0"/>
                <a:ea typeface="+mn-ea"/>
                <a:cs typeface="+mn-cs"/>
              </a:rPr>
              <a:t>opearitons</a:t>
            </a:r>
            <a:r>
              <a:rPr lang="en-US" altLang="ja-JP" sz="1200" b="1" i="0" kern="1200" dirty="0">
                <a:solidFill>
                  <a:schemeClr val="tx1"/>
                </a:solidFill>
                <a:effectLst/>
                <a:latin typeface="Arial" panose="020B0604020202020204" pitchFamily="34" charset="0"/>
                <a:ea typeface="+mn-ea"/>
                <a:cs typeface="+mn-cs"/>
              </a:rPr>
              <a:t> such as cyber intelligence &amp; OCO, and NCSC is the hub for information sharing &amp; cooperations, and ACD as well.</a:t>
            </a:r>
            <a:endParaRPr lang="en-US" altLang="ja-JP" sz="1200" b="0" i="0" kern="1200" dirty="0">
              <a:solidFill>
                <a:schemeClr val="tx1"/>
              </a:solidFill>
              <a:effectLst/>
              <a:latin typeface="Arial" panose="020B0604020202020204" pitchFamily="34" charset="0"/>
              <a:ea typeface="+mn-ea"/>
              <a:cs typeface="+mn-cs"/>
            </a:endParaRPr>
          </a:p>
          <a:p>
            <a:r>
              <a:rPr lang="ja-JP" altLang="en-US" sz="1200" b="1" i="0" kern="1200">
                <a:solidFill>
                  <a:schemeClr val="tx1"/>
                </a:solidFill>
                <a:effectLst/>
                <a:latin typeface="Arial" panose="020B0604020202020204" pitchFamily="34" charset="0"/>
                <a:ea typeface="+mn-ea"/>
                <a:cs typeface="+mn-cs"/>
              </a:rPr>
              <a:t>（法令遵守）</a:t>
            </a:r>
            <a:r>
              <a:rPr lang="en-US" altLang="ja-JP" sz="1200" b="1" i="0" kern="1200" dirty="0">
                <a:solidFill>
                  <a:schemeClr val="tx1"/>
                </a:solidFill>
                <a:effectLst/>
                <a:latin typeface="Arial" panose="020B0604020202020204" pitchFamily="34" charset="0"/>
                <a:ea typeface="+mn-ea"/>
                <a:cs typeface="+mn-cs"/>
              </a:rPr>
              <a:t>These 2 organizations are carrying out missions legally approved under Investigatory Power Act (Intelligence Services Act 1994).</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オズワルド </a:t>
            </a:r>
            <a:r>
              <a:rPr lang="en-US" altLang="ja-JP" sz="1200" b="1" i="0" kern="1200" dirty="0">
                <a:solidFill>
                  <a:schemeClr val="tx1"/>
                </a:solidFill>
                <a:effectLst/>
                <a:latin typeface="Arial" panose="020B0604020202020204" pitchFamily="34" charset="0"/>
                <a:ea typeface="+mn-ea"/>
                <a:cs typeface="+mn-cs"/>
              </a:rPr>
              <a:t>NCSC) Case 1; Chief Executive Officer of the NCSC, Felicity Oswald, commented that </a:t>
            </a:r>
            <a:r>
              <a:rPr lang="en-US" altLang="ja-JP" sz="1200" b="1" i="0" u="sng" kern="1200" dirty="0">
                <a:solidFill>
                  <a:schemeClr val="tx1"/>
                </a:solidFill>
                <a:effectLst/>
                <a:latin typeface="Arial" panose="020B0604020202020204" pitchFamily="34" charset="0"/>
                <a:ea typeface="+mn-ea"/>
                <a:cs typeface="+mn-cs"/>
              </a:rPr>
              <a:t>“through ACD, NCSC are proactively discovering threat intelligence &amp; similar data, removing over two million malicious websites, &amp; collecting intelligence in a proportionate &amp; transparent way</a:t>
            </a:r>
            <a:r>
              <a:rPr lang="en-US" altLang="ja-JP" sz="1200" b="1" i="0" u="none" kern="1200" dirty="0">
                <a:solidFill>
                  <a:schemeClr val="tx1"/>
                </a:solidFill>
                <a:effectLst/>
                <a:latin typeface="Arial" panose="020B0604020202020204" pitchFamily="34" charset="0"/>
                <a:ea typeface="+mn-ea"/>
                <a:cs typeface="+mn-cs"/>
              </a:rPr>
              <a:t>.”</a:t>
            </a:r>
            <a:r>
              <a:rPr lang="en-US" altLang="ja-JP" sz="1200" b="1" i="0" kern="1200" dirty="0">
                <a:solidFill>
                  <a:schemeClr val="tx1"/>
                </a:solidFill>
                <a:effectLst/>
                <a:latin typeface="Arial" panose="020B0604020202020204" pitchFamily="34" charset="0"/>
                <a:ea typeface="+mn-ea"/>
                <a:cs typeface="+mn-cs"/>
              </a:rPr>
              <a:t> </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ジェレミー </a:t>
            </a:r>
            <a:r>
              <a:rPr lang="en-US" altLang="ja-JP" sz="1200" b="1" i="0" kern="1200" dirty="0">
                <a:solidFill>
                  <a:schemeClr val="tx1"/>
                </a:solidFill>
                <a:effectLst/>
                <a:latin typeface="Arial" panose="020B0604020202020204" pitchFamily="34" charset="0"/>
                <a:ea typeface="+mn-ea"/>
                <a:cs typeface="+mn-cs"/>
              </a:rPr>
              <a:t>GCHQ) Case 2; Jeremy Fleming, Director of GCHQ stated at the </a:t>
            </a:r>
            <a:r>
              <a:rPr lang="en-US" altLang="ja-JP" sz="1200" b="1" i="0" u="sng" kern="1200" dirty="0">
                <a:solidFill>
                  <a:schemeClr val="tx1"/>
                </a:solidFill>
                <a:effectLst/>
                <a:latin typeface="Arial" panose="020B0604020202020204" pitchFamily="34" charset="0"/>
                <a:ea typeface="+mn-ea"/>
                <a:cs typeface="+mn-cs"/>
              </a:rPr>
              <a:t>‘CYBERUK’ conference </a:t>
            </a:r>
            <a:r>
              <a:rPr lang="en-US" altLang="ja-JP" sz="1200" b="1" i="0" kern="1200" dirty="0">
                <a:solidFill>
                  <a:schemeClr val="tx1"/>
                </a:solidFill>
                <a:effectLst/>
                <a:latin typeface="Arial" panose="020B0604020202020204" pitchFamily="34" charset="0"/>
                <a:ea typeface="+mn-ea"/>
                <a:cs typeface="+mn-cs"/>
              </a:rPr>
              <a:t>the UK had </a:t>
            </a:r>
            <a:r>
              <a:rPr lang="en-US" altLang="ja-JP" sz="1200" b="1" i="0" u="sng" kern="1200" dirty="0">
                <a:solidFill>
                  <a:schemeClr val="tx1"/>
                </a:solidFill>
                <a:effectLst/>
                <a:latin typeface="Arial" panose="020B0604020202020204" pitchFamily="34" charset="0"/>
                <a:ea typeface="+mn-ea"/>
                <a:cs typeface="+mn-cs"/>
              </a:rPr>
              <a:t>conducted cyberattacks on the so-called ISIS </a:t>
            </a:r>
            <a:r>
              <a:rPr lang="en-US" altLang="ja-JP" sz="1200" b="1" i="0" kern="1200" dirty="0">
                <a:solidFill>
                  <a:schemeClr val="tx1"/>
                </a:solidFill>
                <a:effectLst/>
                <a:latin typeface="Arial" panose="020B0604020202020204" pitchFamily="34" charset="0"/>
                <a:ea typeface="+mn-ea"/>
                <a:cs typeface="+mn-cs"/>
              </a:rPr>
              <a:t>(Islamic State of Iraq &amp; Syria) to its servers which ISIS used as a tool for propaganda, drone control etc. </a:t>
            </a:r>
            <a:endParaRPr lang="en-US" altLang="ja-JP"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コスト計算 </a:t>
            </a:r>
            <a:r>
              <a:rPr lang="en-US" altLang="ja-JP" sz="1200" b="1" i="0" kern="1200" dirty="0">
                <a:solidFill>
                  <a:schemeClr val="tx1"/>
                </a:solidFill>
                <a:effectLst/>
                <a:latin typeface="Arial" panose="020B0604020202020204" pitchFamily="34" charset="0"/>
                <a:ea typeface="+mn-ea"/>
                <a:cs typeface="+mn-cs"/>
              </a:rPr>
              <a:t>/ </a:t>
            </a:r>
            <a:r>
              <a:rPr lang="ja-JP" altLang="en-US" sz="1200" b="1" i="0" kern="1200">
                <a:solidFill>
                  <a:schemeClr val="tx1"/>
                </a:solidFill>
                <a:effectLst/>
                <a:latin typeface="Arial" panose="020B0604020202020204" pitchFamily="34" charset="0"/>
                <a:ea typeface="+mn-ea"/>
                <a:cs typeface="+mn-cs"/>
              </a:rPr>
              <a:t>抑止力</a:t>
            </a:r>
            <a:r>
              <a:rPr lang="en-US" altLang="ja-JP" sz="1200" b="1" i="0" kern="1200" dirty="0">
                <a:solidFill>
                  <a:schemeClr val="tx1"/>
                </a:solidFill>
                <a:effectLst/>
                <a:latin typeface="Arial" panose="020B0604020202020204" pitchFamily="34" charset="0"/>
                <a:ea typeface="+mn-ea"/>
                <a:cs typeface="+mn-cs"/>
              </a:rPr>
              <a:t>) </a:t>
            </a:r>
            <a:r>
              <a:rPr lang="en-US" altLang="ja-JP" sz="1200" b="1" i="0" u="none" strike="noStrike" kern="1200" dirty="0">
                <a:solidFill>
                  <a:schemeClr val="tx1"/>
                </a:solidFill>
                <a:effectLst/>
                <a:latin typeface="Arial" panose="020B0604020202020204" pitchFamily="34" charset="0"/>
                <a:ea typeface="+mn-ea"/>
                <a:cs typeface="+mn-cs"/>
              </a:rPr>
              <a:t>Similar to the Colonial Pipeline case, </a:t>
            </a:r>
            <a:r>
              <a:rPr lang="en-US" altLang="ja-JP" sz="1200" b="1" i="0" u="sng" strike="noStrike" kern="1200" dirty="0">
                <a:solidFill>
                  <a:schemeClr val="tx1"/>
                </a:solidFill>
                <a:effectLst/>
                <a:latin typeface="Arial" panose="020B0604020202020204" pitchFamily="34" charset="0"/>
                <a:ea typeface="+mn-ea"/>
                <a:cs typeface="+mn-cs"/>
              </a:rPr>
              <a:t>Case 2 signifies that the UK's retaliation risk has significantly increased for non-state actors in terms of cost calculations</a:t>
            </a:r>
            <a:r>
              <a:rPr lang="en-US" altLang="ja-JP" sz="1200" b="1" i="0" u="none" strike="noStrike" kern="1200" dirty="0">
                <a:solidFill>
                  <a:schemeClr val="tx1"/>
                </a:solidFill>
                <a:effectLst/>
                <a:latin typeface="Arial" panose="020B0604020202020204" pitchFamily="34" charset="0"/>
                <a:ea typeface="+mn-ea"/>
                <a:cs typeface="+mn-cs"/>
              </a:rPr>
              <a:t>.</a:t>
            </a:r>
            <a:r>
              <a:rPr lang="en-US" altLang="ja-JP" sz="1200" b="1" i="0" kern="1200" dirty="0">
                <a:solidFill>
                  <a:schemeClr val="tx1"/>
                </a:solidFill>
                <a:effectLst/>
                <a:latin typeface="Arial" panose="020B0604020202020204" pitchFamily="34" charset="0"/>
                <a:ea typeface="+mn-ea"/>
                <a:cs typeface="+mn-cs"/>
              </a:rPr>
              <a:t>. </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This suggests OCO as a </a:t>
            </a:r>
            <a:r>
              <a:rPr lang="en-US" altLang="ja-JP" sz="1200" b="1" i="0" u="sng" kern="1200" dirty="0">
                <a:solidFill>
                  <a:schemeClr val="tx1"/>
                </a:solidFill>
                <a:effectLst/>
                <a:latin typeface="Arial" panose="020B0604020202020204" pitchFamily="34" charset="0"/>
                <a:ea typeface="+mn-ea"/>
                <a:cs typeface="+mn-cs"/>
              </a:rPr>
              <a:t>substantial effect</a:t>
            </a:r>
            <a:r>
              <a:rPr lang="en-US" altLang="ja-JP" sz="1200" b="1" i="0" kern="1200" dirty="0">
                <a:solidFill>
                  <a:schemeClr val="tx1"/>
                </a:solidFill>
                <a:effectLst/>
                <a:latin typeface="Arial" panose="020B0604020202020204" pitchFamily="34" charset="0"/>
                <a:ea typeface="+mn-ea"/>
                <a:cs typeface="+mn-cs"/>
              </a:rPr>
              <a:t> in the deterrence.</a:t>
            </a:r>
            <a:endParaRPr lang="en-US" altLang="ja-JP" sz="1200" b="0" i="0" kern="1200" dirty="0">
              <a:solidFill>
                <a:schemeClr val="tx1"/>
              </a:solidFill>
              <a:effectLst/>
              <a:latin typeface="Arial" panose="020B0604020202020204" pitchFamily="34" charset="0"/>
              <a:ea typeface="+mn-ea"/>
              <a:cs typeface="+mn-cs"/>
            </a:endParaRPr>
          </a:p>
          <a:p>
            <a:endParaRPr kumimoji="1" lang="ja-JP" altLang="en-US"/>
          </a:p>
        </p:txBody>
      </p:sp>
      <p:sp>
        <p:nvSpPr>
          <p:cNvPr id="4" name="スライド番号プレースホルダー 3">
            <a:extLst>
              <a:ext uri="{FF2B5EF4-FFF2-40B4-BE49-F238E27FC236}">
                <a16:creationId xmlns:a16="http://schemas.microsoft.com/office/drawing/2014/main" id="{45BE8892-B7F8-D90F-9B5D-C401204EB066}"/>
              </a:ext>
            </a:extLst>
          </p:cNvPr>
          <p:cNvSpPr>
            <a:spLocks noGrp="1"/>
          </p:cNvSpPr>
          <p:nvPr>
            <p:ph type="sldNum" sz="quarter" idx="5"/>
          </p:nvPr>
        </p:nvSpPr>
        <p:spPr/>
        <p:txBody>
          <a:bodyPr/>
          <a:lstStyle/>
          <a:p>
            <a:fld id="{9ABAC083-CC60-D54A-A3C0-47316328A425}" type="slidenum">
              <a:rPr lang="en-US" smtClean="0"/>
              <a:pPr/>
              <a:t>6</a:t>
            </a:fld>
            <a:endParaRPr lang="en-US" dirty="0"/>
          </a:p>
        </p:txBody>
      </p:sp>
    </p:spTree>
    <p:extLst>
      <p:ext uri="{BB962C8B-B14F-4D97-AF65-F5344CB8AC3E}">
        <p14:creationId xmlns:p14="http://schemas.microsoft.com/office/powerpoint/2010/main" val="36261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FFDA-910D-8CE7-E600-99F8240840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7C24D6-3C43-F784-C65E-5AF134E57A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AC75D9-6B23-BDD3-0627-BA51C31DD648}"/>
              </a:ext>
            </a:extLst>
          </p:cNvPr>
          <p:cNvSpPr>
            <a:spLocks noGrp="1"/>
          </p:cNvSpPr>
          <p:nvPr>
            <p:ph type="body" idx="1"/>
          </p:nvPr>
        </p:nvSpPr>
        <p:spPr/>
        <p:txBody>
          <a:bodyPr/>
          <a:lstStyle/>
          <a:p>
            <a:r>
              <a:rPr lang="en-US" altLang="ja-JP" sz="1200" b="1" i="0" kern="1200" dirty="0">
                <a:solidFill>
                  <a:schemeClr val="tx1"/>
                </a:solidFill>
                <a:effectLst/>
                <a:latin typeface="Arial" panose="020B0604020202020204" pitchFamily="34" charset="0"/>
                <a:ea typeface="+mn-ea"/>
                <a:cs typeface="+mn-cs"/>
              </a:rPr>
              <a:t>Two broad features emerge from my research. </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1 - (</a:t>
            </a:r>
            <a:r>
              <a:rPr lang="ja-JP" altLang="en-US" sz="1200" b="1" i="0" kern="1200">
                <a:solidFill>
                  <a:schemeClr val="tx1"/>
                </a:solidFill>
                <a:effectLst/>
                <a:latin typeface="Arial" panose="020B0604020202020204" pitchFamily="34" charset="0"/>
                <a:ea typeface="+mn-ea"/>
                <a:cs typeface="+mn-cs"/>
              </a:rPr>
              <a:t>変容させた</a:t>
            </a:r>
            <a:r>
              <a:rPr lang="en-US" altLang="ja-JP" sz="1200" b="1" i="0" kern="1200" dirty="0">
                <a:solidFill>
                  <a:schemeClr val="tx1"/>
                </a:solidFill>
                <a:effectLst/>
                <a:latin typeface="Arial" panose="020B0604020202020204" pitchFamily="34" charset="0"/>
                <a:ea typeface="+mn-ea"/>
                <a:cs typeface="+mn-cs"/>
              </a:rPr>
              <a:t>) 1st, ACD &amp; HFO are effective for proactive defense. Consequently, these enhance deterrence by denial. </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2 -(</a:t>
            </a:r>
            <a:r>
              <a:rPr lang="ja-JP" altLang="en-US" sz="1200" b="1" i="0" kern="1200">
                <a:solidFill>
                  <a:schemeClr val="tx1"/>
                </a:solidFill>
                <a:effectLst/>
                <a:latin typeface="Arial" panose="020B0604020202020204" pitchFamily="34" charset="0"/>
                <a:ea typeface="+mn-ea"/>
                <a:cs typeface="+mn-cs"/>
              </a:rPr>
              <a:t>公開</a:t>
            </a:r>
            <a:r>
              <a:rPr lang="en-US" altLang="ja-JP" sz="1200" b="1" i="0" kern="1200" dirty="0">
                <a:solidFill>
                  <a:schemeClr val="tx1"/>
                </a:solidFill>
                <a:effectLst/>
                <a:latin typeface="Arial" panose="020B0604020202020204" pitchFamily="34" charset="0"/>
                <a:ea typeface="+mn-ea"/>
                <a:cs typeface="+mn-cs"/>
              </a:rPr>
              <a:t>OCO</a:t>
            </a:r>
            <a:r>
              <a:rPr lang="ja-JP" altLang="en-US" sz="1200" b="1" i="0" kern="1200">
                <a:solidFill>
                  <a:schemeClr val="tx1"/>
                </a:solidFill>
                <a:effectLst/>
                <a:latin typeface="Arial" panose="020B0604020202020204" pitchFamily="34" charset="0"/>
                <a:ea typeface="+mn-ea"/>
                <a:cs typeface="+mn-cs"/>
              </a:rPr>
              <a:t>リスク評価強制</a:t>
            </a:r>
            <a:r>
              <a:rPr lang="en-US" altLang="ja-JP" sz="1200" b="1" i="0" kern="1200" dirty="0">
                <a:solidFill>
                  <a:schemeClr val="tx1"/>
                </a:solidFill>
                <a:effectLst/>
                <a:latin typeface="Arial" panose="020B0604020202020204" pitchFamily="34" charset="0"/>
                <a:ea typeface="+mn-ea"/>
                <a:cs typeface="+mn-cs"/>
              </a:rPr>
              <a:t>) Secondly, the employment of OCO with public disclosure obliges attackers to consider the risk of genuine retaliation whenever they try to attack.  </a:t>
            </a:r>
            <a:endParaRPr lang="en-US" altLang="ja-JP"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多くの</a:t>
            </a:r>
            <a:r>
              <a:rPr lang="en-US" altLang="ja-JP" sz="1200" b="1" i="0" kern="1200" dirty="0">
                <a:solidFill>
                  <a:schemeClr val="tx1"/>
                </a:solidFill>
                <a:effectLst/>
                <a:latin typeface="Arial" panose="020B0604020202020204" pitchFamily="34" charset="0"/>
                <a:ea typeface="+mn-ea"/>
                <a:cs typeface="+mn-cs"/>
              </a:rPr>
              <a:t>OCO</a:t>
            </a:r>
            <a:r>
              <a:rPr lang="ja-JP" altLang="en-US" sz="1200" b="1" i="0" kern="1200">
                <a:solidFill>
                  <a:schemeClr val="tx1"/>
                </a:solidFill>
                <a:effectLst/>
                <a:latin typeface="Arial" panose="020B0604020202020204" pitchFamily="34" charset="0"/>
                <a:ea typeface="+mn-ea"/>
                <a:cs typeface="+mn-cs"/>
              </a:rPr>
              <a:t>は非公開</a:t>
            </a:r>
            <a:r>
              <a:rPr lang="en-US" altLang="ja-JP" sz="1200" b="1" i="0" kern="1200" dirty="0">
                <a:solidFill>
                  <a:schemeClr val="tx1"/>
                </a:solidFill>
                <a:effectLst/>
                <a:latin typeface="Arial" panose="020B0604020202020204" pitchFamily="34" charset="0"/>
                <a:ea typeface="+mn-ea"/>
                <a:cs typeface="+mn-cs"/>
              </a:rPr>
              <a:t>)  Looking back OCO, </a:t>
            </a:r>
            <a:r>
              <a:rPr lang="en-US" altLang="ja-JP" sz="1200" b="1" i="0" u="none" strike="noStrike" kern="1200" dirty="0">
                <a:solidFill>
                  <a:schemeClr val="tx1"/>
                </a:solidFill>
                <a:effectLst/>
                <a:latin typeface="Arial" panose="020B0604020202020204" pitchFamily="34" charset="0"/>
                <a:ea typeface="+mn-ea"/>
                <a:cs typeface="+mn-cs"/>
              </a:rPr>
              <a:t>it has disclosed almost no facts regarding its actual operations for reasons of secrecy.</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懲罰的抑止</a:t>
            </a:r>
            <a:r>
              <a:rPr lang="en-US" altLang="ja-JP" sz="1200" b="1" i="0" kern="1200" dirty="0">
                <a:solidFill>
                  <a:schemeClr val="tx1"/>
                </a:solidFill>
                <a:effectLst/>
                <a:latin typeface="Arial" panose="020B0604020202020204" pitchFamily="34" charset="0"/>
                <a:ea typeface="+mn-ea"/>
                <a:cs typeface="+mn-cs"/>
              </a:rPr>
              <a:t>) The OCO with disclosure plus continuous CISR like maintaining the preposition may have significantly altered the landscape for deterrence by punishment. </a:t>
            </a:r>
            <a:endParaRPr lang="en-US" altLang="ja-JP" sz="1200" b="0" i="0" kern="1200" dirty="0">
              <a:solidFill>
                <a:schemeClr val="tx1"/>
              </a:solidFill>
              <a:effectLst/>
              <a:latin typeface="Arial" panose="020B0604020202020204" pitchFamily="34" charset="0"/>
              <a:ea typeface="+mn-ea"/>
              <a:cs typeface="+mn-cs"/>
            </a:endParaRPr>
          </a:p>
          <a:p>
            <a:r>
              <a:rPr lang="en-US" altLang="ja-JP" sz="1200" b="1" i="0" kern="1200" dirty="0">
                <a:solidFill>
                  <a:schemeClr val="tx1"/>
                </a:solidFill>
                <a:effectLst/>
                <a:latin typeface="Arial" panose="020B0604020202020204" pitchFamily="34" charset="0"/>
                <a:ea typeface="+mn-ea"/>
                <a:cs typeface="+mn-cs"/>
              </a:rPr>
              <a:t>(</a:t>
            </a:r>
            <a:r>
              <a:rPr lang="ja-JP" altLang="en-US" sz="1200" b="1" i="0" kern="1200">
                <a:solidFill>
                  <a:schemeClr val="tx1"/>
                </a:solidFill>
                <a:effectLst/>
                <a:latin typeface="Arial" panose="020B0604020202020204" pitchFamily="34" charset="0"/>
                <a:ea typeface="+mn-ea"/>
                <a:cs typeface="+mn-cs"/>
              </a:rPr>
              <a:t>結論</a:t>
            </a:r>
            <a:r>
              <a:rPr lang="en-US" altLang="ja-JP" sz="1200" b="1" i="0" kern="1200" dirty="0">
                <a:solidFill>
                  <a:schemeClr val="tx1"/>
                </a:solidFill>
                <a:effectLst/>
                <a:latin typeface="Arial" panose="020B0604020202020204" pitchFamily="34" charset="0"/>
                <a:ea typeface="+mn-ea"/>
                <a:cs typeface="+mn-cs"/>
              </a:rPr>
              <a:t>) Consequently, whenever the attackers try to launch cyberattacks against US &amp; UK, they have to consider the risk of retaliation.  </a:t>
            </a:r>
            <a:endParaRPr lang="en-US" altLang="ja-JP" sz="1200" b="0" i="0" kern="1200" dirty="0">
              <a:solidFill>
                <a:schemeClr val="tx1"/>
              </a:solidFill>
              <a:effectLst/>
              <a:latin typeface="Arial" panose="020B0604020202020204" pitchFamily="34" charset="0"/>
              <a:ea typeface="+mn-ea"/>
              <a:cs typeface="+mn-cs"/>
            </a:endParaRPr>
          </a:p>
          <a:p>
            <a:endParaRPr kumimoji="1" lang="ja-JP" altLang="en-US"/>
          </a:p>
        </p:txBody>
      </p:sp>
      <p:sp>
        <p:nvSpPr>
          <p:cNvPr id="4" name="スライド番号プレースホルダー 3">
            <a:extLst>
              <a:ext uri="{FF2B5EF4-FFF2-40B4-BE49-F238E27FC236}">
                <a16:creationId xmlns:a16="http://schemas.microsoft.com/office/drawing/2014/main" id="{1ECBC085-9C41-1CB8-85A5-B696476883CE}"/>
              </a:ext>
            </a:extLst>
          </p:cNvPr>
          <p:cNvSpPr>
            <a:spLocks noGrp="1"/>
          </p:cNvSpPr>
          <p:nvPr>
            <p:ph type="sldNum" sz="quarter" idx="5"/>
          </p:nvPr>
        </p:nvSpPr>
        <p:spPr/>
        <p:txBody>
          <a:bodyPr/>
          <a:lstStyle/>
          <a:p>
            <a:fld id="{9ABAC083-CC60-D54A-A3C0-47316328A425}" type="slidenum">
              <a:rPr lang="en-US" smtClean="0"/>
              <a:pPr/>
              <a:t>7</a:t>
            </a:fld>
            <a:endParaRPr lang="en-US" dirty="0"/>
          </a:p>
        </p:txBody>
      </p:sp>
    </p:spTree>
    <p:extLst>
      <p:ext uri="{BB962C8B-B14F-4D97-AF65-F5344CB8AC3E}">
        <p14:creationId xmlns:p14="http://schemas.microsoft.com/office/powerpoint/2010/main" val="68849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B7A1-029A-79EC-6B76-8F79DA5085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50BD76-D776-D7DE-7A3F-436E6C7FE0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13E3D3-BA74-8E03-D4C9-DD01D377FC99}"/>
              </a:ext>
            </a:extLst>
          </p:cNvPr>
          <p:cNvSpPr>
            <a:spLocks noGrp="1"/>
          </p:cNvSpPr>
          <p:nvPr>
            <p:ph type="body" idx="1"/>
          </p:nvPr>
        </p:nvSpPr>
        <p:spPr/>
        <p:txBody>
          <a:bodyPr/>
          <a:lstStyle/>
          <a:p>
            <a:r>
              <a:rPr lang="en-US" altLang="ja-JP" sz="1200" b="0" i="0" u="none" strike="noStrike" kern="1200" dirty="0">
                <a:solidFill>
                  <a:schemeClr val="tx1"/>
                </a:solidFill>
                <a:effectLst/>
                <a:latin typeface="Arial" panose="020B0604020202020204" pitchFamily="34" charset="0"/>
                <a:ea typeface="+mn-ea"/>
                <a:cs typeface="+mn-cs"/>
              </a:rPr>
              <a:t>Visualizing the results so far would look like this figure. Off</a:t>
            </a:r>
            <a:r>
              <a:rPr lang="ja-JP" altLang="en-US" sz="1200" b="0" i="0" u="none" strike="noStrike" kern="1200">
                <a:solidFill>
                  <a:schemeClr val="tx1"/>
                </a:solidFill>
                <a:effectLst/>
                <a:latin typeface="Arial" panose="020B0604020202020204" pitchFamily="34" charset="0"/>
                <a:ea typeface="+mn-ea"/>
                <a:cs typeface="+mn-cs"/>
              </a:rPr>
              <a:t> </a:t>
            </a:r>
            <a:r>
              <a:rPr lang="en-US" altLang="ja-JP" sz="1200" b="0" i="0" u="none" strike="noStrike" kern="1200" dirty="0">
                <a:solidFill>
                  <a:schemeClr val="tx1"/>
                </a:solidFill>
                <a:effectLst/>
                <a:latin typeface="Arial" panose="020B0604020202020204" pitchFamily="34" charset="0"/>
                <a:ea typeface="+mn-ea"/>
                <a:cs typeface="+mn-cs"/>
              </a:rPr>
              <a:t>course this is just an image to stimulate your thought.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kern="1200" dirty="0">
                <a:solidFill>
                  <a:schemeClr val="tx1"/>
                </a:solidFill>
                <a:effectLst/>
                <a:latin typeface="Arial" panose="020B0604020202020204" pitchFamily="34" charset="0"/>
                <a:ea typeface="+mn-ea"/>
                <a:cs typeface="+mn-cs"/>
              </a:rPr>
              <a:t>In this diagram, the vertical axis represents visibility, and the horizontal axis represents cost effectiveness of deterrence.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kern="1200" dirty="0">
                <a:solidFill>
                  <a:schemeClr val="tx1"/>
                </a:solidFill>
                <a:effectLst/>
                <a:latin typeface="Arial" panose="020B0604020202020204" pitchFamily="34" charset="0"/>
                <a:ea typeface="+mn-ea"/>
                <a:cs typeface="+mn-cs"/>
              </a:rPr>
              <a:t>ACD, HFO expand capability of Effectiveness of deterrence mainly by punishment. And OCO also enable effective deterrence by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u="none" strike="noStrike"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u="none" strike="noStrike"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u="none" strike="noStrike"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u="none" strike="noStrike" kern="1200" dirty="0">
              <a:solidFill>
                <a:schemeClr val="tx1"/>
              </a:solidFill>
              <a:effectLst/>
              <a:latin typeface="Arial" panose="020B0604020202020204" pitchFamily="34" charset="0"/>
              <a:ea typeface="+mn-ea"/>
              <a:cs typeface="+mn-cs"/>
            </a:endParaRPr>
          </a:p>
          <a:p>
            <a:endParaRPr kumimoji="1" lang="ja-JP" altLang="en-US" dirty="0"/>
          </a:p>
        </p:txBody>
      </p:sp>
      <p:sp>
        <p:nvSpPr>
          <p:cNvPr id="4" name="スライド番号プレースホルダー 3">
            <a:extLst>
              <a:ext uri="{FF2B5EF4-FFF2-40B4-BE49-F238E27FC236}">
                <a16:creationId xmlns:a16="http://schemas.microsoft.com/office/drawing/2014/main" id="{B74632D7-537E-84AA-4718-BC1149165E5B}"/>
              </a:ext>
            </a:extLst>
          </p:cNvPr>
          <p:cNvSpPr>
            <a:spLocks noGrp="1"/>
          </p:cNvSpPr>
          <p:nvPr>
            <p:ph type="sldNum" sz="quarter" idx="5"/>
          </p:nvPr>
        </p:nvSpPr>
        <p:spPr/>
        <p:txBody>
          <a:bodyPr/>
          <a:lstStyle/>
          <a:p>
            <a:fld id="{C9587A70-1489-7142-8065-F536EF7AA656}" type="slidenum">
              <a:rPr kumimoji="1" lang="ja-JP" altLang="en-US" smtClean="0"/>
              <a:t>8</a:t>
            </a:fld>
            <a:endParaRPr kumimoji="1" lang="ja-JP" altLang="en-US"/>
          </a:p>
        </p:txBody>
      </p:sp>
    </p:spTree>
    <p:extLst>
      <p:ext uri="{BB962C8B-B14F-4D97-AF65-F5344CB8AC3E}">
        <p14:creationId xmlns:p14="http://schemas.microsoft.com/office/powerpoint/2010/main" val="61510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B47F-A7C1-55E5-6D35-3B63E7A8A0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D64827-77C9-4CCF-E0A5-5AE4F39C14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5AD474-5531-6B52-5A1A-F054C4A42F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effectLst/>
                <a:latin typeface="Helvetica Neue" panose="02000503000000020004" pitchFamily="2" charset="0"/>
              </a:rPr>
              <a:t>In Japan, Deterrence by denial is the only concept for national cyber security to make system resilient, But in 2022, Japan's National Security Strategy has declared </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‘ACD’ which substantially implies ACD &amp; </a:t>
            </a:r>
            <a:r>
              <a:rPr lang="en-US" altLang="ja-JP" b="1" dirty="0" err="1">
                <a:effectLst/>
                <a:latin typeface="Helvetica Neue" panose="02000503000000020004" pitchFamily="2" charset="0"/>
              </a:rPr>
              <a:t>patial</a:t>
            </a:r>
            <a:r>
              <a:rPr lang="en-US" altLang="ja-JP" b="1" dirty="0">
                <a:effectLst/>
                <a:latin typeface="Helvetica Neue" panose="02000503000000020004" pitchFamily="2" charset="0"/>
              </a:rPr>
              <a:t> OCO, is to be implemented.</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On that context, Japan promulgated the Act on Enhancement of Cyber Response Capabilities on May 23, 2025. &amp; it will enforce on Nov. 2026.</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Act can allow Gov organization to execute ACD, mainly by JMOD &amp; NPA. </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&amp; the establishment of NCO has largely resolved the absent of command post or headquarters for cyber attack response.</a:t>
            </a:r>
            <a:endParaRPr lang="en-US" altLang="ja-JP" dirty="0">
              <a:effectLst/>
              <a:latin typeface="Helvetica Neue" panose="02000503000000020004" pitchFamily="2"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effectLst/>
                <a:latin typeface="Helvetica Neue" panose="02000503000000020004" pitchFamily="2" charset="0"/>
              </a:rPr>
              <a:t>But Questions are here, what does Active defense mean? &amp; NCO is headquarters?</a:t>
            </a:r>
            <a:endParaRPr lang="en-US" altLang="ja-JP" dirty="0">
              <a:effectLst/>
              <a:latin typeface="Helvetica Neue" panose="02000503000000020004" pitchFamily="2" charset="0"/>
            </a:endParaRPr>
          </a:p>
          <a:p>
            <a:r>
              <a:rPr lang="en-US" altLang="ja-JP" sz="1200" u="sng" dirty="0">
                <a:latin typeface="Times New Roman" panose="02020603050405020304" pitchFamily="18" charset="0"/>
                <a:cs typeface="Times New Roman" panose="02020603050405020304" pitchFamily="18" charset="0"/>
              </a:rPr>
              <a:t>Cyber Response Capability Enhance -</a:t>
            </a:r>
            <a:r>
              <a:rPr lang="en-US" altLang="ja-JP" sz="1200" u="sng" dirty="0" err="1">
                <a:latin typeface="Times New Roman" panose="02020603050405020304" pitchFamily="18" charset="0"/>
                <a:cs typeface="Times New Roman" panose="02020603050405020304" pitchFamily="18" charset="0"/>
              </a:rPr>
              <a:t>ment</a:t>
            </a:r>
            <a:r>
              <a:rPr lang="en-US" altLang="ja-JP" sz="1200" u="sng" dirty="0">
                <a:latin typeface="Times New Roman" panose="02020603050405020304" pitchFamily="18" charset="0"/>
                <a:cs typeface="Times New Roman" panose="02020603050405020304" pitchFamily="18" charset="0"/>
              </a:rPr>
              <a:t> Acts</a:t>
            </a:r>
            <a:endParaRPr kumimoji="1" lang="en-US" altLang="ja-JP" dirty="0"/>
          </a:p>
        </p:txBody>
      </p:sp>
      <p:sp>
        <p:nvSpPr>
          <p:cNvPr id="4" name="スライド番号プレースホルダー 3">
            <a:extLst>
              <a:ext uri="{FF2B5EF4-FFF2-40B4-BE49-F238E27FC236}">
                <a16:creationId xmlns:a16="http://schemas.microsoft.com/office/drawing/2014/main" id="{9E6DA843-5646-968D-DB6C-C8A58D2AF2DC}"/>
              </a:ext>
            </a:extLst>
          </p:cNvPr>
          <p:cNvSpPr>
            <a:spLocks noGrp="1"/>
          </p:cNvSpPr>
          <p:nvPr>
            <p:ph type="sldNum" sz="quarter" idx="5"/>
          </p:nvPr>
        </p:nvSpPr>
        <p:spPr/>
        <p:txBody>
          <a:bodyPr/>
          <a:lstStyle/>
          <a:p>
            <a:fld id="{9ABAC083-CC60-D54A-A3C0-47316328A425}" type="slidenum">
              <a:rPr lang="en-US" smtClean="0"/>
              <a:pPr/>
              <a:t>9</a:t>
            </a:fld>
            <a:endParaRPr lang="en-US" dirty="0"/>
          </a:p>
        </p:txBody>
      </p:sp>
    </p:spTree>
    <p:extLst>
      <p:ext uri="{BB962C8B-B14F-4D97-AF65-F5344CB8AC3E}">
        <p14:creationId xmlns:p14="http://schemas.microsoft.com/office/powerpoint/2010/main" val="343370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8BD40-D2AA-43FB-756C-3CE51F36C2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64DEFB-514F-3BE0-9D22-A126281264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C8B45F-F8EF-1BF2-EBA3-00A127803FEE}"/>
              </a:ext>
            </a:extLst>
          </p:cNvPr>
          <p:cNvSpPr>
            <a:spLocks noGrp="1"/>
          </p:cNvSpPr>
          <p:nvPr>
            <p:ph type="body" idx="1"/>
          </p:nvPr>
        </p:nvSpPr>
        <p:spPr/>
        <p:txBody>
          <a:bodyPr/>
          <a:lstStyle/>
          <a:p>
            <a:r>
              <a:rPr lang="en-US" altLang="ja-JP" b="1" dirty="0">
                <a:effectLst/>
                <a:latin typeface="Helvetica Neue" panose="02000503000000020004" pitchFamily="2" charset="0"/>
              </a:rPr>
              <a:t>(1) Therefore, this study proposes 4 challenges to make Japan’s posture to be effective on the cyber defense &amp; deterrence.</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a (</a:t>
            </a:r>
            <a:r>
              <a:rPr lang="ja-JP" altLang="en-US" b="1">
                <a:effectLst/>
                <a:latin typeface="Helvetica Neue" panose="02000503000000020004" pitchFamily="2" charset="0"/>
              </a:rPr>
              <a:t>官民連携／双方向</a:t>
            </a:r>
            <a:r>
              <a:rPr lang="en-US" altLang="ja-JP" b="1" dirty="0">
                <a:effectLst/>
                <a:latin typeface="Helvetica Neue" panose="02000503000000020004" pitchFamily="2" charset="0"/>
              </a:rPr>
              <a:t>) Refined Public-Private Cooperation Framework for information sharing should be needed.</a:t>
            </a:r>
            <a:r>
              <a:rPr lang="en-US" altLang="ja-JP" b="0" dirty="0">
                <a:effectLst/>
                <a:latin typeface="Helvetica Neue" panose="02000503000000020004" pitchFamily="2" charset="0"/>
              </a:rPr>
              <a:t> </a:t>
            </a:r>
            <a:r>
              <a:rPr lang="en-US" altLang="ja-JP" b="1" dirty="0">
                <a:effectLst/>
                <a:latin typeface="Helvetica Neue" panose="02000503000000020004" pitchFamily="2" charset="0"/>
              </a:rPr>
              <a:t>Critical National Infrastructure (CNI) have mandated a report in case cyber incident happens without no delay. Because it just seems like one way system, the framework should have to have dual channels like the U.S. Defense Industrial Base. </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b (</a:t>
            </a:r>
            <a:r>
              <a:rPr lang="ja-JP" altLang="en-US" b="1">
                <a:effectLst/>
                <a:latin typeface="Helvetica Neue" panose="02000503000000020004" pitchFamily="2" charset="0"/>
              </a:rPr>
              <a:t>独自の情報収集体制</a:t>
            </a:r>
            <a:r>
              <a:rPr lang="en-US" altLang="ja-JP" b="1" dirty="0">
                <a:effectLst/>
                <a:latin typeface="Helvetica Neue" panose="02000503000000020004" pitchFamily="2" charset="0"/>
              </a:rPr>
              <a:t>) Second, as a nation able to decide on implementing neutralization measures, it will be necessary to establish an independent information collection frameworks to objectively determine the validity of identifying the source of the attack etc. (</a:t>
            </a:r>
            <a:r>
              <a:rPr lang="ja-JP" altLang="en-US" b="1">
                <a:effectLst/>
                <a:latin typeface="Helvetica Neue" panose="02000503000000020004" pitchFamily="2" charset="0"/>
              </a:rPr>
              <a:t>情報局：</a:t>
            </a:r>
            <a:r>
              <a:rPr lang="en-US" altLang="ja-JP" b="1" dirty="0">
                <a:effectLst/>
                <a:latin typeface="Helvetica Neue" panose="02000503000000020004" pitchFamily="2" charset="0"/>
              </a:rPr>
              <a:t>Intelligence Bureau)</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c Although previously mentioned the role of HQ, NCO has a role strong comprehensive coordination. There is a need to clarify the substantial comm&amp; headquarters role.</a:t>
            </a:r>
            <a:endParaRPr lang="en-US" altLang="ja-JP" dirty="0">
              <a:effectLst/>
              <a:latin typeface="Helvetica Neue" panose="02000503000000020004" pitchFamily="2" charset="0"/>
            </a:endParaRPr>
          </a:p>
          <a:p>
            <a:r>
              <a:rPr lang="en-US" altLang="ja-JP" b="1" dirty="0">
                <a:effectLst/>
                <a:latin typeface="Helvetica Neue" panose="02000503000000020004" pitchFamily="2" charset="0"/>
              </a:rPr>
              <a:t>d Concerned relationship between JMOD &amp; NPA in the actual joint operations of ACD. In case both entities do mission, tight cooperation is the must. Therefore, unified joint center run by JMOD &amp; NPA is a desirable objective. </a:t>
            </a:r>
          </a:p>
          <a:p>
            <a:r>
              <a:rPr lang="en-US" altLang="ja-JP" b="1" dirty="0">
                <a:effectLst/>
                <a:latin typeface="Helvetica Neue" panose="02000503000000020004" pitchFamily="2" charset="0"/>
              </a:rPr>
              <a:t>(2) Definition of ACD in Japan still be unclear but it should be ACD + partial OCO whenever I look through its article</a:t>
            </a:r>
          </a:p>
          <a:p>
            <a:r>
              <a:rPr lang="en-US" altLang="ja-JP" b="1" dirty="0">
                <a:effectLst/>
                <a:latin typeface="Helvetica Neue" panose="02000503000000020004" pitchFamily="2" charset="0"/>
              </a:rPr>
              <a:t>I believe Japan will succeed in transforming to be more effective cyber posture.</a:t>
            </a:r>
            <a:endParaRPr lang="en-US" altLang="ja-JP" dirty="0">
              <a:effectLst/>
              <a:latin typeface="Helvetica Neue" panose="02000503000000020004" pitchFamily="2" charset="0"/>
            </a:endParaRPr>
          </a:p>
          <a:p>
            <a:endParaRPr lang="en-US" altLang="ja-JP" dirty="0">
              <a:effectLst/>
              <a:latin typeface="Helvetica Neue" panose="02000503000000020004" pitchFamily="2" charset="0"/>
            </a:endParaRPr>
          </a:p>
        </p:txBody>
      </p:sp>
      <p:sp>
        <p:nvSpPr>
          <p:cNvPr id="4" name="スライド番号プレースホルダー 3">
            <a:extLst>
              <a:ext uri="{FF2B5EF4-FFF2-40B4-BE49-F238E27FC236}">
                <a16:creationId xmlns:a16="http://schemas.microsoft.com/office/drawing/2014/main" id="{18A3160A-876B-8A79-B249-1EE2C1D4CE63}"/>
              </a:ext>
            </a:extLst>
          </p:cNvPr>
          <p:cNvSpPr>
            <a:spLocks noGrp="1"/>
          </p:cNvSpPr>
          <p:nvPr>
            <p:ph type="sldNum" sz="quarter" idx="5"/>
          </p:nvPr>
        </p:nvSpPr>
        <p:spPr/>
        <p:txBody>
          <a:bodyPr/>
          <a:lstStyle/>
          <a:p>
            <a:fld id="{9ABAC083-CC60-D54A-A3C0-47316328A425}" type="slidenum">
              <a:rPr lang="en-US" smtClean="0"/>
              <a:pPr/>
              <a:t>10</a:t>
            </a:fld>
            <a:endParaRPr lang="en-US" dirty="0"/>
          </a:p>
        </p:txBody>
      </p:sp>
    </p:spTree>
    <p:extLst>
      <p:ext uri="{BB962C8B-B14F-4D97-AF65-F5344CB8AC3E}">
        <p14:creationId xmlns:p14="http://schemas.microsoft.com/office/powerpoint/2010/main" val="3737697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6D2DD8-FE25-FE63-5AB8-90ED0F982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 y="-1"/>
            <a:ext cx="12190195" cy="6859015"/>
          </a:xfrm>
          <a:prstGeom prst="rect">
            <a:avLst/>
          </a:prstGeom>
        </p:spPr>
      </p:pic>
      <p:sp>
        <p:nvSpPr>
          <p:cNvPr id="2" name="Title 1">
            <a:extLst>
              <a:ext uri="{FF2B5EF4-FFF2-40B4-BE49-F238E27FC236}">
                <a16:creationId xmlns:a16="http://schemas.microsoft.com/office/drawing/2014/main" id="{593C982F-F972-930F-B4AD-48AC3E718D75}"/>
              </a:ext>
            </a:extLst>
          </p:cNvPr>
          <p:cNvSpPr>
            <a:spLocks noGrp="1"/>
          </p:cNvSpPr>
          <p:nvPr>
            <p:ph type="ctrTitle"/>
          </p:nvPr>
        </p:nvSpPr>
        <p:spPr>
          <a:xfrm>
            <a:off x="359229" y="3135087"/>
            <a:ext cx="10308771" cy="2530248"/>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93AE8B5-5C79-4C82-C6D8-4559E0B10741}"/>
              </a:ext>
            </a:extLst>
          </p:cNvPr>
          <p:cNvSpPr>
            <a:spLocks noGrp="1"/>
          </p:cNvSpPr>
          <p:nvPr>
            <p:ph type="dt" sz="half" idx="10"/>
          </p:nvPr>
        </p:nvSpPr>
        <p:spPr>
          <a:xfrm>
            <a:off x="359229" y="6356350"/>
            <a:ext cx="2743200" cy="365125"/>
          </a:xfrm>
          <a:prstGeom prst="rect">
            <a:avLst/>
          </a:prstGeom>
        </p:spPr>
        <p:txBody>
          <a:bodyPr/>
          <a:lstStyle>
            <a:lvl1pPr>
              <a:defRPr sz="2000" b="1" i="0">
                <a:solidFill>
                  <a:schemeClr val="bg1"/>
                </a:solidFill>
                <a:latin typeface="Arial" panose="020B0604020202020204" pitchFamily="34" charset="0"/>
                <a:cs typeface="Arial" panose="020B0604020202020204" pitchFamily="34" charset="0"/>
              </a:defRPr>
            </a:lvl1pPr>
          </a:lstStyle>
          <a:p>
            <a:r>
              <a:rPr lang="en-US" dirty="0"/>
              <a:t>18-21 January 2026</a:t>
            </a:r>
          </a:p>
        </p:txBody>
      </p:sp>
      <p:sp>
        <p:nvSpPr>
          <p:cNvPr id="11" name="Date Placeholder 3">
            <a:extLst>
              <a:ext uri="{FF2B5EF4-FFF2-40B4-BE49-F238E27FC236}">
                <a16:creationId xmlns:a16="http://schemas.microsoft.com/office/drawing/2014/main" id="{623BEC78-608E-475D-F802-1EAE83234C2F}"/>
              </a:ext>
            </a:extLst>
          </p:cNvPr>
          <p:cNvSpPr txBox="1">
            <a:spLocks/>
          </p:cNvSpPr>
          <p:nvPr userDrawn="1"/>
        </p:nvSpPr>
        <p:spPr>
          <a:xfrm>
            <a:off x="6286500" y="6356350"/>
            <a:ext cx="5339443" cy="365125"/>
          </a:xfrm>
          <a:prstGeom prst="rect">
            <a:avLst/>
          </a:prstGeom>
        </p:spPr>
        <p:txBody>
          <a:bodyPr vert="horz" lIns="91440" tIns="45720" rIns="91440" bIns="45720" rtlCol="0" anchor="ctr"/>
          <a:lstStyle>
            <a:defPPr>
              <a:defRPr lang="en-US"/>
            </a:defPPr>
            <a:lvl1pPr marL="0" algn="l" defTabSz="914400" rtl="0" eaLnBrk="1" latinLnBrk="0" hangingPunct="1">
              <a:defRPr sz="2000" b="1" i="0" kern="1200">
                <a:solidFill>
                  <a:schemeClr val="bg1"/>
                </a:solidFill>
                <a:latin typeface="HelveticaNowDisplay Bold" panose="020B0504030202020204" pitchFamily="34" charset="77"/>
                <a:ea typeface="+mn-ea"/>
                <a:cs typeface="HelveticaNowDisplay Bold" panose="020B0504030202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i="0" dirty="0">
              <a:latin typeface="Arial" panose="020B0604020202020204" pitchFamily="34" charset="0"/>
              <a:cs typeface="Arial" panose="020B0604020202020204" pitchFamily="34" charset="0"/>
            </a:endParaRPr>
          </a:p>
        </p:txBody>
      </p:sp>
      <p:pic>
        <p:nvPicPr>
          <p:cNvPr id="5" name="Picture 4" descr="A black and blue logo&#10;&#10;AI-generated content may be incorrect.">
            <a:extLst>
              <a:ext uri="{FF2B5EF4-FFF2-40B4-BE49-F238E27FC236}">
                <a16:creationId xmlns:a16="http://schemas.microsoft.com/office/drawing/2014/main" id="{CEBF80E1-F193-D5AB-9D52-93DDD0E90AD2}"/>
              </a:ext>
            </a:extLst>
          </p:cNvPr>
          <p:cNvPicPr>
            <a:picLocks noChangeAspect="1"/>
          </p:cNvPicPr>
          <p:nvPr userDrawn="1"/>
        </p:nvPicPr>
        <p:blipFill>
          <a:blip r:embed="rId3"/>
          <a:stretch>
            <a:fillRect/>
          </a:stretch>
        </p:blipFill>
        <p:spPr>
          <a:xfrm>
            <a:off x="416960" y="358838"/>
            <a:ext cx="3302000" cy="876300"/>
          </a:xfrm>
          <a:prstGeom prst="rect">
            <a:avLst/>
          </a:prstGeom>
        </p:spPr>
      </p:pic>
    </p:spTree>
    <p:extLst>
      <p:ext uri="{BB962C8B-B14F-4D97-AF65-F5344CB8AC3E}">
        <p14:creationId xmlns:p14="http://schemas.microsoft.com/office/powerpoint/2010/main" val="243564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hasCustomPrompt="1"/>
          </p:nvPr>
        </p:nvSpPr>
        <p:spPr>
          <a:xfrm>
            <a:off x="268014" y="1024114"/>
            <a:ext cx="10682208" cy="51938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5" name="Picture 4">
            <a:extLst>
              <a:ext uri="{FF2B5EF4-FFF2-40B4-BE49-F238E27FC236}">
                <a16:creationId xmlns:a16="http://schemas.microsoft.com/office/drawing/2014/main" id="{2A793983-77B8-3B82-C044-5EBBE223F3FA}"/>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55521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p:nvPr>
        </p:nvSpPr>
        <p:spPr>
          <a:xfrm>
            <a:off x="268014" y="1024114"/>
            <a:ext cx="10682208" cy="51938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4" name="Picture 3">
            <a:extLst>
              <a:ext uri="{FF2B5EF4-FFF2-40B4-BE49-F238E27FC236}">
                <a16:creationId xmlns:a16="http://schemas.microsoft.com/office/drawing/2014/main" id="{B3D8A76E-2447-0375-3F7B-F63CCFB16535}"/>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09820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D56E-E7C2-CE5A-0171-FF71154E906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1E539B0-8131-2A6B-11FF-8377317B6A8E}"/>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3" name="Picture 2">
            <a:extLst>
              <a:ext uri="{FF2B5EF4-FFF2-40B4-BE49-F238E27FC236}">
                <a16:creationId xmlns:a16="http://schemas.microsoft.com/office/drawing/2014/main" id="{D4B5CEE6-D91E-64C5-C26D-9CB69A732062}"/>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41516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1598D-6A56-351B-C656-46E8C9D73B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906236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16E3F-666E-AB9E-138B-FE0E72535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367276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EA17C-2B13-9C1A-8382-E848EC643D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1998"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solidFill>
                  <a:schemeClr val="bg1"/>
                </a:solidFill>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biLevel thresh="25000"/>
          </a:blip>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33649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B5C46-AAD0-1427-3262-3E2B476FA5D9}"/>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2" name="Picture 1">
            <a:extLst>
              <a:ext uri="{FF2B5EF4-FFF2-40B4-BE49-F238E27FC236}">
                <a16:creationId xmlns:a16="http://schemas.microsoft.com/office/drawing/2014/main" id="{1A2EECFC-8F9E-CEA0-5CAA-3FF891AFA010}"/>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69625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black and blue text&#10;&#10;AI-generated content may be incorrect.">
            <a:extLst>
              <a:ext uri="{FF2B5EF4-FFF2-40B4-BE49-F238E27FC236}">
                <a16:creationId xmlns:a16="http://schemas.microsoft.com/office/drawing/2014/main" id="{5BF2A14A-5597-0C40-FE93-3252F49EFEF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129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A367E-31DA-E37F-897D-F1197E59C019}"/>
              </a:ext>
            </a:extLst>
          </p:cNvPr>
          <p:cNvSpPr>
            <a:spLocks noGrp="1"/>
          </p:cNvSpPr>
          <p:nvPr>
            <p:ph type="title"/>
          </p:nvPr>
        </p:nvSpPr>
        <p:spPr>
          <a:xfrm>
            <a:off x="268014" y="283780"/>
            <a:ext cx="10682208" cy="7322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36E7F7-B619-BF4E-120D-F6F55E769253}"/>
              </a:ext>
            </a:extLst>
          </p:cNvPr>
          <p:cNvSpPr>
            <a:spLocks noGrp="1"/>
          </p:cNvSpPr>
          <p:nvPr>
            <p:ph type="body" idx="1"/>
          </p:nvPr>
        </p:nvSpPr>
        <p:spPr>
          <a:xfrm>
            <a:off x="268014" y="102411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6A4712-6906-691E-0DE0-21CE8A23AF6B}"/>
              </a:ext>
            </a:extLst>
          </p:cNvPr>
          <p:cNvSpPr>
            <a:spLocks noGrp="1"/>
          </p:cNvSpPr>
          <p:nvPr>
            <p:ph type="sldNum" sz="quarter" idx="4"/>
          </p:nvPr>
        </p:nvSpPr>
        <p:spPr>
          <a:xfrm>
            <a:off x="9231086" y="6356350"/>
            <a:ext cx="2743200" cy="365125"/>
          </a:xfrm>
          <a:prstGeom prst="rect">
            <a:avLst/>
          </a:prstGeom>
        </p:spPr>
        <p:txBody>
          <a:bodyPr vert="horz" lIns="91440" tIns="45720" rIns="91440" bIns="45720" rtlCol="0" anchor="ctr"/>
          <a:lstStyle>
            <a:lvl1pPr algn="r">
              <a:defRPr sz="1050" b="1" i="0">
                <a:solidFill>
                  <a:schemeClr val="tx1">
                    <a:tint val="82000"/>
                  </a:schemeClr>
                </a:solidFill>
                <a:latin typeface="Arial" panose="020B0604020202020204" pitchFamily="34" charset="0"/>
                <a:cs typeface="Arial" panose="020B0604020202020204" pitchFamily="34" charset="0"/>
              </a:defRPr>
            </a:lvl1pPr>
          </a:lstStyle>
          <a:p>
            <a:fld id="{D452DC3B-A2C9-6442-AA7F-1AAE21BE909D}" type="slidenum">
              <a:rPr lang="en-US" smtClean="0"/>
              <a:pPr/>
              <a:t>‹#›</a:t>
            </a:fld>
            <a:endParaRPr lang="en-US" dirty="0"/>
          </a:p>
        </p:txBody>
      </p:sp>
      <p:pic>
        <p:nvPicPr>
          <p:cNvPr id="8" name="Picture 7">
            <a:extLst>
              <a:ext uri="{FF2B5EF4-FFF2-40B4-BE49-F238E27FC236}">
                <a16:creationId xmlns:a16="http://schemas.microsoft.com/office/drawing/2014/main" id="{58560A75-0E68-F075-15AF-9C2AE22C9DF3}"/>
              </a:ext>
            </a:extLst>
          </p:cNvPr>
          <p:cNvPicPr>
            <a:picLocks noChangeAspect="1"/>
          </p:cNvPicPr>
          <p:nvPr userDrawn="1"/>
        </p:nvPicPr>
        <p:blipFill>
          <a:blip r:embed="rId11"/>
          <a:stretch>
            <a:fillRect/>
          </a:stretch>
        </p:blipFill>
        <p:spPr>
          <a:xfrm>
            <a:off x="7700211" y="-840618"/>
            <a:ext cx="4491789" cy="548054"/>
          </a:xfrm>
          <a:prstGeom prst="rect">
            <a:avLst/>
          </a:prstGeom>
        </p:spPr>
      </p:pic>
    </p:spTree>
    <p:extLst>
      <p:ext uri="{BB962C8B-B14F-4D97-AF65-F5344CB8AC3E}">
        <p14:creationId xmlns:p14="http://schemas.microsoft.com/office/powerpoint/2010/main" val="142412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8" r:id="rId5"/>
    <p:sldLayoutId id="2147483659" r:id="rId6"/>
    <p:sldLayoutId id="2147483660" r:id="rId7"/>
    <p:sldLayoutId id="2147483655" r:id="rId8"/>
    <p:sldLayoutId id="2147483656"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6868B"/>
        </a:buClr>
        <a:buFont typeface="System Font Regular"/>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6868B"/>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6868B"/>
        </a:buClr>
        <a:buFont typeface="System Font Regular"/>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6868B"/>
        </a:buClr>
        <a:buFont typeface="System Font Regular"/>
        <a:buChar char="⎯"/>
        <a:defRPr sz="1600" b="0" i="0" kern="1200">
          <a:solidFill>
            <a:srgbClr val="8686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6868B"/>
        </a:buClr>
        <a:buFont typeface="System Font Regular"/>
        <a:buChar char="⎯"/>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354743-A0F4-2DE6-2817-2C4063E45B61}"/>
              </a:ext>
            </a:extLst>
          </p:cNvPr>
          <p:cNvSpPr>
            <a:spLocks noGrp="1"/>
          </p:cNvSpPr>
          <p:nvPr>
            <p:ph type="ctrTitle"/>
          </p:nvPr>
        </p:nvSpPr>
        <p:spPr>
          <a:xfrm>
            <a:off x="359229" y="263688"/>
            <a:ext cx="10327131" cy="4835352"/>
          </a:xfrm>
        </p:spPr>
        <p:txBody>
          <a:bodyPr>
            <a:normAutofit/>
          </a:bodyPr>
          <a:lstStyle/>
          <a:p>
            <a:r>
              <a:rPr kumimoji="1" lang="en-US" altLang="ja-JP" sz="3200" b="1" i="1" dirty="0">
                <a:latin typeface="Times New Roman" panose="02020603050405020304" pitchFamily="18" charset="0"/>
                <a:cs typeface="Times New Roman" panose="02020603050405020304" pitchFamily="18" charset="0"/>
              </a:rPr>
              <a:t>The Evolution of Cyber Deterrence by Punishment through Offensive Cyber Operations by the USA &amp; the UK since the Late 2010s</a:t>
            </a:r>
            <a:br>
              <a:rPr kumimoji="1" lang="ja-JP" altLang="en-US" sz="3200" b="1" i="1">
                <a:latin typeface="Times New Roman" panose="02020603050405020304" pitchFamily="18" charset="0"/>
                <a:cs typeface="Times New Roman" panose="02020603050405020304" pitchFamily="18" charset="0"/>
              </a:rPr>
            </a:br>
            <a:br>
              <a:rPr lang="en-US" sz="3200" spc="-100" dirty="0"/>
            </a:br>
            <a:r>
              <a:rPr lang="en-US" sz="3200" spc="-100" dirty="0"/>
              <a:t>~ </a:t>
            </a:r>
            <a:r>
              <a:rPr kumimoji="1" lang="en-US" altLang="ja-JP" sz="3200" b="1" i="1" dirty="0">
                <a:latin typeface="Times New Roman" panose="02020603050405020304" pitchFamily="18" charset="0"/>
                <a:cs typeface="Times New Roman" panose="02020603050405020304" pitchFamily="18" charset="0"/>
              </a:rPr>
              <a:t>Implication for Japan’s ‘Active Cyber Defense’ ~</a:t>
            </a:r>
            <a:br>
              <a:rPr kumimoji="1" lang="ja-JP" altLang="en-US" sz="3200" b="1" i="1">
                <a:solidFill>
                  <a:schemeClr val="bg1"/>
                </a:solidFill>
                <a:latin typeface="Times New Roman" panose="02020603050405020304" pitchFamily="18" charset="0"/>
                <a:cs typeface="Times New Roman" panose="02020603050405020304" pitchFamily="18" charset="0"/>
              </a:rPr>
            </a:br>
            <a:endParaRPr lang="en-US" sz="3200" spc="-100" dirty="0"/>
          </a:p>
        </p:txBody>
      </p:sp>
      <p:sp>
        <p:nvSpPr>
          <p:cNvPr id="8" name="TextBox 7">
            <a:extLst>
              <a:ext uri="{FF2B5EF4-FFF2-40B4-BE49-F238E27FC236}">
                <a16:creationId xmlns:a16="http://schemas.microsoft.com/office/drawing/2014/main" id="{D9D1C5E9-1093-2E4C-D205-C6335984441F}"/>
              </a:ext>
            </a:extLst>
          </p:cNvPr>
          <p:cNvSpPr txBox="1"/>
          <p:nvPr/>
        </p:nvSpPr>
        <p:spPr>
          <a:xfrm>
            <a:off x="8906969" y="415636"/>
            <a:ext cx="2925802" cy="461665"/>
          </a:xfrm>
          <a:prstGeom prst="rect">
            <a:avLst/>
          </a:prstGeom>
          <a:noFill/>
        </p:spPr>
        <p:txBody>
          <a:bodyPr wrap="none" rtlCol="0">
            <a:spAutoFit/>
          </a:bodyPr>
          <a:lstStyle/>
          <a:p>
            <a:pPr algn="r"/>
            <a:r>
              <a:rPr lang="en-US" sz="2400" dirty="0">
                <a:latin typeface="Arial" panose="020B0604020202020204" pitchFamily="34" charset="0"/>
                <a:cs typeface="Arial" panose="020B0604020202020204" pitchFamily="34" charset="0"/>
              </a:rPr>
              <a:t>18-21 January 2026</a:t>
            </a:r>
          </a:p>
        </p:txBody>
      </p:sp>
      <p:sp>
        <p:nvSpPr>
          <p:cNvPr id="2" name="Title 5">
            <a:extLst>
              <a:ext uri="{FF2B5EF4-FFF2-40B4-BE49-F238E27FC236}">
                <a16:creationId xmlns:a16="http://schemas.microsoft.com/office/drawing/2014/main" id="{8E3C64BA-1240-B7C2-043A-74AB1CA84FE6}"/>
              </a:ext>
            </a:extLst>
          </p:cNvPr>
          <p:cNvSpPr txBox="1">
            <a:spLocks/>
          </p:cNvSpPr>
          <p:nvPr/>
        </p:nvSpPr>
        <p:spPr>
          <a:xfrm>
            <a:off x="4647156" y="3429000"/>
            <a:ext cx="7544843" cy="31653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chemeClr val="tx1"/>
                </a:solidFill>
                <a:latin typeface="HelveticaNowDisplay Medium" panose="020B0504030202020204" pitchFamily="34" charset="77"/>
                <a:ea typeface="+mj-ea"/>
                <a:cs typeface="HelveticaNowDisplay Medium" panose="020B0504030202020204" pitchFamily="34" charset="77"/>
              </a:defRPr>
            </a:lvl1pPr>
          </a:lstStyle>
          <a:p>
            <a:r>
              <a:rPr lang="en-US" sz="2800" dirty="0">
                <a:solidFill>
                  <a:schemeClr val="bg1"/>
                </a:solidFill>
                <a:latin typeface="Times New Roman" panose="02020603050405020304" pitchFamily="18" charset="0"/>
                <a:cs typeface="Times New Roman" panose="02020603050405020304" pitchFamily="18" charset="0"/>
              </a:rPr>
              <a:t>Akira Ichida</a:t>
            </a:r>
          </a:p>
          <a:p>
            <a:r>
              <a:rPr lang="en-US" sz="2800" dirty="0">
                <a:solidFill>
                  <a:schemeClr val="bg1"/>
                </a:solidFill>
                <a:latin typeface="Times New Roman" panose="02020603050405020304" pitchFamily="18" charset="0"/>
                <a:cs typeface="Times New Roman" panose="02020603050405020304" pitchFamily="18" charset="0"/>
              </a:rPr>
              <a:t>Doctoral Student at Keio Univ. </a:t>
            </a:r>
          </a:p>
          <a:p>
            <a:r>
              <a:rPr lang="en-US" sz="2800" dirty="0">
                <a:solidFill>
                  <a:schemeClr val="bg1"/>
                </a:solidFill>
                <a:latin typeface="Times New Roman" panose="02020603050405020304" pitchFamily="18" charset="0"/>
                <a:cs typeface="Times New Roman" panose="02020603050405020304" pitchFamily="18" charset="0"/>
              </a:rPr>
              <a:t>Senior Advisor, Nihon Cyber Defense, Co. Ltd. </a:t>
            </a:r>
          </a:p>
        </p:txBody>
      </p:sp>
    </p:spTree>
    <p:extLst>
      <p:ext uri="{BB962C8B-B14F-4D97-AF65-F5344CB8AC3E}">
        <p14:creationId xmlns:p14="http://schemas.microsoft.com/office/powerpoint/2010/main" val="1386827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D89E-E761-28A7-87D4-5E09FC3FB79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4DEF25-27B9-DDCD-6CAE-B6FBEFF476EF}"/>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11</a:t>
            </a:fld>
            <a:endParaRPr lang="en-US" dirty="0"/>
          </a:p>
        </p:txBody>
      </p:sp>
      <p:sp>
        <p:nvSpPr>
          <p:cNvPr id="11" name="コンテンツ プレースホルダー 10">
            <a:extLst>
              <a:ext uri="{FF2B5EF4-FFF2-40B4-BE49-F238E27FC236}">
                <a16:creationId xmlns:a16="http://schemas.microsoft.com/office/drawing/2014/main" id="{22F49E30-3386-C365-3323-5C73EE192839}"/>
              </a:ext>
            </a:extLst>
          </p:cNvPr>
          <p:cNvSpPr>
            <a:spLocks noGrp="1"/>
          </p:cNvSpPr>
          <p:nvPr>
            <p:ph idx="1"/>
          </p:nvPr>
        </p:nvSpPr>
        <p:spPr>
          <a:xfrm>
            <a:off x="754896" y="832097"/>
            <a:ext cx="10682208" cy="5193806"/>
          </a:xfrm>
        </p:spPr>
        <p:txBody>
          <a:bodyPr anchor="ctr">
            <a:normAutofit/>
          </a:bodyPr>
          <a:lstStyle/>
          <a:p>
            <a:pPr algn="ctr"/>
            <a:r>
              <a:rPr lang="en-US" altLang="ja-JP" sz="3600" dirty="0">
                <a:latin typeface="Times New Roman" panose="02020603050405020304" pitchFamily="18" charset="0"/>
                <a:cs typeface="Times New Roman" panose="02020603050405020304" pitchFamily="18" charset="0"/>
              </a:rPr>
              <a:t>Thank you for your patience.</a:t>
            </a:r>
          </a:p>
        </p:txBody>
      </p:sp>
    </p:spTree>
    <p:extLst>
      <p:ext uri="{BB962C8B-B14F-4D97-AF65-F5344CB8AC3E}">
        <p14:creationId xmlns:p14="http://schemas.microsoft.com/office/powerpoint/2010/main" val="1283404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3676AC-B653-4250-FD27-27EF6CCE65A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B8231-AD4F-F6E6-E651-7E497259B5C2}"/>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12</a:t>
            </a:fld>
            <a:endParaRPr lang="en-US" dirty="0"/>
          </a:p>
        </p:txBody>
      </p:sp>
      <p:pic>
        <p:nvPicPr>
          <p:cNvPr id="4" name="図 3">
            <a:extLst>
              <a:ext uri="{FF2B5EF4-FFF2-40B4-BE49-F238E27FC236}">
                <a16:creationId xmlns:a16="http://schemas.microsoft.com/office/drawing/2014/main" id="{B997BDEA-50FE-2228-B09B-9A223E04C4A8}"/>
              </a:ext>
            </a:extLst>
          </p:cNvPr>
          <p:cNvPicPr>
            <a:picLocks noChangeAspect="1"/>
          </p:cNvPicPr>
          <p:nvPr/>
        </p:nvPicPr>
        <p:blipFill>
          <a:blip r:embed="rId3"/>
          <a:stretch>
            <a:fillRect/>
          </a:stretch>
        </p:blipFill>
        <p:spPr>
          <a:xfrm>
            <a:off x="930109" y="377581"/>
            <a:ext cx="10331782" cy="5978769"/>
          </a:xfrm>
          <a:prstGeom prst="rect">
            <a:avLst/>
          </a:prstGeom>
        </p:spPr>
      </p:pic>
      <p:sp>
        <p:nvSpPr>
          <p:cNvPr id="5" name="テキスト ボックス 4">
            <a:extLst>
              <a:ext uri="{FF2B5EF4-FFF2-40B4-BE49-F238E27FC236}">
                <a16:creationId xmlns:a16="http://schemas.microsoft.com/office/drawing/2014/main" id="{C159F666-9757-A43B-41C2-38960315E493}"/>
              </a:ext>
            </a:extLst>
          </p:cNvPr>
          <p:cNvSpPr txBox="1"/>
          <p:nvPr/>
        </p:nvSpPr>
        <p:spPr>
          <a:xfrm>
            <a:off x="9696860" y="6347313"/>
            <a:ext cx="1565031" cy="307777"/>
          </a:xfrm>
          <a:prstGeom prst="rect">
            <a:avLst/>
          </a:prstGeom>
          <a:noFill/>
        </p:spPr>
        <p:txBody>
          <a:bodyPr wrap="square" rtlCol="0">
            <a:spAutoFit/>
          </a:bodyPr>
          <a:lstStyle/>
          <a:p>
            <a:r>
              <a:rPr kumimoji="1" lang="en-US" altLang="ja-JP" sz="1400" dirty="0"/>
              <a:t>Fm JP3-12</a:t>
            </a:r>
            <a:endParaRPr kumimoji="1" lang="ja-JP" altLang="en-US" sz="1400"/>
          </a:p>
        </p:txBody>
      </p:sp>
    </p:spTree>
    <p:extLst>
      <p:ext uri="{BB962C8B-B14F-4D97-AF65-F5344CB8AC3E}">
        <p14:creationId xmlns:p14="http://schemas.microsoft.com/office/powerpoint/2010/main" val="2741417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402C92F-10E0-716C-5895-784C53B38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DA049-1637-1B12-2604-EFDCD8F27618}"/>
              </a:ext>
            </a:extLst>
          </p:cNvPr>
          <p:cNvSpPr>
            <a:spLocks noGrp="1"/>
          </p:cNvSpPr>
          <p:nvPr>
            <p:ph type="title"/>
          </p:nvPr>
        </p:nvSpPr>
        <p:spPr/>
        <p:txBody>
          <a:bodyPr anchor="ctr">
            <a:normAutofit/>
          </a:bodyPr>
          <a:lstStyle/>
          <a:p>
            <a:pPr algn="ctr"/>
            <a:r>
              <a:rPr lang="en-US" sz="2400" dirty="0">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8ADFE131-8478-E93A-8CD3-531D27B3B8AA}"/>
              </a:ext>
            </a:extLst>
          </p:cNvPr>
          <p:cNvSpPr>
            <a:spLocks noGrp="1"/>
          </p:cNvSpPr>
          <p:nvPr>
            <p:ph idx="1"/>
          </p:nvPr>
        </p:nvSpPr>
        <p:spPr>
          <a:xfrm>
            <a:off x="262569" y="1162544"/>
            <a:ext cx="11504887" cy="5193806"/>
          </a:xfrm>
        </p:spPr>
        <p:txBody>
          <a:bodyPr>
            <a:noAutofit/>
          </a:bodyPr>
          <a:lstStyle/>
          <a:p>
            <a:pPr>
              <a:lnSpc>
                <a:spcPct val="170000"/>
              </a:lnSpc>
            </a:pPr>
            <a:r>
              <a:rPr lang="en-US" sz="2400" dirty="0">
                <a:latin typeface="Times New Roman" panose="02020603050405020304" pitchFamily="18" charset="0"/>
                <a:cs typeface="Times New Roman" panose="02020603050405020304" pitchFamily="18" charset="0"/>
              </a:rPr>
              <a:t>Framework of research</a:t>
            </a:r>
          </a:p>
          <a:p>
            <a:pPr>
              <a:lnSpc>
                <a:spcPct val="170000"/>
              </a:lnSpc>
            </a:pPr>
            <a:r>
              <a:rPr lang="en-US" sz="2400" dirty="0">
                <a:latin typeface="Times New Roman" panose="02020603050405020304" pitchFamily="18" charset="0"/>
                <a:cs typeface="Times New Roman" panose="02020603050405020304" pitchFamily="18" charset="0"/>
              </a:rPr>
              <a:t>1. Prior Research on the Definition, Challenges, &amp; Solutions of Cyber Deterrence</a:t>
            </a:r>
          </a:p>
          <a:p>
            <a:pPr>
              <a:lnSpc>
                <a:spcPct val="170000"/>
              </a:lnSpc>
            </a:pPr>
            <a:r>
              <a:rPr lang="en-US" altLang="ja-JP" sz="2400" dirty="0">
                <a:latin typeface="Times New Roman" panose="02020603050405020304" pitchFamily="18" charset="0"/>
                <a:cs typeface="Times New Roman" panose="02020603050405020304" pitchFamily="18" charset="0"/>
              </a:rPr>
              <a:t>2. The Transition of US/UK Deterrence Posture by positive operations (ACD, HFO &amp; OCO) &amp; Actual Case Studies</a:t>
            </a:r>
          </a:p>
          <a:p>
            <a:pPr>
              <a:lnSpc>
                <a:spcPct val="170000"/>
              </a:lnSpc>
            </a:pPr>
            <a:r>
              <a:rPr lang="en-US" altLang="ja-JP" sz="2400" dirty="0">
                <a:latin typeface="Times New Roman" panose="02020603050405020304" pitchFamily="18" charset="0"/>
                <a:cs typeface="Times New Roman" panose="02020603050405020304" pitchFamily="18" charset="0"/>
              </a:rPr>
              <a:t>3. Visualization of the Deterrence Effect by means of HFO, ACD &amp; OCO under the Grey-Zone in US &amp; UK</a:t>
            </a:r>
          </a:p>
          <a:p>
            <a:pPr>
              <a:lnSpc>
                <a:spcPct val="170000"/>
              </a:lnSpc>
            </a:pPr>
            <a:r>
              <a:rPr lang="en-US" altLang="ja-JP" sz="2400" dirty="0">
                <a:latin typeface="Times New Roman" panose="02020603050405020304" pitchFamily="18" charset="0"/>
                <a:cs typeface="Times New Roman" panose="02020603050405020304" pitchFamily="18" charset="0"/>
              </a:rPr>
              <a:t>4. Implication for Japan’s Active Cyber Defense </a:t>
            </a:r>
          </a:p>
          <a:p>
            <a:pPr marL="0" indent="0">
              <a:lnSpc>
                <a:spcPct val="170000"/>
              </a:lnSpc>
              <a:buNone/>
            </a:pPr>
            <a:endParaRPr lang="en-US" altLang="ja-JP" sz="2400" dirty="0">
              <a:latin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2430D671-0DEA-0A4E-86D1-9634187AAA69}"/>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13</a:t>
            </a:fld>
            <a:endParaRPr lang="en-US" dirty="0"/>
          </a:p>
        </p:txBody>
      </p:sp>
    </p:spTree>
    <p:extLst>
      <p:ext uri="{BB962C8B-B14F-4D97-AF65-F5344CB8AC3E}">
        <p14:creationId xmlns:p14="http://schemas.microsoft.com/office/powerpoint/2010/main" val="370415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9F175F9-875E-B1C0-FFFE-996EAF07D17F}"/>
            </a:ext>
          </a:extLst>
        </p:cNvPr>
        <p:cNvGrpSpPr/>
        <p:nvPr/>
      </p:nvGrpSpPr>
      <p:grpSpPr>
        <a:xfrm>
          <a:off x="0" y="0"/>
          <a:ext cx="0" cy="0"/>
          <a:chOff x="0" y="0"/>
          <a:chExt cx="0" cy="0"/>
        </a:xfrm>
      </p:grpSpPr>
      <p:pic>
        <p:nvPicPr>
          <p:cNvPr id="3" name="コンテンツ プレースホルダー 6">
            <a:extLst>
              <a:ext uri="{FF2B5EF4-FFF2-40B4-BE49-F238E27FC236}">
                <a16:creationId xmlns:a16="http://schemas.microsoft.com/office/drawing/2014/main" id="{5C70B4BF-423C-792E-AB01-A93A3D2F9CA3}"/>
              </a:ext>
            </a:extLst>
          </p:cNvPr>
          <p:cNvPicPr>
            <a:picLocks noChangeAspect="1"/>
          </p:cNvPicPr>
          <p:nvPr/>
        </p:nvPicPr>
        <p:blipFill>
          <a:blip r:embed="rId3"/>
          <a:stretch>
            <a:fillRect/>
          </a:stretch>
        </p:blipFill>
        <p:spPr>
          <a:xfrm>
            <a:off x="268014" y="819225"/>
            <a:ext cx="11013219" cy="3833798"/>
          </a:xfrm>
          <a:prstGeom prst="rect">
            <a:avLst/>
          </a:prstGeom>
        </p:spPr>
      </p:pic>
      <p:sp>
        <p:nvSpPr>
          <p:cNvPr id="2" name="Title 1">
            <a:extLst>
              <a:ext uri="{FF2B5EF4-FFF2-40B4-BE49-F238E27FC236}">
                <a16:creationId xmlns:a16="http://schemas.microsoft.com/office/drawing/2014/main" id="{41C903A4-42B1-B956-8CE3-314D92FB0422}"/>
              </a:ext>
            </a:extLst>
          </p:cNvPr>
          <p:cNvSpPr>
            <a:spLocks noGrp="1"/>
          </p:cNvSpPr>
          <p:nvPr>
            <p:ph type="title"/>
          </p:nvPr>
        </p:nvSpPr>
        <p:spPr>
          <a:xfrm>
            <a:off x="268014" y="241411"/>
            <a:ext cx="10682208" cy="624114"/>
          </a:xfrm>
        </p:spPr>
        <p:txBody>
          <a:bodyPr anchor="ctr">
            <a:normAutofit/>
          </a:bodyPr>
          <a:lstStyle/>
          <a:p>
            <a:pPr algn="ctr">
              <a:lnSpc>
                <a:spcPct val="100000"/>
              </a:lnSpc>
            </a:pPr>
            <a:r>
              <a:rPr lang="en-US" altLang="ja-JP" sz="2400" dirty="0">
                <a:latin typeface="Times New Roman" panose="02020603050405020304" pitchFamily="18" charset="0"/>
                <a:cs typeface="Times New Roman" panose="02020603050405020304" pitchFamily="18" charset="0"/>
              </a:rPr>
              <a:t>4. </a:t>
            </a:r>
            <a:r>
              <a:rPr lang="en-US" altLang="ja-JP" sz="2400" dirty="0" err="1">
                <a:latin typeface="Times New Roman" panose="02020603050405020304" pitchFamily="18" charset="0"/>
                <a:cs typeface="Times New Roman" panose="02020603050405020304" pitchFamily="18" charset="0"/>
              </a:rPr>
              <a:t>Deferences</a:t>
            </a:r>
            <a:r>
              <a:rPr lang="en-US" altLang="ja-JP" sz="2400" dirty="0">
                <a:latin typeface="Times New Roman" panose="02020603050405020304" pitchFamily="18" charset="0"/>
                <a:cs typeface="Times New Roman" panose="02020603050405020304" pitchFamily="18" charset="0"/>
              </a:rPr>
              <a:t> between US&amp; UK &amp; Japan</a:t>
            </a:r>
          </a:p>
        </p:txBody>
      </p:sp>
      <p:sp>
        <p:nvSpPr>
          <p:cNvPr id="6" name="Slide Number Placeholder 5">
            <a:extLst>
              <a:ext uri="{FF2B5EF4-FFF2-40B4-BE49-F238E27FC236}">
                <a16:creationId xmlns:a16="http://schemas.microsoft.com/office/drawing/2014/main" id="{71AD4911-0C94-C209-FCA0-14DE3AE41EAA}"/>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14</a:t>
            </a:fld>
            <a:endParaRPr lang="en-US" dirty="0"/>
          </a:p>
        </p:txBody>
      </p:sp>
      <p:pic>
        <p:nvPicPr>
          <p:cNvPr id="5" name="コンテンツ プレースホルダー 4">
            <a:extLst>
              <a:ext uri="{FF2B5EF4-FFF2-40B4-BE49-F238E27FC236}">
                <a16:creationId xmlns:a16="http://schemas.microsoft.com/office/drawing/2014/main" id="{A15CA437-8368-58AD-3CB1-E326605A4FFB}"/>
              </a:ext>
            </a:extLst>
          </p:cNvPr>
          <p:cNvPicPr>
            <a:picLocks noGrp="1" noChangeAspect="1"/>
          </p:cNvPicPr>
          <p:nvPr>
            <p:ph idx="1"/>
          </p:nvPr>
        </p:nvPicPr>
        <p:blipFill>
          <a:blip r:embed="rId4"/>
          <a:stretch>
            <a:fillRect/>
          </a:stretch>
        </p:blipFill>
        <p:spPr>
          <a:xfrm>
            <a:off x="358816" y="3738622"/>
            <a:ext cx="11094242" cy="3981691"/>
          </a:xfrm>
          <a:prstGeom prst="rect">
            <a:avLst/>
          </a:prstGeom>
          <a:solidFill>
            <a:schemeClr val="bg1"/>
          </a:solidFill>
        </p:spPr>
      </p:pic>
    </p:spTree>
    <p:extLst>
      <p:ext uri="{BB962C8B-B14F-4D97-AF65-F5344CB8AC3E}">
        <p14:creationId xmlns:p14="http://schemas.microsoft.com/office/powerpoint/2010/main" val="10866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869379-D9C7-1002-90DF-61DE863ACA2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22DDBCE-B324-60BC-E9B7-60C19E4B40C2}"/>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15</a:t>
            </a:fld>
            <a:endParaRPr lang="en-US" dirty="0"/>
          </a:p>
        </p:txBody>
      </p:sp>
      <p:sp>
        <p:nvSpPr>
          <p:cNvPr id="8" name="タイトル 7">
            <a:extLst>
              <a:ext uri="{FF2B5EF4-FFF2-40B4-BE49-F238E27FC236}">
                <a16:creationId xmlns:a16="http://schemas.microsoft.com/office/drawing/2014/main" id="{136C0527-4699-2A0D-7159-46097E9CE2E1}"/>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UK Cyber Organization</a:t>
            </a:r>
            <a:endParaRPr lang="ja-JP" altLang="en-US" sz="2400">
              <a:latin typeface="Times New Roman" panose="02020603050405020304" pitchFamily="18" charset="0"/>
              <a:cs typeface="Times New Roman" panose="02020603050405020304" pitchFamily="18" charset="0"/>
            </a:endParaRPr>
          </a:p>
        </p:txBody>
      </p:sp>
      <p:pic>
        <p:nvPicPr>
          <p:cNvPr id="4" name="コンテンツ プレースホルダー 3">
            <a:extLst>
              <a:ext uri="{FF2B5EF4-FFF2-40B4-BE49-F238E27FC236}">
                <a16:creationId xmlns:a16="http://schemas.microsoft.com/office/drawing/2014/main" id="{20DDEE43-AA2A-9921-FCCF-B1BA9CABAA6A}"/>
              </a:ext>
            </a:extLst>
          </p:cNvPr>
          <p:cNvPicPr>
            <a:picLocks noGrp="1" noChangeAspect="1"/>
          </p:cNvPicPr>
          <p:nvPr>
            <p:ph idx="1"/>
          </p:nvPr>
        </p:nvPicPr>
        <p:blipFill>
          <a:blip r:embed="rId3"/>
          <a:stretch>
            <a:fillRect/>
          </a:stretch>
        </p:blipFill>
        <p:spPr>
          <a:xfrm>
            <a:off x="268014" y="1422400"/>
            <a:ext cx="10682208" cy="5151820"/>
          </a:xfrm>
          <a:prstGeom prst="rect">
            <a:avLst/>
          </a:prstGeom>
        </p:spPr>
      </p:pic>
    </p:spTree>
    <p:extLst>
      <p:ext uri="{BB962C8B-B14F-4D97-AF65-F5344CB8AC3E}">
        <p14:creationId xmlns:p14="http://schemas.microsoft.com/office/powerpoint/2010/main" val="223953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9C0EA8-3629-7DC4-8747-A9D6F15E392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3041B7-F172-CF48-0DF4-BBBF43FC49F0}"/>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16</a:t>
            </a:fld>
            <a:endParaRPr lang="en-US" dirty="0"/>
          </a:p>
        </p:txBody>
      </p:sp>
      <p:sp>
        <p:nvSpPr>
          <p:cNvPr id="8" name="タイトル 7">
            <a:extLst>
              <a:ext uri="{FF2B5EF4-FFF2-40B4-BE49-F238E27FC236}">
                <a16:creationId xmlns:a16="http://schemas.microsoft.com/office/drawing/2014/main" id="{5C64B2E9-5C11-CCAD-630D-557108D646A0}"/>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Cyber Kill Chain</a:t>
            </a:r>
            <a:endParaRPr lang="ja-JP" altLang="en-US" sz="2400">
              <a:latin typeface="Times New Roman" panose="02020603050405020304" pitchFamily="18" charset="0"/>
              <a:cs typeface="Times New Roman" panose="02020603050405020304" pitchFamily="18" charset="0"/>
            </a:endParaRPr>
          </a:p>
        </p:txBody>
      </p:sp>
      <p:pic>
        <p:nvPicPr>
          <p:cNvPr id="4" name="コンテンツ プレースホルダー 3">
            <a:extLst>
              <a:ext uri="{FF2B5EF4-FFF2-40B4-BE49-F238E27FC236}">
                <a16:creationId xmlns:a16="http://schemas.microsoft.com/office/drawing/2014/main" id="{6B2D335D-452E-F21F-829D-5A22022618AC}"/>
              </a:ext>
            </a:extLst>
          </p:cNvPr>
          <p:cNvPicPr>
            <a:picLocks noGrp="1" noChangeAspect="1"/>
          </p:cNvPicPr>
          <p:nvPr>
            <p:ph idx="1"/>
          </p:nvPr>
        </p:nvPicPr>
        <p:blipFill>
          <a:blip r:embed="rId3"/>
          <a:stretch>
            <a:fillRect/>
          </a:stretch>
        </p:blipFill>
        <p:spPr>
          <a:xfrm>
            <a:off x="420914" y="1190171"/>
            <a:ext cx="10885715" cy="5166179"/>
          </a:xfrm>
          <a:prstGeom prst="rect">
            <a:avLst/>
          </a:prstGeom>
        </p:spPr>
      </p:pic>
    </p:spTree>
    <p:extLst>
      <p:ext uri="{BB962C8B-B14F-4D97-AF65-F5344CB8AC3E}">
        <p14:creationId xmlns:p14="http://schemas.microsoft.com/office/powerpoint/2010/main" val="212938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1C7FF9D-4A18-DE8D-822C-1A6BD34AB97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7E76D1-8718-E017-D7FC-5FB8F0A516AE}"/>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17</a:t>
            </a:fld>
            <a:endParaRPr lang="en-US" dirty="0"/>
          </a:p>
        </p:txBody>
      </p:sp>
      <p:sp>
        <p:nvSpPr>
          <p:cNvPr id="8" name="タイトル 7">
            <a:extLst>
              <a:ext uri="{FF2B5EF4-FFF2-40B4-BE49-F238E27FC236}">
                <a16:creationId xmlns:a16="http://schemas.microsoft.com/office/drawing/2014/main" id="{09665680-A2C5-91F7-F8EF-797A941B8DC8}"/>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OODA LOOP</a:t>
            </a:r>
            <a:endParaRPr lang="ja-JP" altLang="en-US" sz="2400">
              <a:latin typeface="Times New Roman" panose="02020603050405020304" pitchFamily="18" charset="0"/>
              <a:cs typeface="Times New Roman" panose="02020603050405020304" pitchFamily="18" charset="0"/>
            </a:endParaRPr>
          </a:p>
        </p:txBody>
      </p:sp>
      <p:pic>
        <p:nvPicPr>
          <p:cNvPr id="4" name="図 3">
            <a:extLst>
              <a:ext uri="{FF2B5EF4-FFF2-40B4-BE49-F238E27FC236}">
                <a16:creationId xmlns:a16="http://schemas.microsoft.com/office/drawing/2014/main" id="{BE2D221A-417E-14F7-6DB2-338E1D48175C}"/>
              </a:ext>
            </a:extLst>
          </p:cNvPr>
          <p:cNvPicPr>
            <a:picLocks noChangeAspect="1"/>
          </p:cNvPicPr>
          <p:nvPr/>
        </p:nvPicPr>
        <p:blipFill>
          <a:blip r:embed="rId3"/>
          <a:stretch>
            <a:fillRect/>
          </a:stretch>
        </p:blipFill>
        <p:spPr>
          <a:xfrm>
            <a:off x="268014" y="1248228"/>
            <a:ext cx="11292614" cy="4934857"/>
          </a:xfrm>
          <a:prstGeom prst="rect">
            <a:avLst/>
          </a:prstGeom>
        </p:spPr>
      </p:pic>
    </p:spTree>
    <p:extLst>
      <p:ext uri="{BB962C8B-B14F-4D97-AF65-F5344CB8AC3E}">
        <p14:creationId xmlns:p14="http://schemas.microsoft.com/office/powerpoint/2010/main" val="2378771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A29ECB3-E33E-AF40-35FE-541FE9573CAD}"/>
            </a:ext>
          </a:extLst>
        </p:cNvPr>
        <p:cNvGrpSpPr/>
        <p:nvPr/>
      </p:nvGrpSpPr>
      <p:grpSpPr>
        <a:xfrm>
          <a:off x="0" y="0"/>
          <a:ext cx="0" cy="0"/>
          <a:chOff x="0" y="0"/>
          <a:chExt cx="0" cy="0"/>
        </a:xfrm>
      </p:grpSpPr>
    </p:spTree>
    <p:extLst>
      <p:ext uri="{BB962C8B-B14F-4D97-AF65-F5344CB8AC3E}">
        <p14:creationId xmlns:p14="http://schemas.microsoft.com/office/powerpoint/2010/main" val="2200225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247F-B68B-5071-ACCF-EA8963DE0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002B0-E94C-85E4-A673-E288A3015841}"/>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Framework of research</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14E636-4E26-B22D-9975-4E96DEF80BE5}"/>
              </a:ext>
            </a:extLst>
          </p:cNvPr>
          <p:cNvSpPr>
            <a:spLocks noGrp="1"/>
          </p:cNvSpPr>
          <p:nvPr>
            <p:ph idx="1"/>
          </p:nvPr>
        </p:nvSpPr>
        <p:spPr>
          <a:xfrm>
            <a:off x="262569" y="901337"/>
            <a:ext cx="11504887" cy="5672883"/>
          </a:xfrm>
        </p:spPr>
        <p:txBody>
          <a:bodyPr>
            <a:normAutofit fontScale="92500"/>
          </a:bodyPr>
          <a:lstStyle/>
          <a:p>
            <a:pPr marL="0" indent="0">
              <a:lnSpc>
                <a:spcPct val="160000"/>
              </a:lnSpc>
              <a:buNone/>
            </a:pPr>
            <a:r>
              <a:rPr lang="en-US" altLang="ja-JP" sz="2400" b="1" dirty="0">
                <a:solidFill>
                  <a:srgbClr val="FF0000"/>
                </a:solidFill>
                <a:latin typeface="Times New Roman" panose="02020603050405020304" pitchFamily="18" charset="0"/>
                <a:cs typeface="Times New Roman" panose="02020603050405020304" pitchFamily="18" charset="0"/>
              </a:rPr>
              <a:t>(1) Background</a:t>
            </a:r>
            <a:r>
              <a:rPr lang="en-US" altLang="ja-JP" sz="2400" dirty="0">
                <a:latin typeface="Times New Roman" panose="02020603050405020304" pitchFamily="18" charset="0"/>
                <a:cs typeface="Times New Roman" panose="02020603050405020304" pitchFamily="18" charset="0"/>
              </a:rPr>
              <a:t>: </a:t>
            </a:r>
          </a:p>
          <a:p>
            <a:pPr indent="0">
              <a:lnSpc>
                <a:spcPct val="160000"/>
              </a:lnSpc>
              <a:buNone/>
            </a:pPr>
            <a:r>
              <a:rPr lang="en-US" altLang="ja-JP" sz="2400" dirty="0">
                <a:latin typeface="Times New Roman" panose="02020603050405020304" pitchFamily="18" charset="0"/>
                <a:cs typeface="Times New Roman" panose="02020603050405020304" pitchFamily="18" charset="0"/>
              </a:rPr>
              <a:t>a. The shift in US &amp; UK strategy by the late 2010s.</a:t>
            </a:r>
          </a:p>
          <a:p>
            <a:pPr indent="0">
              <a:lnSpc>
                <a:spcPct val="160000"/>
              </a:lnSpc>
              <a:buNone/>
            </a:pPr>
            <a:r>
              <a:rPr lang="en-US" altLang="ja-JP" sz="2400" dirty="0">
                <a:latin typeface="Times New Roman" panose="02020603050405020304" pitchFamily="18" charset="0"/>
                <a:cs typeface="Times New Roman" panose="02020603050405020304" pitchFamily="18" charset="0"/>
              </a:rPr>
              <a:t>b. ACD</a:t>
            </a:r>
            <a:r>
              <a:rPr lang="en-US" altLang="ja-JP" sz="2400" baseline="30000" dirty="0">
                <a:latin typeface="Times New Roman" panose="02020603050405020304" pitchFamily="18" charset="0"/>
                <a:cs typeface="Times New Roman" panose="02020603050405020304" pitchFamily="18" charset="0"/>
              </a:rPr>
              <a:t>*1</a:t>
            </a:r>
            <a:r>
              <a:rPr lang="en-US" altLang="ja-JP" sz="2400" dirty="0">
                <a:latin typeface="Times New Roman" panose="02020603050405020304" pitchFamily="18" charset="0"/>
                <a:cs typeface="Times New Roman" panose="02020603050405020304" pitchFamily="18" charset="0"/>
              </a:rPr>
              <a:t>evolved, HFO</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 started, and OCO</a:t>
            </a:r>
            <a:r>
              <a:rPr lang="en-US" altLang="ja-JP" sz="2400" baseline="30000" dirty="0">
                <a:latin typeface="Times New Roman" panose="02020603050405020304" pitchFamily="18" charset="0"/>
                <a:cs typeface="Times New Roman" panose="02020603050405020304" pitchFamily="18" charset="0"/>
              </a:rPr>
              <a:t>*3</a:t>
            </a:r>
            <a:r>
              <a:rPr lang="en-US" altLang="ja-JP" sz="2400" dirty="0">
                <a:latin typeface="Times New Roman" panose="02020603050405020304" pitchFamily="18" charset="0"/>
                <a:cs typeface="Times New Roman" panose="02020603050405020304" pitchFamily="18" charset="0"/>
              </a:rPr>
              <a:t> with disclosure have come to light.</a:t>
            </a:r>
          </a:p>
          <a:p>
            <a:pPr marL="12700" indent="0">
              <a:lnSpc>
                <a:spcPct val="160000"/>
              </a:lnSpc>
              <a:buNone/>
            </a:pPr>
            <a:r>
              <a:rPr lang="en-US" altLang="ja-JP" sz="2400" b="1" dirty="0">
                <a:solidFill>
                  <a:srgbClr val="FF0000"/>
                </a:solidFill>
                <a:latin typeface="Times New Roman" panose="02020603050405020304" pitchFamily="18" charset="0"/>
                <a:cs typeface="Times New Roman" panose="02020603050405020304" pitchFamily="18" charset="0"/>
              </a:rPr>
              <a:t>(2) RQ</a:t>
            </a:r>
            <a:r>
              <a:rPr lang="en-US" altLang="ja-JP" sz="2400" dirty="0">
                <a:latin typeface="Times New Roman" panose="02020603050405020304" pitchFamily="18" charset="0"/>
                <a:cs typeface="Times New Roman" panose="02020603050405020304" pitchFamily="18" charset="0"/>
              </a:rPr>
              <a:t>: “How does the active employment of these operations enhance cyber deterrence?”</a:t>
            </a:r>
          </a:p>
          <a:p>
            <a:pPr marL="0" indent="0">
              <a:lnSpc>
                <a:spcPct val="160000"/>
              </a:lnSpc>
              <a:buNone/>
            </a:pPr>
            <a:r>
              <a:rPr lang="en-US" altLang="ja-JP" sz="2400" b="1" dirty="0">
                <a:solidFill>
                  <a:srgbClr val="FF0000"/>
                </a:solidFill>
                <a:latin typeface="Times New Roman" panose="02020603050405020304" pitchFamily="18" charset="0"/>
                <a:cs typeface="Times New Roman" panose="02020603050405020304" pitchFamily="18" charset="0"/>
              </a:rPr>
              <a:t>(3) Hypothesis</a:t>
            </a:r>
            <a:r>
              <a:rPr lang="en-US" altLang="ja-JP" sz="2400" dirty="0">
                <a:latin typeface="Times New Roman" panose="02020603050405020304" pitchFamily="18" charset="0"/>
                <a:cs typeface="Times New Roman" panose="02020603050405020304" pitchFamily="18" charset="0"/>
              </a:rPr>
              <a:t>: “OCO enhances deterrence by punishment and ACD &amp; HFO improve deterrence by denial in some degree.” </a:t>
            </a:r>
          </a:p>
          <a:p>
            <a:pPr marL="0" indent="0">
              <a:lnSpc>
                <a:spcPct val="160000"/>
              </a:lnSpc>
              <a:buNone/>
            </a:pPr>
            <a:r>
              <a:rPr lang="en-US" altLang="ja-JP" sz="2400" b="1" dirty="0">
                <a:solidFill>
                  <a:srgbClr val="FF0000"/>
                </a:solidFill>
                <a:latin typeface="Times New Roman" panose="02020603050405020304" pitchFamily="18" charset="0"/>
                <a:cs typeface="Times New Roman" panose="02020603050405020304" pitchFamily="18" charset="0"/>
              </a:rPr>
              <a:t>(4) Scope </a:t>
            </a:r>
            <a:r>
              <a:rPr lang="en-US" altLang="ja-JP" sz="2400" dirty="0">
                <a:solidFill>
                  <a:srgbClr val="FF0000"/>
                </a:solidFill>
                <a:latin typeface="Times New Roman" panose="02020603050405020304" pitchFamily="18" charset="0"/>
                <a:cs typeface="Times New Roman" panose="02020603050405020304" pitchFamily="18" charset="0"/>
              </a:rPr>
              <a:t>of this research</a:t>
            </a:r>
            <a:r>
              <a:rPr lang="en-US" altLang="ja-JP" sz="2400" dirty="0">
                <a:latin typeface="Times New Roman" panose="02020603050405020304" pitchFamily="18" charset="0"/>
                <a:cs typeface="Times New Roman" panose="02020603050405020304" pitchFamily="18" charset="0"/>
              </a:rPr>
              <a:t>: the policies a nation adopt against severe cyber incidents.</a:t>
            </a:r>
          </a:p>
          <a:p>
            <a:pPr marL="0" indent="0" algn="r">
              <a:lnSpc>
                <a:spcPct val="160000"/>
              </a:lnSpc>
              <a:buNone/>
            </a:pPr>
            <a:endParaRPr lang="en-US" altLang="ja-JP" sz="1900" dirty="0">
              <a:latin typeface="Times New Roman" panose="02020603050405020304" pitchFamily="18" charset="0"/>
              <a:cs typeface="Times New Roman" panose="02020603050405020304" pitchFamily="18" charset="0"/>
            </a:endParaRPr>
          </a:p>
          <a:p>
            <a:pPr marL="0" indent="0" algn="r">
              <a:lnSpc>
                <a:spcPct val="160000"/>
              </a:lnSpc>
              <a:buNone/>
            </a:pPr>
            <a:r>
              <a:rPr lang="en-US" altLang="ja-JP" sz="1900" dirty="0">
                <a:latin typeface="Times New Roman" panose="02020603050405020304" pitchFamily="18" charset="0"/>
                <a:cs typeface="Times New Roman" panose="02020603050405020304" pitchFamily="18" charset="0"/>
              </a:rPr>
              <a:t>*1</a:t>
            </a:r>
            <a:r>
              <a:rPr lang="en-US" altLang="ja-JP" sz="1900" baseline="30000" dirty="0">
                <a:latin typeface="Times New Roman" panose="02020603050405020304" pitchFamily="18" charset="0"/>
                <a:cs typeface="Times New Roman" panose="02020603050405020304" pitchFamily="18" charset="0"/>
              </a:rPr>
              <a:t> </a:t>
            </a:r>
            <a:r>
              <a:rPr lang="en-US" altLang="ja-JP" sz="1900" dirty="0">
                <a:latin typeface="Times New Roman" panose="02020603050405020304" pitchFamily="18" charset="0"/>
                <a:cs typeface="Times New Roman" panose="02020603050405020304" pitchFamily="18" charset="0"/>
              </a:rPr>
              <a:t>ACD: Active Cyber Defense, *2</a:t>
            </a:r>
            <a:r>
              <a:rPr lang="en-US" altLang="ja-JP" sz="1900" baseline="30000" dirty="0">
                <a:latin typeface="Times New Roman" panose="02020603050405020304" pitchFamily="18" charset="0"/>
                <a:cs typeface="Times New Roman" panose="02020603050405020304" pitchFamily="18" charset="0"/>
              </a:rPr>
              <a:t> </a:t>
            </a:r>
            <a:r>
              <a:rPr lang="en-US" altLang="ja-JP" sz="1900" dirty="0">
                <a:latin typeface="Times New Roman" panose="02020603050405020304" pitchFamily="18" charset="0"/>
                <a:cs typeface="Times New Roman" panose="02020603050405020304" pitchFamily="18" charset="0"/>
              </a:rPr>
              <a:t>HFO: Hunt Forward Operations, *3 OCO: Offensive Cyber Operations</a:t>
            </a:r>
          </a:p>
          <a:p>
            <a:pPr>
              <a:lnSpc>
                <a:spcPct val="160000"/>
              </a:lnSpc>
            </a:pPr>
            <a:endParaRPr lang="en-US" altLang="ja-JP" sz="2400" dirty="0">
              <a:latin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BDE40CCB-3726-D089-F17F-00A2A99524EA}"/>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3</a:t>
            </a:fld>
            <a:endParaRPr lang="en-US" dirty="0"/>
          </a:p>
        </p:txBody>
      </p:sp>
    </p:spTree>
    <p:extLst>
      <p:ext uri="{BB962C8B-B14F-4D97-AF65-F5344CB8AC3E}">
        <p14:creationId xmlns:p14="http://schemas.microsoft.com/office/powerpoint/2010/main" val="3534275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EFB63-91FA-3AA5-25EF-7B57E72F3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7A9C0-C63E-8483-341D-E363C1B9C3D5}"/>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1. Findings in my research</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2FBEC5-95C9-4B94-9A6D-C976EF037A43}"/>
              </a:ext>
            </a:extLst>
          </p:cNvPr>
          <p:cNvSpPr>
            <a:spLocks noGrp="1"/>
          </p:cNvSpPr>
          <p:nvPr>
            <p:ph idx="1"/>
          </p:nvPr>
        </p:nvSpPr>
        <p:spPr>
          <a:xfrm>
            <a:off x="154160" y="1016000"/>
            <a:ext cx="11883679" cy="5340350"/>
          </a:xfrm>
        </p:spPr>
        <p:txBody>
          <a:bodyPr>
            <a:noAutofit/>
          </a:bodyPr>
          <a:lstStyle/>
          <a:p>
            <a:pPr marL="0" indent="0">
              <a:lnSpc>
                <a:spcPct val="150000"/>
              </a:lnSpc>
              <a:buNone/>
            </a:pPr>
            <a:r>
              <a:rPr kumimoji="1" lang="en-US" altLang="ja-JP" sz="2400" dirty="0">
                <a:latin typeface="Times New Roman" panose="02020603050405020304" pitchFamily="18" charset="0"/>
                <a:cs typeface="Times New Roman" panose="02020603050405020304" pitchFamily="18" charset="0"/>
              </a:rPr>
              <a:t>(1) From prior researches;</a:t>
            </a:r>
          </a:p>
          <a:p>
            <a:pPr indent="0">
              <a:lnSpc>
                <a:spcPct val="150000"/>
              </a:lnSpc>
              <a:buNone/>
            </a:pPr>
            <a:r>
              <a:rPr kumimoji="1" lang="en-US" altLang="ja-JP" sz="2400" dirty="0">
                <a:latin typeface="Times New Roman" panose="02020603050405020304" pitchFamily="18" charset="0"/>
                <a:cs typeface="Times New Roman" panose="02020603050405020304" pitchFamily="18" charset="0"/>
              </a:rPr>
              <a:t>a. Deterrence</a:t>
            </a:r>
            <a:r>
              <a:rPr kumimoji="1" lang="ja-JP" altLang="en-US" sz="2400">
                <a:latin typeface="Times New Roman" panose="02020603050405020304" pitchFamily="18" charset="0"/>
                <a:cs typeface="Times New Roman" panose="02020603050405020304" pitchFamily="18" charset="0"/>
              </a:rPr>
              <a:t>　≒　</a:t>
            </a:r>
            <a:r>
              <a:rPr kumimoji="1" lang="en-US" altLang="ja-JP" sz="2400" dirty="0">
                <a:latin typeface="Times New Roman" panose="02020603050405020304" pitchFamily="18" charset="0"/>
                <a:cs typeface="Times New Roman" panose="02020603050405020304" pitchFamily="18" charset="0"/>
              </a:rPr>
              <a:t>① b</a:t>
            </a:r>
            <a:r>
              <a:rPr lang="en-US" altLang="ja-JP" sz="2400" dirty="0">
                <a:latin typeface="Times New Roman" panose="02020603050405020304" pitchFamily="18" charset="0"/>
                <a:cs typeface="Times New Roman" panose="02020603050405020304" pitchFamily="18" charset="0"/>
              </a:rPr>
              <a:t>y Punishment &amp; ② by Denial</a:t>
            </a:r>
          </a:p>
          <a:p>
            <a:pPr indent="0">
              <a:lnSpc>
                <a:spcPct val="150000"/>
              </a:lnSpc>
              <a:buNone/>
            </a:pPr>
            <a:r>
              <a:rPr lang="en-US" altLang="ja-JP" sz="2400" dirty="0">
                <a:latin typeface="Times New Roman" panose="02020603050405020304" pitchFamily="18" charset="0"/>
                <a:cs typeface="Times New Roman" panose="02020603050405020304" pitchFamily="18" charset="0"/>
              </a:rPr>
              <a:t>b. Until the late 2010s, almost only cyber deterrence by denial. </a:t>
            </a:r>
          </a:p>
          <a:p>
            <a:pPr indent="0">
              <a:lnSpc>
                <a:spcPct val="150000"/>
              </a:lnSpc>
              <a:buNone/>
            </a:pPr>
            <a:r>
              <a:rPr kumimoji="1" lang="en-US" altLang="ja-JP" sz="2400" dirty="0">
                <a:latin typeface="Times New Roman" panose="02020603050405020304" pitchFamily="18" charset="0"/>
                <a:cs typeface="Times New Roman" panose="02020603050405020304" pitchFamily="18" charset="0"/>
              </a:rPr>
              <a:t>c. Attribution problem is a matter.</a:t>
            </a:r>
            <a:r>
              <a:rPr lang="en-US" altLang="ja-JP" sz="2400" dirty="0">
                <a:latin typeface="Times New Roman" panose="02020603050405020304" pitchFamily="18" charset="0"/>
                <a:cs typeface="Times New Roman" panose="02020603050405020304" pitchFamily="18" charset="0"/>
              </a:rPr>
              <a:t> </a:t>
            </a:r>
            <a:r>
              <a:rPr lang="ja-JP" altLang="en-US" sz="240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a:t>
            </a:r>
            <a:r>
              <a:rPr lang="en-US" altLang="ja-JP" sz="2400" b="1" dirty="0">
                <a:solidFill>
                  <a:srgbClr val="FF0000"/>
                </a:solidFill>
                <a:latin typeface="Times New Roman" panose="02020603050405020304" pitchFamily="18" charset="0"/>
                <a:cs typeface="Times New Roman" panose="02020603050405020304" pitchFamily="18" charset="0"/>
              </a:rPr>
              <a:t>Political Attribution</a:t>
            </a:r>
            <a:r>
              <a:rPr kumimoji="1" lang="en-US" altLang="ja-JP" sz="2400" b="1" dirty="0">
                <a:solidFill>
                  <a:srgbClr val="FF0000"/>
                </a:solidFill>
                <a:latin typeface="Times New Roman" panose="02020603050405020304" pitchFamily="18" charset="0"/>
                <a:cs typeface="Times New Roman" panose="02020603050405020304" pitchFamily="18" charset="0"/>
              </a:rPr>
              <a:t> </a:t>
            </a:r>
          </a:p>
          <a:p>
            <a:pPr marL="11113" indent="0">
              <a:lnSpc>
                <a:spcPct val="150000"/>
              </a:lnSpc>
              <a:buNone/>
            </a:pPr>
            <a:r>
              <a:rPr lang="en-US" altLang="ja-JP" sz="2400" dirty="0">
                <a:latin typeface="Times New Roman" panose="02020603050405020304" pitchFamily="18" charset="0"/>
                <a:cs typeface="Times New Roman" panose="02020603050405020304" pitchFamily="18" charset="0"/>
              </a:rPr>
              <a:t>(2) Findings;</a:t>
            </a:r>
          </a:p>
          <a:p>
            <a:pPr marL="180975" indent="0">
              <a:lnSpc>
                <a:spcPct val="150000"/>
              </a:lnSpc>
              <a:buNone/>
            </a:pPr>
            <a:r>
              <a:rPr lang="en-US" altLang="ja-JP" sz="2400" dirty="0">
                <a:latin typeface="Times New Roman" panose="02020603050405020304" pitchFamily="18" charset="0"/>
                <a:cs typeface="Times New Roman" panose="02020603050405020304" pitchFamily="18" charset="0"/>
              </a:rPr>
              <a:t>a. Since then, </a:t>
            </a:r>
            <a:r>
              <a:rPr lang="en-US" altLang="ja-JP" sz="2400" b="1" dirty="0">
                <a:solidFill>
                  <a:srgbClr val="FF0000"/>
                </a:solidFill>
                <a:latin typeface="Times New Roman" panose="02020603050405020304" pitchFamily="18" charset="0"/>
                <a:cs typeface="Times New Roman" panose="02020603050405020304" pitchFamily="18" charset="0"/>
              </a:rPr>
              <a:t>OCO with public disclosure</a:t>
            </a:r>
            <a:r>
              <a:rPr lang="en-US" altLang="ja-JP" sz="2400" dirty="0">
                <a:latin typeface="Times New Roman" panose="02020603050405020304" pitchFamily="18" charset="0"/>
                <a:cs typeface="Times New Roman" panose="02020603050405020304" pitchFamily="18" charset="0"/>
              </a:rPr>
              <a:t> has been seen.</a:t>
            </a:r>
          </a:p>
          <a:p>
            <a:pPr marL="180975" indent="0">
              <a:lnSpc>
                <a:spcPct val="150000"/>
              </a:lnSpc>
              <a:buNone/>
            </a:pPr>
            <a:r>
              <a:rPr lang="en-US" altLang="ja-JP" sz="2400" dirty="0">
                <a:latin typeface="Times New Roman" panose="02020603050405020304" pitchFamily="18" charset="0"/>
                <a:cs typeface="Times New Roman" panose="02020603050405020304" pitchFamily="18" charset="0"/>
              </a:rPr>
              <a:t>b. Essence of cyber deterrence is not existence but </a:t>
            </a:r>
            <a:r>
              <a:rPr lang="en-US" altLang="ja-JP" sz="2400" b="1" dirty="0">
                <a:solidFill>
                  <a:srgbClr val="FF0000"/>
                </a:solidFill>
                <a:latin typeface="Times New Roman" panose="02020603050405020304" pitchFamily="18" charset="0"/>
                <a:cs typeface="Times New Roman" panose="02020603050405020304" pitchFamily="18" charset="0"/>
              </a:rPr>
              <a:t>continuous operations </a:t>
            </a:r>
            <a:r>
              <a:rPr lang="en-US" altLang="ja-JP" sz="2400" dirty="0">
                <a:latin typeface="Times New Roman" panose="02020603050405020304" pitchFamily="18" charset="0"/>
                <a:cs typeface="Times New Roman" panose="02020603050405020304" pitchFamily="18" charset="0"/>
              </a:rPr>
              <a:t>(CISR</a:t>
            </a:r>
            <a:r>
              <a:rPr lang="en-US" altLang="ja-JP" sz="2400" baseline="30000" dirty="0">
                <a:latin typeface="Times New Roman" panose="02020603050405020304" pitchFamily="18" charset="0"/>
                <a:cs typeface="Times New Roman" panose="02020603050405020304" pitchFamily="18" charset="0"/>
              </a:rPr>
              <a:t>*4</a:t>
            </a:r>
            <a:r>
              <a:rPr lang="en-US" altLang="ja-JP" sz="2400" dirty="0">
                <a:latin typeface="Times New Roman" panose="02020603050405020304" pitchFamily="18" charset="0"/>
                <a:cs typeface="Times New Roman" panose="02020603050405020304" pitchFamily="18" charset="0"/>
              </a:rPr>
              <a:t>)</a:t>
            </a:r>
          </a:p>
        </p:txBody>
      </p:sp>
      <p:sp>
        <p:nvSpPr>
          <p:cNvPr id="4" name="Slide Number Placeholder 5">
            <a:extLst>
              <a:ext uri="{FF2B5EF4-FFF2-40B4-BE49-F238E27FC236}">
                <a16:creationId xmlns:a16="http://schemas.microsoft.com/office/drawing/2014/main" id="{B9EB748C-AB99-4D25-D8F9-B6B2689C3EC4}"/>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4</a:t>
            </a:fld>
            <a:endParaRPr lang="en-US" dirty="0"/>
          </a:p>
        </p:txBody>
      </p:sp>
      <p:sp>
        <p:nvSpPr>
          <p:cNvPr id="6" name="テキスト ボックス 5">
            <a:extLst>
              <a:ext uri="{FF2B5EF4-FFF2-40B4-BE49-F238E27FC236}">
                <a16:creationId xmlns:a16="http://schemas.microsoft.com/office/drawing/2014/main" id="{2E0DAA2B-E1FD-3187-7E1B-A3C585589AD9}"/>
              </a:ext>
            </a:extLst>
          </p:cNvPr>
          <p:cNvSpPr txBox="1"/>
          <p:nvPr/>
        </p:nvSpPr>
        <p:spPr>
          <a:xfrm>
            <a:off x="6272001" y="6171684"/>
            <a:ext cx="5288627"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*4: Cyber Intelligence, Surveillance &amp; Reconnaissance</a:t>
            </a:r>
          </a:p>
        </p:txBody>
      </p:sp>
    </p:spTree>
    <p:extLst>
      <p:ext uri="{BB962C8B-B14F-4D97-AF65-F5344CB8AC3E}">
        <p14:creationId xmlns:p14="http://schemas.microsoft.com/office/powerpoint/2010/main" val="2252770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0E0E4-9B2B-B146-D6D8-6869FC892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CEE56-68CA-10FC-D8FB-033B7A118683}"/>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2. The Transition of US Deterrence Posture (Case Studies; 1,2. HFO, 3,4. OCO) </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C9D470-C315-A2BA-649C-AC865C27046D}"/>
              </a:ext>
            </a:extLst>
          </p:cNvPr>
          <p:cNvSpPr>
            <a:spLocks noGrp="1"/>
          </p:cNvSpPr>
          <p:nvPr>
            <p:ph idx="1"/>
          </p:nvPr>
        </p:nvSpPr>
        <p:spPr>
          <a:xfrm>
            <a:off x="262569" y="1016000"/>
            <a:ext cx="11661417" cy="5434904"/>
          </a:xfrm>
        </p:spPr>
        <p:txBody>
          <a:bodyPr>
            <a:noAutofit/>
          </a:bodyPr>
          <a:lstStyle/>
          <a:p>
            <a:pPr marL="0" indent="0">
              <a:lnSpc>
                <a:spcPct val="130000"/>
              </a:lnSpc>
              <a:buNone/>
            </a:pPr>
            <a:r>
              <a:rPr lang="en-US" altLang="ja-JP" sz="2400" dirty="0">
                <a:latin typeface="Times New Roman" panose="02020603050405020304" pitchFamily="18" charset="0"/>
                <a:cs typeface="Times New Roman" panose="02020603050405020304" pitchFamily="18" charset="0"/>
              </a:rPr>
              <a:t>(1) DoD Cyber Strategy 2018: </a:t>
            </a:r>
          </a:p>
          <a:p>
            <a:pPr marL="0" indent="14288">
              <a:lnSpc>
                <a:spcPct val="130000"/>
              </a:lnSpc>
              <a:buNone/>
            </a:pPr>
            <a:r>
              <a:rPr lang="en-US" altLang="ja-JP" sz="2200" dirty="0">
                <a:latin typeface="Times New Roman" panose="02020603050405020304" pitchFamily="18" charset="0"/>
                <a:cs typeface="Times New Roman" panose="02020603050405020304" pitchFamily="18" charset="0"/>
              </a:rPr>
              <a:t> ‘To deter hostility and to respond with any means’ </a:t>
            </a:r>
          </a:p>
          <a:p>
            <a:pPr marL="0" indent="0">
              <a:lnSpc>
                <a:spcPct val="130000"/>
              </a:lnSpc>
              <a:buNone/>
            </a:pPr>
            <a:r>
              <a:rPr lang="en-US" altLang="ja-JP" sz="2400" dirty="0">
                <a:latin typeface="Times New Roman" panose="02020603050405020304" pitchFamily="18" charset="0"/>
                <a:cs typeface="Times New Roman" panose="02020603050405020304" pitchFamily="18" charset="0"/>
              </a:rPr>
              <a:t>(2) Case 1 (Ukraine), 2 (Lithuania); </a:t>
            </a:r>
            <a:r>
              <a:rPr lang="en-US" altLang="ja-JP" sz="2400" b="1" dirty="0">
                <a:solidFill>
                  <a:srgbClr val="FF0000"/>
                </a:solidFill>
                <a:latin typeface="Times New Roman" panose="02020603050405020304" pitchFamily="18" charset="0"/>
                <a:cs typeface="Times New Roman" panose="02020603050405020304" pitchFamily="18" charset="0"/>
              </a:rPr>
              <a:t>HFO </a:t>
            </a:r>
          </a:p>
          <a:p>
            <a:pPr marL="177800" indent="0">
              <a:lnSpc>
                <a:spcPct val="130000"/>
              </a:lnSpc>
              <a:buNone/>
            </a:pPr>
            <a:r>
              <a:rPr lang="ja-JP" altLang="en-US" sz="2400">
                <a:latin typeface="Times New Roman" panose="02020603050405020304" pitchFamily="18" charset="0"/>
                <a:cs typeface="Times New Roman" panose="02020603050405020304" pitchFamily="18" charset="0"/>
              </a:rPr>
              <a:t>⇨ </a:t>
            </a:r>
            <a:r>
              <a:rPr lang="en-US" altLang="ja-JP" sz="2400" b="1" dirty="0">
                <a:solidFill>
                  <a:srgbClr val="FF0000"/>
                </a:solidFill>
                <a:latin typeface="Times New Roman" panose="02020603050405020304" pitchFamily="18" charset="0"/>
                <a:cs typeface="Times New Roman" panose="02020603050405020304" pitchFamily="18" charset="0"/>
              </a:rPr>
              <a:t>Improve cyber defense</a:t>
            </a:r>
          </a:p>
          <a:p>
            <a:pPr marL="177800" indent="-166688">
              <a:lnSpc>
                <a:spcPct val="130000"/>
              </a:lnSpc>
              <a:buNone/>
            </a:pPr>
            <a:r>
              <a:rPr lang="en-US" altLang="ja-JP" sz="2400" b="1" dirty="0">
                <a:latin typeface="Times New Roman" panose="02020603050405020304" pitchFamily="18" charset="0"/>
                <a:cs typeface="Times New Roman" panose="02020603050405020304" pitchFamily="18" charset="0"/>
              </a:rPr>
              <a:t>(3) </a:t>
            </a:r>
            <a:r>
              <a:rPr lang="en-US" altLang="ja-JP" sz="2400" dirty="0">
                <a:latin typeface="Times New Roman" panose="02020603050405020304" pitchFamily="18" charset="0"/>
                <a:cs typeface="Times New Roman" panose="02020603050405020304" pitchFamily="18" charset="0"/>
              </a:rPr>
              <a:t>Case 3 </a:t>
            </a:r>
            <a:r>
              <a:rPr lang="en-US" altLang="ja-JP" sz="2200" dirty="0">
                <a:latin typeface="Times New Roman" panose="02020603050405020304" pitchFamily="18" charset="0"/>
                <a:cs typeface="Times New Roman" panose="02020603050405020304" pitchFamily="18" charset="0"/>
              </a:rPr>
              <a:t>(Colonial Pipeline), </a:t>
            </a:r>
            <a:r>
              <a:rPr lang="en-US" altLang="ja-JP" sz="2400" dirty="0">
                <a:latin typeface="Times New Roman" panose="02020603050405020304" pitchFamily="18" charset="0"/>
                <a:cs typeface="Times New Roman" panose="02020603050405020304" pitchFamily="18" charset="0"/>
              </a:rPr>
              <a:t>4 (</a:t>
            </a:r>
            <a:r>
              <a:rPr lang="en-US" altLang="ja-JP" sz="2200" dirty="0">
                <a:latin typeface="Times New Roman" panose="02020603050405020304" pitchFamily="18" charset="0"/>
                <a:cs typeface="Times New Roman" panose="02020603050405020304" pitchFamily="18" charset="0"/>
              </a:rPr>
              <a:t>Counterattack </a:t>
            </a:r>
          </a:p>
          <a:p>
            <a:pPr marL="177800" indent="0">
              <a:lnSpc>
                <a:spcPct val="130000"/>
              </a:lnSpc>
              <a:buNone/>
            </a:pPr>
            <a:r>
              <a:rPr lang="en-US" altLang="ja-JP" sz="2200" dirty="0">
                <a:latin typeface="Times New Roman" panose="02020603050405020304" pitchFamily="18" charset="0"/>
                <a:cs typeface="Times New Roman" panose="02020603050405020304" pitchFamily="18" charset="0"/>
              </a:rPr>
              <a:t>to Russia</a:t>
            </a:r>
            <a:r>
              <a:rPr lang="en-US" altLang="ja-JP" sz="2400" dirty="0">
                <a:latin typeface="Times New Roman" panose="02020603050405020304" pitchFamily="18" charset="0"/>
                <a:cs typeface="Times New Roman" panose="02020603050405020304" pitchFamily="18" charset="0"/>
              </a:rPr>
              <a:t>); </a:t>
            </a:r>
            <a:r>
              <a:rPr lang="en-US" altLang="ja-JP" sz="2400" b="1" dirty="0">
                <a:solidFill>
                  <a:srgbClr val="FF0000"/>
                </a:solidFill>
                <a:latin typeface="Times New Roman" panose="02020603050405020304" pitchFamily="18" charset="0"/>
                <a:cs typeface="Times New Roman" panose="02020603050405020304" pitchFamily="18" charset="0"/>
              </a:rPr>
              <a:t>OCO</a:t>
            </a:r>
            <a:r>
              <a:rPr lang="en-US" altLang="ja-JP" sz="2400" dirty="0">
                <a:latin typeface="Times New Roman" panose="02020603050405020304" pitchFamily="18" charset="0"/>
                <a:cs typeface="Times New Roman" panose="02020603050405020304" pitchFamily="18" charset="0"/>
              </a:rPr>
              <a:t> with disclosure</a:t>
            </a:r>
          </a:p>
          <a:p>
            <a:pPr marL="447675" indent="-303213">
              <a:lnSpc>
                <a:spcPct val="130000"/>
              </a:lnSpc>
              <a:buNone/>
            </a:pPr>
            <a:r>
              <a:rPr lang="ja-JP" altLang="en-US" sz="2400">
                <a:latin typeface="Times New Roman" panose="02020603050405020304" pitchFamily="18" charset="0"/>
                <a:cs typeface="Times New Roman" panose="02020603050405020304" pitchFamily="18" charset="0"/>
              </a:rPr>
              <a:t>⇨ </a:t>
            </a:r>
            <a:r>
              <a:rPr lang="en-US" altLang="ja-JP" sz="2400" b="1" dirty="0">
                <a:solidFill>
                  <a:srgbClr val="FF0000"/>
                </a:solidFill>
                <a:latin typeface="Times New Roman" panose="02020603050405020304" pitchFamily="18" charset="0"/>
                <a:cs typeface="Times New Roman" panose="02020603050405020304" pitchFamily="18" charset="0"/>
              </a:rPr>
              <a:t>Enhance credibility of retaliation</a:t>
            </a:r>
          </a:p>
          <a:p>
            <a:pPr marL="447675" indent="-436563">
              <a:lnSpc>
                <a:spcPct val="130000"/>
              </a:lnSpc>
              <a:buNone/>
            </a:pPr>
            <a:endParaRPr lang="en-US" altLang="ja-JP" sz="2400" dirty="0">
              <a:latin typeface="Times New Roman" panose="02020603050405020304" pitchFamily="18" charset="0"/>
              <a:cs typeface="Times New Roman" panose="02020603050405020304" pitchFamily="18" charset="0"/>
            </a:endParaRPr>
          </a:p>
          <a:p>
            <a:pPr marL="230188" indent="0">
              <a:lnSpc>
                <a:spcPct val="130000"/>
              </a:lnSpc>
              <a:buNone/>
            </a:pPr>
            <a:endParaRPr lang="en-US" altLang="ja-JP" sz="2400" b="1" dirty="0">
              <a:latin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F27B83F1-4AF9-1A98-544A-531397C58661}"/>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5</a:t>
            </a:fld>
            <a:endParaRPr lang="en-US" dirty="0"/>
          </a:p>
        </p:txBody>
      </p:sp>
      <p:pic>
        <p:nvPicPr>
          <p:cNvPr id="5" name="図 4">
            <a:extLst>
              <a:ext uri="{FF2B5EF4-FFF2-40B4-BE49-F238E27FC236}">
                <a16:creationId xmlns:a16="http://schemas.microsoft.com/office/drawing/2014/main" id="{CC14FBF6-5559-67DD-77B7-A241A7792041}"/>
              </a:ext>
            </a:extLst>
          </p:cNvPr>
          <p:cNvPicPr>
            <a:picLocks noChangeAspect="1"/>
          </p:cNvPicPr>
          <p:nvPr/>
        </p:nvPicPr>
        <p:blipFill>
          <a:blip r:embed="rId3"/>
          <a:stretch>
            <a:fillRect/>
          </a:stretch>
        </p:blipFill>
        <p:spPr>
          <a:xfrm>
            <a:off x="6096000" y="1597152"/>
            <a:ext cx="5671456" cy="4759198"/>
          </a:xfrm>
          <a:prstGeom prst="rect">
            <a:avLst/>
          </a:prstGeom>
        </p:spPr>
      </p:pic>
      <p:sp>
        <p:nvSpPr>
          <p:cNvPr id="6" name="テキスト ボックス 5">
            <a:extLst>
              <a:ext uri="{FF2B5EF4-FFF2-40B4-BE49-F238E27FC236}">
                <a16:creationId xmlns:a16="http://schemas.microsoft.com/office/drawing/2014/main" id="{95A6031A-9108-A7ED-20A2-1AE0EAB8ACE8}"/>
              </a:ext>
            </a:extLst>
          </p:cNvPr>
          <p:cNvSpPr txBox="1"/>
          <p:nvPr/>
        </p:nvSpPr>
        <p:spPr>
          <a:xfrm>
            <a:off x="10159237" y="6374368"/>
            <a:ext cx="1063508" cy="369332"/>
          </a:xfrm>
          <a:prstGeom prst="rect">
            <a:avLst/>
          </a:prstGeom>
          <a:noFill/>
        </p:spPr>
        <p:txBody>
          <a:bodyPr wrap="square">
            <a:spAutoFit/>
          </a:bodyPr>
          <a:lstStyle/>
          <a:p>
            <a:pPr marL="0" indent="0" algn="r">
              <a:buNone/>
            </a:pPr>
            <a:r>
              <a:rPr lang="en-US" altLang="ja-JP" i="1" baseline="30000" dirty="0">
                <a:solidFill>
                  <a:srgbClr val="000000"/>
                </a:solidFill>
                <a:latin typeface="Times New Roman" panose="02020603050405020304" pitchFamily="18" charset="0"/>
                <a:ea typeface="Yu Gothic" panose="020B0400000000000000" pitchFamily="34" charset="-128"/>
              </a:rPr>
              <a:t> </a:t>
            </a:r>
            <a:r>
              <a:rPr lang="en-US" altLang="ja-JP" sz="1800" i="1" baseline="30000" dirty="0">
                <a:solidFill>
                  <a:srgbClr val="000000"/>
                </a:solidFill>
                <a:latin typeface="Times New Roman" panose="02020603050405020304" pitchFamily="18" charset="0"/>
                <a:ea typeface="Yu Gothic" panose="020B0400000000000000" pitchFamily="34" charset="-128"/>
              </a:rPr>
              <a:t>From Query</a:t>
            </a:r>
            <a:endParaRPr lang="en-US" altLang="ja-JP" sz="1800" i="1" dirty="0">
              <a:solidFill>
                <a:srgbClr val="000000"/>
              </a:solidFill>
              <a:latin typeface="Times New Roman" panose="02020603050405020304" pitchFamily="18" charset="0"/>
              <a:ea typeface="Yu Gothic" panose="020B0400000000000000" pitchFamily="34" charset="-128"/>
            </a:endParaRPr>
          </a:p>
        </p:txBody>
      </p:sp>
    </p:spTree>
    <p:extLst>
      <p:ext uri="{BB962C8B-B14F-4D97-AF65-F5344CB8AC3E}">
        <p14:creationId xmlns:p14="http://schemas.microsoft.com/office/powerpoint/2010/main" val="1804243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3A74-A85C-6CA4-0FF2-AD186FD48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65D2D-9D57-83D0-6EE7-9E2AC998F429}"/>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2. The Transition of UK Deterrence Posture (Case Studies; 3. ACD, 4. OCO)</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BC6A05F-5968-09D3-77B2-CEE076E64CB6}"/>
              </a:ext>
            </a:extLst>
          </p:cNvPr>
          <p:cNvSpPr>
            <a:spLocks noGrp="1"/>
          </p:cNvSpPr>
          <p:nvPr>
            <p:ph idx="1"/>
          </p:nvPr>
        </p:nvSpPr>
        <p:spPr>
          <a:xfrm>
            <a:off x="262569" y="1364343"/>
            <a:ext cx="11543608" cy="5185681"/>
          </a:xfrm>
        </p:spPr>
        <p:txBody>
          <a:bodyPr>
            <a:normAutofit/>
          </a:bodyPr>
          <a:lstStyle/>
          <a:p>
            <a:pPr marL="447675" indent="-436563">
              <a:lnSpc>
                <a:spcPct val="150000"/>
              </a:lnSpc>
              <a:buNone/>
            </a:pPr>
            <a:r>
              <a:rPr lang="en-US" altLang="ja-JP" sz="2400" dirty="0">
                <a:latin typeface="Times New Roman" panose="02020603050405020304" pitchFamily="18" charset="0"/>
                <a:cs typeface="Times New Roman" panose="02020603050405020304" pitchFamily="18" charset="0"/>
              </a:rPr>
              <a:t>(1) GCHQ</a:t>
            </a:r>
            <a:r>
              <a:rPr lang="en-US" altLang="ja-JP" sz="2400" baseline="30000" dirty="0">
                <a:latin typeface="Times New Roman" panose="02020603050405020304" pitchFamily="18" charset="0"/>
                <a:cs typeface="Times New Roman" panose="02020603050405020304" pitchFamily="18" charset="0"/>
              </a:rPr>
              <a:t>*5 </a:t>
            </a:r>
            <a:r>
              <a:rPr lang="en-US" altLang="ja-JP" sz="2400" dirty="0">
                <a:latin typeface="Times New Roman" panose="02020603050405020304" pitchFamily="18" charset="0"/>
                <a:cs typeface="Times New Roman" panose="02020603050405020304" pitchFamily="18" charset="0"/>
              </a:rPr>
              <a:t>is the center of policy, intel and OCO, and </a:t>
            </a:r>
            <a:r>
              <a:rPr kumimoji="1" lang="en-US" altLang="ja-JP" sz="2400" dirty="0">
                <a:latin typeface="Times New Roman" panose="02020603050405020304" pitchFamily="18" charset="0"/>
                <a:cs typeface="Times New Roman" panose="02020603050405020304" pitchFamily="18" charset="0"/>
              </a:rPr>
              <a:t>NCSC</a:t>
            </a:r>
            <a:r>
              <a:rPr kumimoji="1" lang="en-US" altLang="ja-JP" sz="2400" baseline="30000" dirty="0">
                <a:latin typeface="Times New Roman" panose="02020603050405020304" pitchFamily="18" charset="0"/>
                <a:cs typeface="Times New Roman" panose="02020603050405020304" pitchFamily="18" charset="0"/>
              </a:rPr>
              <a:t>*6</a:t>
            </a:r>
            <a:r>
              <a:rPr kumimoji="1" lang="en-US" altLang="ja-JP" sz="2400" dirty="0">
                <a:latin typeface="Times New Roman" panose="02020603050405020304" pitchFamily="18" charset="0"/>
                <a:cs typeface="Times New Roman" panose="02020603050405020304" pitchFamily="18" charset="0"/>
              </a:rPr>
              <a:t> is for </a:t>
            </a:r>
            <a:r>
              <a:rPr lang="en-US" altLang="ja-JP" sz="2400" dirty="0">
                <a:latin typeface="Times New Roman" panose="02020603050405020304" pitchFamily="18" charset="0"/>
                <a:cs typeface="Times New Roman" panose="02020603050405020304" pitchFamily="18" charset="0"/>
              </a:rPr>
              <a:t>ACD.</a:t>
            </a:r>
          </a:p>
          <a:p>
            <a:pPr marL="277812" indent="0">
              <a:lnSpc>
                <a:spcPct val="150000"/>
              </a:lnSpc>
              <a:buNone/>
            </a:pPr>
            <a:r>
              <a:rPr lang="en-US" altLang="ja-JP" sz="2400" dirty="0">
                <a:latin typeface="Times New Roman" panose="02020603050405020304" pitchFamily="18" charset="0"/>
                <a:cs typeface="Times New Roman" panose="02020603050405020304" pitchFamily="18" charset="0"/>
              </a:rPr>
              <a:t>a. Under </a:t>
            </a:r>
            <a:r>
              <a:rPr lang="en-US" altLang="ja-JP" sz="2400" b="1" dirty="0">
                <a:solidFill>
                  <a:srgbClr val="FF0000"/>
                </a:solidFill>
                <a:latin typeface="Times New Roman" panose="02020603050405020304" pitchFamily="18" charset="0"/>
                <a:cs typeface="Times New Roman" panose="02020603050405020304" pitchFamily="18" charset="0"/>
              </a:rPr>
              <a:t>Investigatory Powers Act 2016 etc.</a:t>
            </a:r>
          </a:p>
          <a:p>
            <a:pPr marL="277812" indent="0">
              <a:lnSpc>
                <a:spcPct val="150000"/>
              </a:lnSpc>
              <a:buNone/>
            </a:pPr>
            <a:r>
              <a:rPr lang="en-US" altLang="ja-JP" sz="2400" dirty="0">
                <a:latin typeface="Times New Roman" panose="02020603050405020304" pitchFamily="18" charset="0"/>
                <a:cs typeface="Times New Roman" panose="02020603050405020304" pitchFamily="18" charset="0"/>
              </a:rPr>
              <a:t>b. Case 1; </a:t>
            </a:r>
            <a:r>
              <a:rPr lang="en-US" altLang="ja-JP" sz="2400" b="1" dirty="0">
                <a:solidFill>
                  <a:srgbClr val="FF0000"/>
                </a:solidFill>
                <a:latin typeface="Times New Roman" panose="02020603050405020304" pitchFamily="18" charset="0"/>
                <a:cs typeface="Times New Roman" panose="02020603050405020304" pitchFamily="18" charset="0"/>
              </a:rPr>
              <a:t>ACD</a:t>
            </a:r>
            <a:r>
              <a:rPr lang="en-US" altLang="ja-JP" sz="2400" dirty="0">
                <a:latin typeface="Times New Roman" panose="02020603050405020304" pitchFamily="18" charset="0"/>
                <a:cs typeface="Times New Roman" panose="02020603050405020304" pitchFamily="18" charset="0"/>
              </a:rPr>
              <a:t> by NCSC</a:t>
            </a:r>
          </a:p>
          <a:p>
            <a:pPr marL="447675" indent="-436563">
              <a:lnSpc>
                <a:spcPct val="150000"/>
              </a:lnSpc>
              <a:buNone/>
            </a:pPr>
            <a:r>
              <a:rPr lang="ja-JP" altLang="en-US" sz="2400">
                <a:latin typeface="Times New Roman" panose="02020603050405020304" pitchFamily="18" charset="0"/>
                <a:cs typeface="Times New Roman" panose="02020603050405020304" pitchFamily="18" charset="0"/>
              </a:rPr>
              <a:t>⇨ </a:t>
            </a:r>
            <a:r>
              <a:rPr lang="en-US" altLang="ja-JP" sz="2400" b="1" dirty="0">
                <a:solidFill>
                  <a:srgbClr val="FF0000"/>
                </a:solidFill>
                <a:latin typeface="Times New Roman" panose="02020603050405020304" pitchFamily="18" charset="0"/>
                <a:cs typeface="Times New Roman" panose="02020603050405020304" pitchFamily="18" charset="0"/>
              </a:rPr>
              <a:t>Improve cyber defense</a:t>
            </a:r>
            <a:endParaRPr lang="en-US" altLang="ja-JP" sz="2400" dirty="0">
              <a:latin typeface="Times New Roman" panose="02020603050405020304" pitchFamily="18" charset="0"/>
              <a:cs typeface="Times New Roman" panose="02020603050405020304" pitchFamily="18" charset="0"/>
            </a:endParaRPr>
          </a:p>
          <a:p>
            <a:pPr marL="11112" indent="0">
              <a:lnSpc>
                <a:spcPct val="150000"/>
              </a:lnSpc>
              <a:buNone/>
            </a:pPr>
            <a:r>
              <a:rPr lang="en-US" altLang="ja-JP" sz="2400" dirty="0">
                <a:latin typeface="Times New Roman" panose="02020603050405020304" pitchFamily="18" charset="0"/>
                <a:cs typeface="Times New Roman" panose="02020603050405020304" pitchFamily="18" charset="0"/>
              </a:rPr>
              <a:t>(2) Case 2; </a:t>
            </a:r>
            <a:r>
              <a:rPr lang="en-US" altLang="ja-JP" sz="2400" b="1" dirty="0">
                <a:solidFill>
                  <a:srgbClr val="FF0000"/>
                </a:solidFill>
                <a:latin typeface="Times New Roman" panose="02020603050405020304" pitchFamily="18" charset="0"/>
                <a:cs typeface="Times New Roman" panose="02020603050405020304" pitchFamily="18" charset="0"/>
              </a:rPr>
              <a:t>OCO </a:t>
            </a:r>
            <a:r>
              <a:rPr lang="en-US" altLang="ja-JP" sz="2400" dirty="0">
                <a:latin typeface="Times New Roman" panose="02020603050405020304" pitchFamily="18" charset="0"/>
                <a:cs typeface="Times New Roman" panose="02020603050405020304" pitchFamily="18" charset="0"/>
              </a:rPr>
              <a:t>against ISIS in 2018 </a:t>
            </a:r>
          </a:p>
          <a:p>
            <a:pPr marL="447675" indent="-436563">
              <a:lnSpc>
                <a:spcPct val="150000"/>
              </a:lnSpc>
              <a:buNone/>
            </a:pPr>
            <a:r>
              <a:rPr lang="ja-JP" altLang="en-US" sz="2400">
                <a:latin typeface="Times New Roman" panose="02020603050405020304" pitchFamily="18" charset="0"/>
                <a:cs typeface="Times New Roman" panose="02020603050405020304" pitchFamily="18" charset="0"/>
              </a:rPr>
              <a:t>⇨ </a:t>
            </a:r>
            <a:r>
              <a:rPr lang="en-US" altLang="ja-JP" sz="2400" b="1" dirty="0">
                <a:solidFill>
                  <a:srgbClr val="FF0000"/>
                </a:solidFill>
                <a:latin typeface="Times New Roman" panose="02020603050405020304" pitchFamily="18" charset="0"/>
                <a:cs typeface="Times New Roman" panose="02020603050405020304" pitchFamily="18" charset="0"/>
              </a:rPr>
              <a:t>Enhance credibility of retaliation</a:t>
            </a:r>
          </a:p>
          <a:p>
            <a:pPr marL="222250" indent="0">
              <a:lnSpc>
                <a:spcPct val="150000"/>
              </a:lnSpc>
              <a:buNone/>
            </a:pPr>
            <a:endParaRPr lang="en-US" altLang="ja-JP" sz="2400" dirty="0">
              <a:latin typeface="Times New Roman" panose="02020603050405020304" pitchFamily="18" charset="0"/>
              <a:cs typeface="Times New Roman" panose="02020603050405020304" pitchFamily="18" charset="0"/>
            </a:endParaRPr>
          </a:p>
          <a:p>
            <a:pPr marL="222250" indent="0">
              <a:lnSpc>
                <a:spcPct val="150000"/>
              </a:lnSpc>
              <a:buNone/>
            </a:pPr>
            <a:endParaRPr lang="en-US" altLang="ja-JP" sz="2400" dirty="0">
              <a:latin typeface="Times New Roman" panose="02020603050405020304" pitchFamily="18" charset="0"/>
              <a:cs typeface="Times New Roman" panose="02020603050405020304" pitchFamily="18" charset="0"/>
            </a:endParaRPr>
          </a:p>
          <a:p>
            <a:pPr indent="47625">
              <a:lnSpc>
                <a:spcPct val="150000"/>
              </a:lnSpc>
              <a:buNone/>
            </a:pPr>
            <a:endParaRPr lang="ja-JP" altLang="en-US" sz="2400">
              <a:latin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CD31231E-88E9-1324-0714-7B7A6C55AA73}"/>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6</a:t>
            </a:fld>
            <a:endParaRPr lang="en-US" dirty="0"/>
          </a:p>
        </p:txBody>
      </p:sp>
      <p:sp>
        <p:nvSpPr>
          <p:cNvPr id="6" name="テキスト ボックス 5">
            <a:extLst>
              <a:ext uri="{FF2B5EF4-FFF2-40B4-BE49-F238E27FC236}">
                <a16:creationId xmlns:a16="http://schemas.microsoft.com/office/drawing/2014/main" id="{0E5E6F72-C2F6-540F-ACFE-3166F72CE0F1}"/>
              </a:ext>
            </a:extLst>
          </p:cNvPr>
          <p:cNvSpPr txBox="1"/>
          <p:nvPr/>
        </p:nvSpPr>
        <p:spPr>
          <a:xfrm>
            <a:off x="385824" y="5811360"/>
            <a:ext cx="5029166" cy="830997"/>
          </a:xfrm>
          <a:prstGeom prst="rect">
            <a:avLst/>
          </a:prstGeom>
          <a:noFill/>
        </p:spPr>
        <p:txBody>
          <a:bodyPr wrap="square" rtlCol="0">
            <a:spAutoFit/>
          </a:bodyPr>
          <a:lstStyle/>
          <a:p>
            <a:r>
              <a:rPr kumimoji="1" lang="en-US" altLang="ja-JP" sz="1600" dirty="0">
                <a:latin typeface="Times New Roman" panose="02020603050405020304" pitchFamily="18" charset="0"/>
                <a:cs typeface="Times New Roman" panose="02020603050405020304" pitchFamily="18" charset="0"/>
              </a:rPr>
              <a:t>*5: GCHQ; Government Communication Head Quarters</a:t>
            </a:r>
          </a:p>
          <a:p>
            <a:r>
              <a:rPr kumimoji="1" lang="en-US" altLang="ja-JP" sz="1600" dirty="0">
                <a:latin typeface="Times New Roman" panose="02020603050405020304" pitchFamily="18" charset="0"/>
                <a:cs typeface="Times New Roman" panose="02020603050405020304" pitchFamily="18" charset="0"/>
              </a:rPr>
              <a:t>*6 : NCSC: National Cyber Security Centre</a:t>
            </a:r>
          </a:p>
          <a:p>
            <a:endParaRPr kumimoji="1" lang="ja-JP" altLang="en-US" sz="1600">
              <a:latin typeface="Times New Roman" panose="02020603050405020304" pitchFamily="18" charset="0"/>
              <a:cs typeface="Times New Roman" panose="02020603050405020304" pitchFamily="18" charset="0"/>
            </a:endParaRPr>
          </a:p>
        </p:txBody>
      </p:sp>
      <p:pic>
        <p:nvPicPr>
          <p:cNvPr id="7" name="図 6">
            <a:extLst>
              <a:ext uri="{FF2B5EF4-FFF2-40B4-BE49-F238E27FC236}">
                <a16:creationId xmlns:a16="http://schemas.microsoft.com/office/drawing/2014/main" id="{EE0F4A34-6BEB-FF8C-3732-72C44BD603FB}"/>
              </a:ext>
            </a:extLst>
          </p:cNvPr>
          <p:cNvPicPr>
            <a:picLocks noChangeAspect="1"/>
          </p:cNvPicPr>
          <p:nvPr/>
        </p:nvPicPr>
        <p:blipFill>
          <a:blip r:embed="rId3"/>
          <a:stretch>
            <a:fillRect/>
          </a:stretch>
        </p:blipFill>
        <p:spPr>
          <a:xfrm>
            <a:off x="5414990" y="2525486"/>
            <a:ext cx="6265628" cy="3830864"/>
          </a:xfrm>
          <a:prstGeom prst="rect">
            <a:avLst/>
          </a:prstGeom>
        </p:spPr>
      </p:pic>
    </p:spTree>
    <p:extLst>
      <p:ext uri="{BB962C8B-B14F-4D97-AF65-F5344CB8AC3E}">
        <p14:creationId xmlns:p14="http://schemas.microsoft.com/office/powerpoint/2010/main" val="182710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B068-79CD-8A46-D8FE-B92B6DCEB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14C86-AFD2-D78B-6832-36A8BAE45DC3}"/>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Results of research</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2674E6-6855-34B4-D0E1-714229AD26EB}"/>
              </a:ext>
            </a:extLst>
          </p:cNvPr>
          <p:cNvSpPr>
            <a:spLocks noGrp="1"/>
          </p:cNvSpPr>
          <p:nvPr>
            <p:ph idx="1"/>
          </p:nvPr>
        </p:nvSpPr>
        <p:spPr>
          <a:xfrm>
            <a:off x="268014" y="1663207"/>
            <a:ext cx="11706271" cy="4127086"/>
          </a:xfrm>
        </p:spPr>
        <p:txBody>
          <a:bodyPr anchor="t">
            <a:normAutofit/>
          </a:bodyPr>
          <a:lstStyle/>
          <a:p>
            <a:pPr marL="0" indent="0">
              <a:lnSpc>
                <a:spcPct val="250000"/>
              </a:lnSpc>
              <a:buNone/>
            </a:pPr>
            <a:r>
              <a:rPr lang="en-US" altLang="ja-JP" sz="2400" dirty="0">
                <a:latin typeface="Times New Roman" panose="02020603050405020304" pitchFamily="18" charset="0"/>
                <a:cs typeface="Times New Roman" panose="02020603050405020304" pitchFamily="18" charset="0"/>
              </a:rPr>
              <a:t>1. ACD &amp; HFO are effective for proactive defense &amp; improve deterrence by denial.</a:t>
            </a:r>
          </a:p>
          <a:p>
            <a:pPr marL="0" indent="0">
              <a:lnSpc>
                <a:spcPct val="250000"/>
              </a:lnSpc>
              <a:buNone/>
            </a:pPr>
            <a:r>
              <a:rPr lang="en-US" altLang="ja-JP" sz="2400" dirty="0">
                <a:latin typeface="Times New Roman" panose="02020603050405020304" pitchFamily="18" charset="0"/>
                <a:cs typeface="Times New Roman" panose="02020603050405020304" pitchFamily="18" charset="0"/>
              </a:rPr>
              <a:t>2. </a:t>
            </a:r>
            <a:r>
              <a:rPr lang="en-US" altLang="ja-JP" sz="2400" b="1" dirty="0">
                <a:solidFill>
                  <a:srgbClr val="FF0000"/>
                </a:solidFill>
                <a:latin typeface="Times New Roman" panose="02020603050405020304" pitchFamily="18" charset="0"/>
                <a:cs typeface="Times New Roman" panose="02020603050405020304" pitchFamily="18" charset="0"/>
              </a:rPr>
              <a:t>OCO with disclosure obliges attackers to consider the risk of genuine retaliation</a:t>
            </a:r>
            <a:r>
              <a:rPr lang="en-US" altLang="ja-JP" sz="2400" b="1" u="sng" dirty="0">
                <a:solidFill>
                  <a:srgbClr val="FF0000"/>
                </a:solidFill>
                <a:latin typeface="Times New Roman" panose="02020603050405020304" pitchFamily="18" charset="0"/>
                <a:cs typeface="Times New Roman" panose="02020603050405020304" pitchFamily="18" charset="0"/>
              </a:rPr>
              <a:t>. </a:t>
            </a:r>
            <a:endParaRPr lang="en-US" altLang="ja-JP" sz="2400" b="1" u="sng" dirty="0">
              <a:latin typeface="Times New Roman" panose="02020603050405020304" pitchFamily="18" charset="0"/>
              <a:cs typeface="Times New Roman" panose="02020603050405020304" pitchFamily="18" charset="0"/>
            </a:endParaRPr>
          </a:p>
          <a:p>
            <a:pPr marL="0" indent="0">
              <a:lnSpc>
                <a:spcPct val="250000"/>
              </a:lnSpc>
              <a:buNone/>
            </a:pPr>
            <a:r>
              <a:rPr lang="ja-JP" altLang="en-US" sz="2400">
                <a:latin typeface="Times New Roman" panose="02020603050405020304" pitchFamily="18" charset="0"/>
                <a:cs typeface="Times New Roman" panose="02020603050405020304" pitchFamily="18" charset="0"/>
              </a:rPr>
              <a:t>⇨ </a:t>
            </a:r>
            <a:r>
              <a:rPr lang="en-US" altLang="ja-JP" sz="2400" b="1" dirty="0">
                <a:solidFill>
                  <a:srgbClr val="0432FF"/>
                </a:solidFill>
                <a:latin typeface="Times New Roman" panose="02020603050405020304" pitchFamily="18" charset="0"/>
                <a:cs typeface="Times New Roman" panose="02020603050405020304" pitchFamily="18" charset="0"/>
              </a:rPr>
              <a:t>OCO + sustained CISR may have altered the landscape for deterrence by punishment</a:t>
            </a:r>
            <a:r>
              <a:rPr lang="en-US" altLang="ja-JP" sz="2400" dirty="0">
                <a:latin typeface="Times New Roman" panose="02020603050405020304" pitchFamily="18" charset="0"/>
                <a:cs typeface="Times New Roman" panose="02020603050405020304" pitchFamily="18" charset="0"/>
              </a:rPr>
              <a:t>. </a:t>
            </a:r>
            <a:endParaRPr lang="en-US" altLang="ja-JP" sz="24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0E985021-7522-F94D-A519-6B9D08FFAFB2}"/>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7</a:t>
            </a:fld>
            <a:endParaRPr lang="en-US" dirty="0"/>
          </a:p>
        </p:txBody>
      </p:sp>
    </p:spTree>
    <p:extLst>
      <p:ext uri="{BB962C8B-B14F-4D97-AF65-F5344CB8AC3E}">
        <p14:creationId xmlns:p14="http://schemas.microsoft.com/office/powerpoint/2010/main" val="2403454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15D0-5F5E-03B0-2A71-A7E4863BA47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5B22F32-51AE-972E-22CF-39C468993BE4}"/>
              </a:ext>
            </a:extLst>
          </p:cNvPr>
          <p:cNvSpPr>
            <a:spLocks noGrp="1"/>
          </p:cNvSpPr>
          <p:nvPr>
            <p:ph type="sldNum" sz="quarter" idx="12"/>
          </p:nvPr>
        </p:nvSpPr>
        <p:spPr>
          <a:xfrm>
            <a:off x="9346892" y="7545461"/>
            <a:ext cx="2743200" cy="365125"/>
          </a:xfrm>
        </p:spPr>
        <p:txBody>
          <a:bodyPr/>
          <a:lstStyle/>
          <a:p>
            <a:fld id="{320A475C-701E-3441-A364-A5C9CBA9478A}" type="slidenum">
              <a:rPr kumimoji="1" lang="ja-JP" altLang="en-US" smtClean="0"/>
              <a:t>8</a:t>
            </a:fld>
            <a:endParaRPr kumimoji="1" lang="ja-JP" altLang="en-US"/>
          </a:p>
        </p:txBody>
      </p:sp>
      <p:sp>
        <p:nvSpPr>
          <p:cNvPr id="7" name="Title 1">
            <a:extLst>
              <a:ext uri="{FF2B5EF4-FFF2-40B4-BE49-F238E27FC236}">
                <a16:creationId xmlns:a16="http://schemas.microsoft.com/office/drawing/2014/main" id="{67126432-3E68-1221-5731-04BCB8F8D84E}"/>
              </a:ext>
            </a:extLst>
          </p:cNvPr>
          <p:cNvSpPr>
            <a:spLocks noGrp="1"/>
          </p:cNvSpPr>
          <p:nvPr>
            <p:ph type="title"/>
          </p:nvPr>
        </p:nvSpPr>
        <p:spPr>
          <a:xfrm>
            <a:off x="268013" y="283780"/>
            <a:ext cx="10894357" cy="732220"/>
          </a:xfrm>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3. Visualization of the Deterrence Effect by means of HFO, ACD &amp; OCO</a:t>
            </a:r>
            <a:endParaRPr lang="en-US" sz="2400" dirty="0">
              <a:latin typeface="Times New Roman" panose="02020603050405020304" pitchFamily="18" charset="0"/>
              <a:cs typeface="Times New Roman" panose="02020603050405020304" pitchFamily="18" charset="0"/>
            </a:endParaRPr>
          </a:p>
        </p:txBody>
      </p:sp>
      <p:grpSp>
        <p:nvGrpSpPr>
          <p:cNvPr id="51" name="グループ化 50">
            <a:extLst>
              <a:ext uri="{FF2B5EF4-FFF2-40B4-BE49-F238E27FC236}">
                <a16:creationId xmlns:a16="http://schemas.microsoft.com/office/drawing/2014/main" id="{5F216116-9093-3769-06AC-06708374C464}"/>
              </a:ext>
            </a:extLst>
          </p:cNvPr>
          <p:cNvGrpSpPr/>
          <p:nvPr/>
        </p:nvGrpSpPr>
        <p:grpSpPr>
          <a:xfrm>
            <a:off x="1257308" y="1541953"/>
            <a:ext cx="9738343" cy="4193877"/>
            <a:chOff x="1375157" y="1373915"/>
            <a:chExt cx="9738343" cy="4193877"/>
          </a:xfrm>
        </p:grpSpPr>
        <p:sp>
          <p:nvSpPr>
            <p:cNvPr id="2" name="角丸四角形 1">
              <a:extLst>
                <a:ext uri="{FF2B5EF4-FFF2-40B4-BE49-F238E27FC236}">
                  <a16:creationId xmlns:a16="http://schemas.microsoft.com/office/drawing/2014/main" id="{C2835A57-60D5-5534-A1F0-C6B1B016A5FC}"/>
                </a:ext>
              </a:extLst>
            </p:cNvPr>
            <p:cNvSpPr/>
            <p:nvPr/>
          </p:nvSpPr>
          <p:spPr>
            <a:xfrm flipH="1">
              <a:off x="9774388" y="3899796"/>
              <a:ext cx="993417" cy="540716"/>
            </a:xfrm>
            <a:prstGeom prst="roundRect">
              <a:avLst>
                <a:gd name="adj" fmla="val 5981"/>
              </a:avLst>
            </a:prstGeom>
            <a:solidFill>
              <a:schemeClr val="bg1">
                <a:lumMod val="75000"/>
              </a:schemeClr>
            </a:solid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5DEB656-0463-9988-D913-E21A59153FB8}"/>
                </a:ext>
              </a:extLst>
            </p:cNvPr>
            <p:cNvSpPr txBox="1"/>
            <p:nvPr/>
          </p:nvSpPr>
          <p:spPr>
            <a:xfrm>
              <a:off x="1483996" y="4921461"/>
              <a:ext cx="9629504" cy="646331"/>
            </a:xfrm>
            <a:prstGeom prst="rect">
              <a:avLst/>
            </a:prstGeom>
            <a:noFill/>
            <a:ln>
              <a:noFill/>
            </a:ln>
          </p:spPr>
          <p:txBody>
            <a:bodyPr wrap="square" rtlCol="0">
              <a:spAutoFit/>
            </a:bodyPr>
            <a:lstStyle/>
            <a:p>
              <a:r>
                <a:rPr lang="en-US" altLang="ja-JP" sz="2000" b="1" kern="0" dirty="0">
                  <a:effectLst/>
                  <a:latin typeface="Times New Roman" panose="02020603050405020304" pitchFamily="18" charset="0"/>
                  <a:ea typeface="MS PMincho" panose="02020600040205080304" pitchFamily="18" charset="-128"/>
                  <a:cs typeface="Times New Roman" panose="02020603050405020304" pitchFamily="18" charset="0"/>
                </a:rPr>
                <a:t>Figure 2: Positioning of deterrence capabilities based on traditional cyber deterrence </a:t>
              </a:r>
              <a:r>
                <a:rPr lang="en-US" altLang="ja-JP" sz="1600" b="1" i="1" kern="100" dirty="0">
                  <a:effectLst/>
                  <a:latin typeface="Times New Roman" panose="02020603050405020304" pitchFamily="18" charset="0"/>
                  <a:ea typeface="Arial" panose="020B0604020202020204" pitchFamily="34" charset="0"/>
                  <a:cs typeface="Times New Roman" panose="02020603050405020304" pitchFamily="18" charset="0"/>
                </a:rPr>
                <a:t>(Diagram created by the author.)</a:t>
              </a:r>
              <a:endParaRPr lang="ja-JP" altLang="ja-JP" sz="2000" b="1" kern="10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12" name="グループ化 11">
              <a:extLst>
                <a:ext uri="{FF2B5EF4-FFF2-40B4-BE49-F238E27FC236}">
                  <a16:creationId xmlns:a16="http://schemas.microsoft.com/office/drawing/2014/main" id="{F7F2F279-44DC-CF06-0A23-8D398153D084}"/>
                </a:ext>
              </a:extLst>
            </p:cNvPr>
            <p:cNvGrpSpPr/>
            <p:nvPr/>
          </p:nvGrpSpPr>
          <p:grpSpPr>
            <a:xfrm>
              <a:off x="1375157" y="1803029"/>
              <a:ext cx="4184865" cy="3084811"/>
              <a:chOff x="4932062" y="1016883"/>
              <a:chExt cx="3352381" cy="3192128"/>
            </a:xfrm>
          </p:grpSpPr>
          <p:sp>
            <p:nvSpPr>
              <p:cNvPr id="13" name="正方形/長方形 12">
                <a:extLst>
                  <a:ext uri="{FF2B5EF4-FFF2-40B4-BE49-F238E27FC236}">
                    <a16:creationId xmlns:a16="http://schemas.microsoft.com/office/drawing/2014/main" id="{1E189D44-7804-348A-7D7C-87288B54A0E4}"/>
                  </a:ext>
                </a:extLst>
              </p:cNvPr>
              <p:cNvSpPr/>
              <p:nvPr/>
            </p:nvSpPr>
            <p:spPr>
              <a:xfrm>
                <a:off x="5271134" y="1018255"/>
                <a:ext cx="2789284" cy="277403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cxnSp>
            <p:nvCxnSpPr>
              <p:cNvPr id="14" name="直線コネクタ 13">
                <a:extLst>
                  <a:ext uri="{FF2B5EF4-FFF2-40B4-BE49-F238E27FC236}">
                    <a16:creationId xmlns:a16="http://schemas.microsoft.com/office/drawing/2014/main" id="{067EB552-89A0-E8D7-27B2-75D450790569}"/>
                  </a:ext>
                </a:extLst>
              </p:cNvPr>
              <p:cNvCxnSpPr>
                <a:cxnSpLocks/>
              </p:cNvCxnSpPr>
              <p:nvPr/>
            </p:nvCxnSpPr>
            <p:spPr>
              <a:xfrm>
                <a:off x="5272193" y="2403902"/>
                <a:ext cx="2789284" cy="0"/>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EC76B7F-C33C-FDA8-F44E-23E9F21CD25C}"/>
                  </a:ext>
                </a:extLst>
              </p:cNvPr>
              <p:cNvSpPr txBox="1"/>
              <p:nvPr/>
            </p:nvSpPr>
            <p:spPr>
              <a:xfrm rot="5400000">
                <a:off x="4259995" y="2783568"/>
                <a:ext cx="1639996" cy="295862"/>
              </a:xfrm>
              <a:prstGeom prst="rect">
                <a:avLst/>
              </a:prstGeom>
              <a:noFill/>
            </p:spPr>
            <p:txBody>
              <a:bodyPr wrap="square" rtlCol="0">
                <a:spAutoFit/>
              </a:bodyPr>
              <a:lstStyle/>
              <a:p>
                <a:pPr algn="r"/>
                <a:r>
                  <a:rPr lang="ja-JP" altLang="en-US">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a:t>
                </a:r>
                <a:r>
                  <a:rPr kumimoji="1" lang="en-US" altLang="ja-JP" dirty="0">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Visibility</a:t>
                </a:r>
                <a:endParaRPr kumimoji="1" lang="ja-JP" altLang="en-US">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E4309058-C52E-DA14-B952-8ABF8248BEC8}"/>
                  </a:ext>
                </a:extLst>
              </p:cNvPr>
              <p:cNvSpPr txBox="1"/>
              <p:nvPr/>
            </p:nvSpPr>
            <p:spPr>
              <a:xfrm>
                <a:off x="5235791" y="3826830"/>
                <a:ext cx="3048652" cy="382181"/>
              </a:xfrm>
              <a:prstGeom prst="rect">
                <a:avLst/>
              </a:prstGeom>
              <a:noFill/>
            </p:spPr>
            <p:txBody>
              <a:bodyPr wrap="square" rtlCol="0">
                <a:spAutoFit/>
              </a:bodyPr>
              <a:lstStyle/>
              <a:p>
                <a:r>
                  <a:rPr kumimoji="1" lang="en-US" altLang="ja-JP" dirty="0">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Cost Effectiveness </a:t>
                </a:r>
                <a:r>
                  <a:rPr kumimoji="1" lang="ja-JP" altLang="en-US">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a:t>
                </a:r>
              </a:p>
            </p:txBody>
          </p:sp>
          <p:cxnSp>
            <p:nvCxnSpPr>
              <p:cNvPr id="28" name="直線コネクタ 27">
                <a:extLst>
                  <a:ext uri="{FF2B5EF4-FFF2-40B4-BE49-F238E27FC236}">
                    <a16:creationId xmlns:a16="http://schemas.microsoft.com/office/drawing/2014/main" id="{CB39B579-CD28-43F0-8700-5309248387DD}"/>
                  </a:ext>
                </a:extLst>
              </p:cNvPr>
              <p:cNvCxnSpPr>
                <a:cxnSpLocks/>
              </p:cNvCxnSpPr>
              <p:nvPr/>
            </p:nvCxnSpPr>
            <p:spPr>
              <a:xfrm>
                <a:off x="6657726" y="1016883"/>
                <a:ext cx="0" cy="2774039"/>
              </a:xfrm>
              <a:prstGeom prst="line">
                <a:avLst/>
              </a:prstGeom>
              <a:ln w="254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66" name="角丸四角形 65">
              <a:extLst>
                <a:ext uri="{FF2B5EF4-FFF2-40B4-BE49-F238E27FC236}">
                  <a16:creationId xmlns:a16="http://schemas.microsoft.com/office/drawing/2014/main" id="{FC00DB4A-BBD4-9553-4EE6-3C4841C8C283}"/>
                </a:ext>
              </a:extLst>
            </p:cNvPr>
            <p:cNvSpPr/>
            <p:nvPr/>
          </p:nvSpPr>
          <p:spPr>
            <a:xfrm flipH="1">
              <a:off x="4241470" y="3924180"/>
              <a:ext cx="1014307" cy="540716"/>
            </a:xfrm>
            <a:prstGeom prst="roundRect">
              <a:avLst>
                <a:gd name="adj" fmla="val 5981"/>
              </a:avLst>
            </a:prstGeom>
            <a:solidFill>
              <a:schemeClr val="bg1">
                <a:lumMod val="75000"/>
              </a:schemeClr>
            </a:solid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01D7B905-BE1E-BBB4-B074-2534BA633291}"/>
                </a:ext>
              </a:extLst>
            </p:cNvPr>
            <p:cNvSpPr txBox="1"/>
            <p:nvPr/>
          </p:nvSpPr>
          <p:spPr>
            <a:xfrm>
              <a:off x="4149243" y="4002536"/>
              <a:ext cx="1174471" cy="369332"/>
            </a:xfrm>
            <a:prstGeom prst="rect">
              <a:avLst/>
            </a:prstGeom>
            <a:noFill/>
          </p:spPr>
          <p:txBody>
            <a:bodyPr wrap="square" rtlCol="0">
              <a:spAutoFit/>
            </a:bodyPr>
            <a:lstStyle/>
            <a:p>
              <a:pPr algn="ctr"/>
              <a:r>
                <a:rPr lang="en-US" altLang="ja-JP" b="1" dirty="0">
                  <a:latin typeface="Times New Roman" panose="02020603050405020304" pitchFamily="18" charset="0"/>
                  <a:ea typeface="MS PMincho" panose="02020600040205080304" pitchFamily="18" charset="-128"/>
                  <a:cs typeface="Times New Roman" panose="02020603050405020304" pitchFamily="18" charset="0"/>
                </a:rPr>
                <a:t>OCO</a:t>
              </a:r>
              <a:endParaRPr kumimoji="1" lang="ja-JP" altLang="en-US" b="1">
                <a:latin typeface="Times New Roman" panose="02020603050405020304" pitchFamily="18" charset="0"/>
                <a:cs typeface="Times New Roman" panose="02020603050405020304" pitchFamily="18" charset="0"/>
              </a:endParaRPr>
            </a:p>
          </p:txBody>
        </p:sp>
        <p:grpSp>
          <p:nvGrpSpPr>
            <p:cNvPr id="21" name="グループ化 20">
              <a:extLst>
                <a:ext uri="{FF2B5EF4-FFF2-40B4-BE49-F238E27FC236}">
                  <a16:creationId xmlns:a16="http://schemas.microsoft.com/office/drawing/2014/main" id="{95564F26-E7EA-8E30-8810-E5843C7EB19A}"/>
                </a:ext>
              </a:extLst>
            </p:cNvPr>
            <p:cNvGrpSpPr/>
            <p:nvPr/>
          </p:nvGrpSpPr>
          <p:grpSpPr>
            <a:xfrm>
              <a:off x="6902369" y="1805153"/>
              <a:ext cx="3912544" cy="3119459"/>
              <a:chOff x="4914772" y="977457"/>
              <a:chExt cx="3150230" cy="3227982"/>
            </a:xfrm>
          </p:grpSpPr>
          <p:sp>
            <p:nvSpPr>
              <p:cNvPr id="29" name="正方形/長方形 28">
                <a:extLst>
                  <a:ext uri="{FF2B5EF4-FFF2-40B4-BE49-F238E27FC236}">
                    <a16:creationId xmlns:a16="http://schemas.microsoft.com/office/drawing/2014/main" id="{D701EE4C-0D6A-05CE-D6CA-EC45DAF29C44}"/>
                  </a:ext>
                </a:extLst>
              </p:cNvPr>
              <p:cNvSpPr/>
              <p:nvPr/>
            </p:nvSpPr>
            <p:spPr>
              <a:xfrm>
                <a:off x="5261485" y="977457"/>
                <a:ext cx="2803517" cy="277403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cxnSp>
            <p:nvCxnSpPr>
              <p:cNvPr id="30" name="直線コネクタ 29">
                <a:extLst>
                  <a:ext uri="{FF2B5EF4-FFF2-40B4-BE49-F238E27FC236}">
                    <a16:creationId xmlns:a16="http://schemas.microsoft.com/office/drawing/2014/main" id="{C352BB98-7B0F-5C28-3591-99E9FBF3A430}"/>
                  </a:ext>
                </a:extLst>
              </p:cNvPr>
              <p:cNvCxnSpPr>
                <a:cxnSpLocks/>
                <a:stCxn id="29" idx="1"/>
                <a:endCxn id="29" idx="3"/>
              </p:cNvCxnSpPr>
              <p:nvPr/>
            </p:nvCxnSpPr>
            <p:spPr>
              <a:xfrm>
                <a:off x="5261485" y="2364477"/>
                <a:ext cx="2803517" cy="0"/>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DAB6DDB-9619-2CE1-3A3E-602B2C3B517F}"/>
                  </a:ext>
                </a:extLst>
              </p:cNvPr>
              <p:cNvSpPr txBox="1"/>
              <p:nvPr/>
            </p:nvSpPr>
            <p:spPr>
              <a:xfrm rot="5400000">
                <a:off x="4243460" y="2815042"/>
                <a:ext cx="1639996" cy="297372"/>
              </a:xfrm>
              <a:prstGeom prst="rect">
                <a:avLst/>
              </a:prstGeom>
              <a:noFill/>
            </p:spPr>
            <p:txBody>
              <a:bodyPr wrap="square" rtlCol="0">
                <a:spAutoFit/>
              </a:bodyPr>
              <a:lstStyle/>
              <a:p>
                <a:pPr algn="r"/>
                <a:r>
                  <a:rPr lang="ja-JP" altLang="en-US">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a:t>
                </a:r>
                <a:r>
                  <a:rPr kumimoji="1" lang="en-US" altLang="ja-JP" dirty="0">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Visibility</a:t>
                </a:r>
                <a:endParaRPr kumimoji="1" lang="ja-JP" altLang="en-US">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08B9DC20-2684-EF3C-ACC5-AF308EF499EC}"/>
                  </a:ext>
                </a:extLst>
              </p:cNvPr>
              <p:cNvSpPr txBox="1"/>
              <p:nvPr/>
            </p:nvSpPr>
            <p:spPr>
              <a:xfrm>
                <a:off x="5261485" y="3823258"/>
                <a:ext cx="2525921" cy="382181"/>
              </a:xfrm>
              <a:prstGeom prst="rect">
                <a:avLst/>
              </a:prstGeom>
              <a:noFill/>
            </p:spPr>
            <p:txBody>
              <a:bodyPr wrap="square" rtlCol="0">
                <a:spAutoFit/>
              </a:bodyPr>
              <a:lstStyle/>
              <a:p>
                <a:r>
                  <a:rPr kumimoji="1" lang="en-US" altLang="ja-JP" dirty="0">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Cost Effectiveness </a:t>
                </a:r>
                <a:r>
                  <a:rPr kumimoji="1" lang="ja-JP" altLang="en-US">
                    <a:ln>
                      <a:solidFill>
                        <a:schemeClr val="tx1"/>
                      </a:solidFill>
                    </a:ln>
                    <a:latin typeface="Times New Roman" panose="02020603050405020304" pitchFamily="18" charset="0"/>
                    <a:ea typeface="MS PMincho" panose="02020600040205080304" pitchFamily="18" charset="-128"/>
                    <a:cs typeface="Times New Roman" panose="02020603050405020304" pitchFamily="18" charset="0"/>
                  </a:rPr>
                  <a:t>⇨</a:t>
                </a:r>
              </a:p>
            </p:txBody>
          </p:sp>
          <p:cxnSp>
            <p:nvCxnSpPr>
              <p:cNvPr id="46" name="直線コネクタ 45">
                <a:extLst>
                  <a:ext uri="{FF2B5EF4-FFF2-40B4-BE49-F238E27FC236}">
                    <a16:creationId xmlns:a16="http://schemas.microsoft.com/office/drawing/2014/main" id="{DA8670DC-C1D1-64CC-81B3-E1C2083B347C}"/>
                  </a:ext>
                </a:extLst>
              </p:cNvPr>
              <p:cNvCxnSpPr>
                <a:cxnSpLocks/>
              </p:cNvCxnSpPr>
              <p:nvPr/>
            </p:nvCxnSpPr>
            <p:spPr>
              <a:xfrm>
                <a:off x="6669018" y="989192"/>
                <a:ext cx="0" cy="2774039"/>
              </a:xfrm>
              <a:prstGeom prst="line">
                <a:avLst/>
              </a:prstGeom>
              <a:ln w="254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2" name="角丸四角形 51">
              <a:extLst>
                <a:ext uri="{FF2B5EF4-FFF2-40B4-BE49-F238E27FC236}">
                  <a16:creationId xmlns:a16="http://schemas.microsoft.com/office/drawing/2014/main" id="{B8DC1EBD-5C40-9E6D-4C6E-9412CAB73DDF}"/>
                </a:ext>
              </a:extLst>
            </p:cNvPr>
            <p:cNvSpPr/>
            <p:nvPr/>
          </p:nvSpPr>
          <p:spPr>
            <a:xfrm>
              <a:off x="8653385" y="3184535"/>
              <a:ext cx="2114420" cy="1284826"/>
            </a:xfrm>
            <a:prstGeom prst="roundRect">
              <a:avLst>
                <a:gd name="adj" fmla="val 5339"/>
              </a:avLst>
            </a:prstGeom>
            <a:solidFill>
              <a:schemeClr val="bg1">
                <a:lumMod val="50000"/>
                <a:alpha val="25167"/>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41" name="上矢印 140">
              <a:extLst>
                <a:ext uri="{FF2B5EF4-FFF2-40B4-BE49-F238E27FC236}">
                  <a16:creationId xmlns:a16="http://schemas.microsoft.com/office/drawing/2014/main" id="{68CA6697-A8FF-5C40-1BBF-D27D78EEAC86}"/>
                </a:ext>
              </a:extLst>
            </p:cNvPr>
            <p:cNvSpPr/>
            <p:nvPr/>
          </p:nvSpPr>
          <p:spPr>
            <a:xfrm rot="16200000" flipH="1" flipV="1">
              <a:off x="5582706" y="2883431"/>
              <a:ext cx="1269236" cy="546904"/>
            </a:xfrm>
            <a:prstGeom prst="upArrow">
              <a:avLst>
                <a:gd name="adj1" fmla="val 31750"/>
                <a:gd name="adj2" fmla="val 56679"/>
              </a:avLst>
            </a:prstGeom>
            <a:solidFill>
              <a:schemeClr val="bg1"/>
            </a:solidFill>
            <a:ln w="381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70" name="テキスト ボックス 169">
              <a:extLst>
                <a:ext uri="{FF2B5EF4-FFF2-40B4-BE49-F238E27FC236}">
                  <a16:creationId xmlns:a16="http://schemas.microsoft.com/office/drawing/2014/main" id="{FA9C097A-E1EE-60C3-B41A-684B233520C8}"/>
                </a:ext>
              </a:extLst>
            </p:cNvPr>
            <p:cNvSpPr txBox="1"/>
            <p:nvPr/>
          </p:nvSpPr>
          <p:spPr>
            <a:xfrm>
              <a:off x="2137345" y="1382511"/>
              <a:ext cx="2784007"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In the </a:t>
              </a:r>
              <a:r>
                <a:rPr lang="en-US" altLang="ja-JP" b="1" dirty="0">
                  <a:latin typeface="Times New Roman" panose="02020603050405020304" pitchFamily="18" charset="0"/>
                  <a:cs typeface="Times New Roman" panose="02020603050405020304" pitchFamily="18" charset="0"/>
                </a:rPr>
                <a:t>early </a:t>
              </a:r>
              <a:r>
                <a:rPr kumimoji="1" lang="en-US" altLang="ja-JP" b="1" dirty="0">
                  <a:latin typeface="Times New Roman" panose="02020603050405020304" pitchFamily="18" charset="0"/>
                  <a:cs typeface="Times New Roman" panose="02020603050405020304" pitchFamily="18" charset="0"/>
                </a:rPr>
                <a:t>2010s</a:t>
              </a:r>
              <a:endParaRPr kumimoji="1" lang="ja-JP" altLang="en-US" b="1">
                <a:latin typeface="Times New Roman" panose="02020603050405020304" pitchFamily="18" charset="0"/>
                <a:cs typeface="Times New Roman" panose="02020603050405020304" pitchFamily="18" charset="0"/>
              </a:endParaRPr>
            </a:p>
          </p:txBody>
        </p:sp>
        <p:sp>
          <p:nvSpPr>
            <p:cNvPr id="171" name="テキスト ボックス 170">
              <a:extLst>
                <a:ext uri="{FF2B5EF4-FFF2-40B4-BE49-F238E27FC236}">
                  <a16:creationId xmlns:a16="http://schemas.microsoft.com/office/drawing/2014/main" id="{88D30551-4C07-DCE9-F6B5-24005BB49397}"/>
                </a:ext>
              </a:extLst>
            </p:cNvPr>
            <p:cNvSpPr txBox="1"/>
            <p:nvPr/>
          </p:nvSpPr>
          <p:spPr>
            <a:xfrm>
              <a:off x="7502988" y="1373915"/>
              <a:ext cx="3216549"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In the </a:t>
              </a:r>
              <a:r>
                <a:rPr lang="en-US" altLang="ja-JP" b="1" dirty="0">
                  <a:latin typeface="Times New Roman" panose="02020603050405020304" pitchFamily="18" charset="0"/>
                  <a:cs typeface="Times New Roman" panose="02020603050405020304" pitchFamily="18" charset="0"/>
                </a:rPr>
                <a:t>late</a:t>
              </a:r>
              <a:r>
                <a:rPr kumimoji="1" lang="en-US" altLang="ja-JP" b="1" dirty="0">
                  <a:latin typeface="Times New Roman" panose="02020603050405020304" pitchFamily="18" charset="0"/>
                  <a:cs typeface="Times New Roman" panose="02020603050405020304" pitchFamily="18" charset="0"/>
                </a:rPr>
                <a:t> 2010s</a:t>
              </a:r>
              <a:endParaRPr kumimoji="1" lang="ja-JP" altLang="en-US" b="1">
                <a:latin typeface="Times New Roman" panose="02020603050405020304" pitchFamily="18" charset="0"/>
                <a:cs typeface="Times New Roman" panose="02020603050405020304" pitchFamily="18" charset="0"/>
              </a:endParaRPr>
            </a:p>
          </p:txBody>
        </p:sp>
        <p:sp>
          <p:nvSpPr>
            <p:cNvPr id="180" name="テキスト ボックス 179">
              <a:extLst>
                <a:ext uri="{FF2B5EF4-FFF2-40B4-BE49-F238E27FC236}">
                  <a16:creationId xmlns:a16="http://schemas.microsoft.com/office/drawing/2014/main" id="{74539E8A-E60C-7AF4-4FA2-9C1677A6D454}"/>
                </a:ext>
              </a:extLst>
            </p:cNvPr>
            <p:cNvSpPr txBox="1"/>
            <p:nvPr/>
          </p:nvSpPr>
          <p:spPr>
            <a:xfrm>
              <a:off x="9627302" y="3265993"/>
              <a:ext cx="993417" cy="400110"/>
            </a:xfrm>
            <a:prstGeom prst="rect">
              <a:avLst/>
            </a:prstGeom>
            <a:noFill/>
          </p:spPr>
          <p:txBody>
            <a:bodyPr wrap="square" rtlCol="0">
              <a:spAutoFit/>
            </a:bodyPr>
            <a:lstStyle/>
            <a:p>
              <a:pPr algn="ctr"/>
              <a:r>
                <a:rPr lang="en-US" altLang="ja-JP" sz="2000" b="1" dirty="0">
                  <a:solidFill>
                    <a:srgbClr val="FF0000"/>
                  </a:solidFill>
                  <a:latin typeface="Times New Roman" panose="02020603050405020304" pitchFamily="18" charset="0"/>
                  <a:ea typeface="MS PMincho" panose="02020600040205080304" pitchFamily="18" charset="-128"/>
                  <a:cs typeface="Times New Roman" panose="02020603050405020304" pitchFamily="18" charset="0"/>
                </a:rPr>
                <a:t>OCO</a:t>
              </a:r>
              <a:endParaRPr kumimoji="1" lang="ja-JP" altLang="en-US" sz="2000" b="1">
                <a:solidFill>
                  <a:srgbClr val="FF0000"/>
                </a:solidFill>
                <a:latin typeface="Times New Roman" panose="02020603050405020304" pitchFamily="18" charset="0"/>
                <a:cs typeface="Times New Roman" panose="02020603050405020304" pitchFamily="18" charset="0"/>
              </a:endParaRPr>
            </a:p>
          </p:txBody>
        </p:sp>
        <p:sp>
          <p:nvSpPr>
            <p:cNvPr id="174" name="上矢印 173">
              <a:extLst>
                <a:ext uri="{FF2B5EF4-FFF2-40B4-BE49-F238E27FC236}">
                  <a16:creationId xmlns:a16="http://schemas.microsoft.com/office/drawing/2014/main" id="{8D80B327-4AF9-A5AD-395F-A31951D128E2}"/>
                </a:ext>
              </a:extLst>
            </p:cNvPr>
            <p:cNvSpPr/>
            <p:nvPr/>
          </p:nvSpPr>
          <p:spPr>
            <a:xfrm rot="7518119" flipH="1" flipV="1">
              <a:off x="9020077" y="2999800"/>
              <a:ext cx="454906" cy="1158784"/>
            </a:xfrm>
            <a:prstGeom prst="upArrow">
              <a:avLst>
                <a:gd name="adj1" fmla="val 31750"/>
                <a:gd name="adj2" fmla="val 56679"/>
              </a:avLst>
            </a:prstGeom>
            <a:solidFill>
              <a:schemeClr val="bg1"/>
            </a:solidFill>
            <a:ln w="381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F3C435F7-39D8-02A1-E933-54BDF8FF7427}"/>
                </a:ext>
              </a:extLst>
            </p:cNvPr>
            <p:cNvSpPr txBox="1"/>
            <p:nvPr/>
          </p:nvSpPr>
          <p:spPr>
            <a:xfrm>
              <a:off x="7156009" y="2738526"/>
              <a:ext cx="1699484" cy="369332"/>
            </a:xfrm>
            <a:prstGeom prst="rect">
              <a:avLst/>
            </a:prstGeom>
            <a:noFill/>
          </p:spPr>
          <p:txBody>
            <a:bodyPr wrap="square" rtlCol="0">
              <a:spAutoFit/>
            </a:bodyPr>
            <a:lstStyle/>
            <a:p>
              <a:pPr algn="ctr"/>
              <a:r>
                <a:rPr kumimoji="1" lang="en-US" altLang="ja-JP" b="1" dirty="0">
                  <a:solidFill>
                    <a:srgbClr val="FF0000"/>
                  </a:solidFill>
                  <a:latin typeface="Times New Roman" panose="02020603050405020304" pitchFamily="18" charset="0"/>
                  <a:cs typeface="Times New Roman" panose="02020603050405020304" pitchFamily="18" charset="0"/>
                </a:rPr>
                <a:t>ACD, HFO</a:t>
              </a:r>
              <a:endParaRPr kumimoji="1" lang="ja-JP" altLang="en-US" b="1">
                <a:solidFill>
                  <a:srgbClr val="FF0000"/>
                </a:solidFill>
                <a:latin typeface="Times New Roman" panose="02020603050405020304" pitchFamily="18" charset="0"/>
                <a:cs typeface="Times New Roman" panose="02020603050405020304" pitchFamily="18" charset="0"/>
              </a:endParaRPr>
            </a:p>
          </p:txBody>
        </p:sp>
        <p:sp>
          <p:nvSpPr>
            <p:cNvPr id="173" name="上矢印 172">
              <a:extLst>
                <a:ext uri="{FF2B5EF4-FFF2-40B4-BE49-F238E27FC236}">
                  <a16:creationId xmlns:a16="http://schemas.microsoft.com/office/drawing/2014/main" id="{184AD286-7D6A-65CF-1C69-0C61F474F551}"/>
                </a:ext>
              </a:extLst>
            </p:cNvPr>
            <p:cNvSpPr/>
            <p:nvPr/>
          </p:nvSpPr>
          <p:spPr>
            <a:xfrm rot="18522864" flipH="1" flipV="1">
              <a:off x="8170755" y="2231881"/>
              <a:ext cx="454906" cy="579346"/>
            </a:xfrm>
            <a:prstGeom prst="upArrow">
              <a:avLst>
                <a:gd name="adj1" fmla="val 31750"/>
                <a:gd name="adj2" fmla="val 56679"/>
              </a:avLst>
            </a:prstGeom>
            <a:solidFill>
              <a:schemeClr val="bg1"/>
            </a:solidFill>
            <a:ln w="381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grpSp>
      <p:sp>
        <p:nvSpPr>
          <p:cNvPr id="18" name="角丸四角形 17">
            <a:extLst>
              <a:ext uri="{FF2B5EF4-FFF2-40B4-BE49-F238E27FC236}">
                <a16:creationId xmlns:a16="http://schemas.microsoft.com/office/drawing/2014/main" id="{5A0F6C19-7031-7AD7-CBA8-2C68F33EC64F}"/>
              </a:ext>
            </a:extLst>
          </p:cNvPr>
          <p:cNvSpPr/>
          <p:nvPr/>
        </p:nvSpPr>
        <p:spPr>
          <a:xfrm flipH="1">
            <a:off x="7250766" y="1997351"/>
            <a:ext cx="712329" cy="668792"/>
          </a:xfrm>
          <a:prstGeom prst="roundRect">
            <a:avLst>
              <a:gd name="adj" fmla="val 5981"/>
            </a:avLst>
          </a:prstGeom>
          <a:solidFill>
            <a:schemeClr val="bg1">
              <a:lumMod val="75000"/>
            </a:schemeClr>
          </a:solid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E0F098D9-7538-5449-F37F-3783EC21088E}"/>
              </a:ext>
            </a:extLst>
          </p:cNvPr>
          <p:cNvSpPr txBox="1"/>
          <p:nvPr/>
        </p:nvSpPr>
        <p:spPr>
          <a:xfrm>
            <a:off x="7030313" y="2080065"/>
            <a:ext cx="1174471" cy="369332"/>
          </a:xfrm>
          <a:prstGeom prst="rect">
            <a:avLst/>
          </a:prstGeom>
          <a:noFill/>
        </p:spPr>
        <p:txBody>
          <a:bodyPr wrap="square" rtlCol="0">
            <a:spAutoFit/>
          </a:bodyPr>
          <a:lstStyle/>
          <a:p>
            <a:pPr algn="ctr"/>
            <a:r>
              <a:rPr lang="en-US" altLang="ja-JP" b="1" dirty="0">
                <a:latin typeface="Times New Roman" panose="02020603050405020304" pitchFamily="18" charset="0"/>
                <a:ea typeface="MS PMincho" panose="02020600040205080304" pitchFamily="18" charset="-128"/>
                <a:cs typeface="Times New Roman" panose="02020603050405020304" pitchFamily="18" charset="0"/>
              </a:rPr>
              <a:t>DCO</a:t>
            </a:r>
            <a:endParaRPr kumimoji="1" lang="ja-JP" altLang="en-US" b="1">
              <a:latin typeface="Times New Roman" panose="02020603050405020304" pitchFamily="18" charset="0"/>
              <a:cs typeface="Times New Roman" panose="02020603050405020304" pitchFamily="18" charset="0"/>
            </a:endParaRPr>
          </a:p>
        </p:txBody>
      </p:sp>
      <p:sp>
        <p:nvSpPr>
          <p:cNvPr id="20" name="角丸四角形 19">
            <a:extLst>
              <a:ext uri="{FF2B5EF4-FFF2-40B4-BE49-F238E27FC236}">
                <a16:creationId xmlns:a16="http://schemas.microsoft.com/office/drawing/2014/main" id="{714E01F8-1411-981F-C610-F30569B98C2B}"/>
              </a:ext>
            </a:extLst>
          </p:cNvPr>
          <p:cNvSpPr/>
          <p:nvPr/>
        </p:nvSpPr>
        <p:spPr>
          <a:xfrm flipH="1">
            <a:off x="1722801" y="1997351"/>
            <a:ext cx="712329" cy="668792"/>
          </a:xfrm>
          <a:prstGeom prst="roundRect">
            <a:avLst>
              <a:gd name="adj" fmla="val 5981"/>
            </a:avLst>
          </a:prstGeom>
          <a:solidFill>
            <a:schemeClr val="bg1">
              <a:lumMod val="75000"/>
            </a:schemeClr>
          </a:solid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11DD4AB9-76D1-CE35-DE7A-51973DC93255}"/>
              </a:ext>
            </a:extLst>
          </p:cNvPr>
          <p:cNvSpPr txBox="1"/>
          <p:nvPr/>
        </p:nvSpPr>
        <p:spPr>
          <a:xfrm>
            <a:off x="1499244" y="2080065"/>
            <a:ext cx="1174471" cy="369332"/>
          </a:xfrm>
          <a:prstGeom prst="rect">
            <a:avLst/>
          </a:prstGeom>
          <a:noFill/>
        </p:spPr>
        <p:txBody>
          <a:bodyPr wrap="square" rtlCol="0">
            <a:spAutoFit/>
          </a:bodyPr>
          <a:lstStyle/>
          <a:p>
            <a:pPr algn="ctr"/>
            <a:r>
              <a:rPr lang="en-US" altLang="ja-JP" b="1" dirty="0">
                <a:latin typeface="Times New Roman" panose="02020603050405020304" pitchFamily="18" charset="0"/>
                <a:ea typeface="MS PMincho" panose="02020600040205080304" pitchFamily="18" charset="-128"/>
                <a:cs typeface="Times New Roman" panose="02020603050405020304" pitchFamily="18" charset="0"/>
              </a:rPr>
              <a:t>DCO</a:t>
            </a:r>
            <a:endParaRPr kumimoji="1" lang="ja-JP" altLang="en-US" b="1">
              <a:latin typeface="Times New Roman" panose="02020603050405020304" pitchFamily="18" charset="0"/>
              <a:cs typeface="Times New Roman" panose="02020603050405020304" pitchFamily="18" charset="0"/>
            </a:endParaRPr>
          </a:p>
        </p:txBody>
      </p:sp>
      <p:sp>
        <p:nvSpPr>
          <p:cNvPr id="23" name="角丸四角形 22">
            <a:extLst>
              <a:ext uri="{FF2B5EF4-FFF2-40B4-BE49-F238E27FC236}">
                <a16:creationId xmlns:a16="http://schemas.microsoft.com/office/drawing/2014/main" id="{0228BA38-A915-41C3-BBA2-412C7E68E170}"/>
              </a:ext>
            </a:extLst>
          </p:cNvPr>
          <p:cNvSpPr/>
          <p:nvPr/>
        </p:nvSpPr>
        <p:spPr>
          <a:xfrm>
            <a:off x="7256395" y="1982011"/>
            <a:ext cx="1263015" cy="948937"/>
          </a:xfrm>
          <a:prstGeom prst="roundRect">
            <a:avLst>
              <a:gd name="adj" fmla="val 5339"/>
            </a:avLst>
          </a:prstGeom>
          <a:solidFill>
            <a:schemeClr val="bg1">
              <a:lumMod val="50000"/>
              <a:alpha val="25167"/>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latin typeface="Times New Roman" panose="02020603050405020304" pitchFamily="18" charset="0"/>
              <a:ea typeface="MS PMincho"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651967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C969-9E2C-62BE-3587-56F05126B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077DA-1F11-9DAB-F849-1905DDFC78CD}"/>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4. Implication for Japan’s Active Cyber Defense ~ Current Status</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792F78-F11B-EA89-4D25-0A54C2A87CD3}"/>
              </a:ext>
            </a:extLst>
          </p:cNvPr>
          <p:cNvSpPr>
            <a:spLocks noGrp="1"/>
          </p:cNvSpPr>
          <p:nvPr>
            <p:ph idx="1"/>
          </p:nvPr>
        </p:nvSpPr>
        <p:spPr>
          <a:xfrm>
            <a:off x="268014" y="1494971"/>
            <a:ext cx="7052230" cy="4726432"/>
          </a:xfrm>
        </p:spPr>
        <p:txBody>
          <a:bodyPr>
            <a:normAutofit/>
          </a:bodyPr>
          <a:lstStyle/>
          <a:p>
            <a:pPr marL="0" indent="0">
              <a:lnSpc>
                <a:spcPct val="140000"/>
              </a:lnSpc>
              <a:buNone/>
            </a:pPr>
            <a:r>
              <a:rPr lang="en-US" altLang="ja-JP" sz="2400" dirty="0">
                <a:solidFill>
                  <a:srgbClr val="FF0000"/>
                </a:solidFill>
                <a:latin typeface="Times New Roman" panose="02020603050405020304" pitchFamily="18" charset="0"/>
                <a:ea typeface="Yu Gothic" panose="020B0400000000000000" pitchFamily="34" charset="-128"/>
              </a:rPr>
              <a:t>(1) National Security Strategy 2022 has declared ‘ACD</a:t>
            </a:r>
            <a:r>
              <a:rPr lang="en-US" altLang="ja-JP" sz="2400" dirty="0">
                <a:solidFill>
                  <a:srgbClr val="000000"/>
                </a:solidFill>
                <a:latin typeface="Times New Roman" panose="02020603050405020304" pitchFamily="18" charset="0"/>
                <a:ea typeface="Yu Gothic" panose="020B0400000000000000" pitchFamily="34" charset="-128"/>
              </a:rPr>
              <a:t>’ </a:t>
            </a:r>
          </a:p>
          <a:p>
            <a:pPr marL="0" indent="0">
              <a:lnSpc>
                <a:spcPct val="140000"/>
              </a:lnSpc>
              <a:buNone/>
            </a:pPr>
            <a:r>
              <a:rPr lang="en-US" altLang="ja-JP" sz="2400" dirty="0">
                <a:solidFill>
                  <a:srgbClr val="000000"/>
                </a:solidFill>
                <a:latin typeface="Times New Roman" panose="02020603050405020304" pitchFamily="18" charset="0"/>
                <a:ea typeface="Yu Gothic" panose="020B0400000000000000" pitchFamily="34" charset="-128"/>
              </a:rPr>
              <a:t>(2) Promulgation of ‘ACD’</a:t>
            </a:r>
            <a:r>
              <a:rPr lang="en-US" altLang="ja-JP" sz="2400" dirty="0">
                <a:latin typeface="Times New Roman" panose="02020603050405020304" pitchFamily="18" charset="0"/>
                <a:cs typeface="Times New Roman" panose="02020603050405020304" pitchFamily="18" charset="0"/>
              </a:rPr>
              <a:t> Acts 2025 and enforce 2026</a:t>
            </a:r>
            <a:r>
              <a:rPr lang="en-US" altLang="ja-JP" sz="2400" dirty="0">
                <a:solidFill>
                  <a:srgbClr val="000000"/>
                </a:solidFill>
                <a:latin typeface="Times New Roman" panose="02020603050405020304" pitchFamily="18" charset="0"/>
                <a:ea typeface="Yu Gothic" panose="020B0400000000000000" pitchFamily="34" charset="-128"/>
              </a:rPr>
              <a:t>. </a:t>
            </a:r>
          </a:p>
          <a:p>
            <a:pPr marL="277812" indent="0">
              <a:lnSpc>
                <a:spcPct val="140000"/>
              </a:lnSpc>
              <a:buNone/>
            </a:pPr>
            <a:r>
              <a:rPr lang="en-US" altLang="ja-JP" sz="2400" dirty="0">
                <a:solidFill>
                  <a:srgbClr val="000000"/>
                </a:solidFill>
                <a:latin typeface="Times New Roman" panose="02020603050405020304" pitchFamily="18" charset="0"/>
                <a:ea typeface="Yu Gothic" panose="020B0400000000000000" pitchFamily="34" charset="-128"/>
              </a:rPr>
              <a:t>a. ‘ACD’ mainly by JMOD &amp; NPA</a:t>
            </a:r>
            <a:r>
              <a:rPr lang="en-US" altLang="ja-JP" sz="2400" baseline="30000" dirty="0">
                <a:solidFill>
                  <a:srgbClr val="000000"/>
                </a:solidFill>
                <a:latin typeface="Times New Roman" panose="02020603050405020304" pitchFamily="18" charset="0"/>
                <a:ea typeface="Yu Gothic" panose="020B0400000000000000" pitchFamily="34" charset="-128"/>
              </a:rPr>
              <a:t>*8</a:t>
            </a:r>
            <a:r>
              <a:rPr lang="en-US" altLang="ja-JP" sz="2400" dirty="0">
                <a:solidFill>
                  <a:srgbClr val="000000"/>
                </a:solidFill>
                <a:latin typeface="Times New Roman" panose="02020603050405020304" pitchFamily="18" charset="0"/>
                <a:ea typeface="Yu Gothic" panose="020B0400000000000000" pitchFamily="34" charset="-128"/>
              </a:rPr>
              <a:t>. </a:t>
            </a:r>
          </a:p>
          <a:p>
            <a:pPr marL="277812" indent="0">
              <a:lnSpc>
                <a:spcPct val="140000"/>
              </a:lnSpc>
              <a:buNone/>
            </a:pPr>
            <a:r>
              <a:rPr lang="en-US" altLang="ja-JP" sz="2400" dirty="0">
                <a:solidFill>
                  <a:srgbClr val="000000"/>
                </a:solidFill>
                <a:latin typeface="Times New Roman" panose="02020603050405020304" pitchFamily="18" charset="0"/>
                <a:ea typeface="Yu Gothic" panose="020B0400000000000000" pitchFamily="34" charset="-128"/>
              </a:rPr>
              <a:t>b. NCO</a:t>
            </a:r>
            <a:r>
              <a:rPr lang="en-US" altLang="ja-JP" sz="2400" baseline="30000" dirty="0">
                <a:solidFill>
                  <a:srgbClr val="000000"/>
                </a:solidFill>
                <a:latin typeface="Times New Roman" panose="02020603050405020304" pitchFamily="18" charset="0"/>
                <a:ea typeface="Yu Gothic" panose="020B0400000000000000" pitchFamily="34" charset="-128"/>
              </a:rPr>
              <a:t>*9</a:t>
            </a:r>
            <a:r>
              <a:rPr lang="en-US" altLang="ja-JP" sz="2400" dirty="0">
                <a:solidFill>
                  <a:srgbClr val="000000"/>
                </a:solidFill>
                <a:latin typeface="Times New Roman" panose="02020603050405020304" pitchFamily="18" charset="0"/>
                <a:ea typeface="Yu Gothic" panose="020B0400000000000000" pitchFamily="34" charset="-128"/>
              </a:rPr>
              <a:t> is responsible of “</a:t>
            </a:r>
            <a:r>
              <a:rPr lang="en-US" altLang="ja-JP" sz="2400" b="1" u="sng" dirty="0">
                <a:solidFill>
                  <a:srgbClr val="FF0000"/>
                </a:solidFill>
                <a:latin typeface="Times New Roman" panose="02020603050405020304" pitchFamily="18" charset="0"/>
                <a:ea typeface="Yu Gothic" panose="020B0400000000000000" pitchFamily="34" charset="-128"/>
              </a:rPr>
              <a:t>strong comprehensive </a:t>
            </a:r>
          </a:p>
          <a:p>
            <a:pPr marL="495300" indent="-217488">
              <a:lnSpc>
                <a:spcPct val="140000"/>
              </a:lnSpc>
              <a:buNone/>
            </a:pPr>
            <a:r>
              <a:rPr lang="en-US" altLang="ja-JP" sz="2400" b="1" u="sng" dirty="0">
                <a:solidFill>
                  <a:srgbClr val="FF0000"/>
                </a:solidFill>
                <a:latin typeface="Times New Roman" panose="02020603050405020304" pitchFamily="18" charset="0"/>
                <a:ea typeface="Yu Gothic" panose="020B0400000000000000" pitchFamily="34" charset="-128"/>
              </a:rPr>
              <a:t>Coordination</a:t>
            </a:r>
            <a:r>
              <a:rPr lang="en-US" altLang="ja-JP" sz="2400" dirty="0">
                <a:solidFill>
                  <a:srgbClr val="000000"/>
                </a:solidFill>
                <a:latin typeface="Times New Roman" panose="02020603050405020304" pitchFamily="18" charset="0"/>
                <a:ea typeface="Yu Gothic" panose="020B0400000000000000" pitchFamily="34" charset="-128"/>
              </a:rPr>
              <a:t>.”</a:t>
            </a:r>
          </a:p>
          <a:p>
            <a:pPr marL="495300" indent="-484188">
              <a:lnSpc>
                <a:spcPct val="140000"/>
              </a:lnSpc>
              <a:buNone/>
            </a:pPr>
            <a:r>
              <a:rPr lang="ja-JP" altLang="en-US" sz="2400">
                <a:solidFill>
                  <a:srgbClr val="000000"/>
                </a:solidFill>
                <a:latin typeface="Times New Roman" panose="02020603050405020304" pitchFamily="18" charset="0"/>
                <a:ea typeface="Yu Gothic" panose="020B0400000000000000" pitchFamily="34" charset="-128"/>
              </a:rPr>
              <a:t>⇨ </a:t>
            </a:r>
            <a:r>
              <a:rPr lang="en-US" altLang="ja-JP" sz="2400" dirty="0">
                <a:solidFill>
                  <a:srgbClr val="000000"/>
                </a:solidFill>
                <a:latin typeface="Times New Roman" panose="02020603050405020304" pitchFamily="18" charset="0"/>
                <a:ea typeface="Yu Gothic" panose="020B0400000000000000" pitchFamily="34" charset="-128"/>
              </a:rPr>
              <a:t>Definition of  ‘ACD’ in Japan? / HQs?</a:t>
            </a:r>
          </a:p>
          <a:p>
            <a:pPr marL="0" indent="0" algn="r">
              <a:lnSpc>
                <a:spcPct val="140000"/>
              </a:lnSpc>
              <a:buNone/>
            </a:pPr>
            <a:endParaRPr lang="en-US" altLang="ja-JP" sz="2400" baseline="30000" dirty="0">
              <a:solidFill>
                <a:srgbClr val="000000"/>
              </a:solidFill>
              <a:latin typeface="Times New Roman" panose="02020603050405020304" pitchFamily="18" charset="0"/>
              <a:ea typeface="Yu Gothic" panose="020B0400000000000000" pitchFamily="34" charset="-128"/>
            </a:endParaRPr>
          </a:p>
          <a:p>
            <a:pPr marL="0" indent="0" algn="r">
              <a:lnSpc>
                <a:spcPct val="140000"/>
              </a:lnSpc>
              <a:buNone/>
            </a:pPr>
            <a:endParaRPr lang="en-US" altLang="ja-JP" sz="2400" baseline="30000" dirty="0">
              <a:solidFill>
                <a:srgbClr val="000000"/>
              </a:solidFill>
              <a:latin typeface="Times New Roman" panose="02020603050405020304" pitchFamily="18" charset="0"/>
              <a:ea typeface="Yu Gothic" panose="020B0400000000000000" pitchFamily="34" charset="-128"/>
            </a:endParaRPr>
          </a:p>
        </p:txBody>
      </p:sp>
      <p:sp>
        <p:nvSpPr>
          <p:cNvPr id="4" name="Slide Number Placeholder 5">
            <a:extLst>
              <a:ext uri="{FF2B5EF4-FFF2-40B4-BE49-F238E27FC236}">
                <a16:creationId xmlns:a16="http://schemas.microsoft.com/office/drawing/2014/main" id="{57D4E936-DAA1-8937-05F8-6E2CF82BA494}"/>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9</a:t>
            </a:fld>
            <a:endParaRPr lang="en-US" dirty="0"/>
          </a:p>
        </p:txBody>
      </p:sp>
      <p:pic>
        <p:nvPicPr>
          <p:cNvPr id="5" name="図 4">
            <a:extLst>
              <a:ext uri="{FF2B5EF4-FFF2-40B4-BE49-F238E27FC236}">
                <a16:creationId xmlns:a16="http://schemas.microsoft.com/office/drawing/2014/main" id="{97B78D41-F11E-D95A-77D4-F8D5810320F9}"/>
              </a:ext>
            </a:extLst>
          </p:cNvPr>
          <p:cNvPicPr>
            <a:picLocks noChangeAspect="1"/>
          </p:cNvPicPr>
          <p:nvPr/>
        </p:nvPicPr>
        <p:blipFill>
          <a:blip r:embed="rId3"/>
          <a:stretch>
            <a:fillRect/>
          </a:stretch>
        </p:blipFill>
        <p:spPr>
          <a:xfrm>
            <a:off x="7527073" y="1016000"/>
            <a:ext cx="4240383" cy="5340349"/>
          </a:xfrm>
          <a:prstGeom prst="rect">
            <a:avLst/>
          </a:prstGeom>
        </p:spPr>
      </p:pic>
      <p:sp>
        <p:nvSpPr>
          <p:cNvPr id="7" name="テキスト ボックス 6">
            <a:extLst>
              <a:ext uri="{FF2B5EF4-FFF2-40B4-BE49-F238E27FC236}">
                <a16:creationId xmlns:a16="http://schemas.microsoft.com/office/drawing/2014/main" id="{C650786A-E0F8-AD2F-7C7A-069650278819}"/>
              </a:ext>
            </a:extLst>
          </p:cNvPr>
          <p:cNvSpPr txBox="1"/>
          <p:nvPr/>
        </p:nvSpPr>
        <p:spPr>
          <a:xfrm>
            <a:off x="7527073" y="6389554"/>
            <a:ext cx="3177822" cy="369332"/>
          </a:xfrm>
          <a:prstGeom prst="rect">
            <a:avLst/>
          </a:prstGeom>
          <a:noFill/>
        </p:spPr>
        <p:txBody>
          <a:bodyPr wrap="square">
            <a:spAutoFit/>
          </a:bodyPr>
          <a:lstStyle/>
          <a:p>
            <a:pPr marL="0" indent="0">
              <a:buNone/>
            </a:pPr>
            <a:r>
              <a:rPr lang="en-US" altLang="ja-JP" sz="1800" i="1" baseline="30000" dirty="0">
                <a:solidFill>
                  <a:srgbClr val="000000"/>
                </a:solidFill>
                <a:latin typeface="Times New Roman" panose="02020603050405020304" pitchFamily="18" charset="0"/>
                <a:ea typeface="Yu Gothic" panose="020B0400000000000000" pitchFamily="34" charset="-128"/>
              </a:rPr>
              <a:t>Reference: From Nikkei News 19 Mar. 2022</a:t>
            </a:r>
            <a:endParaRPr lang="en-US" altLang="ja-JP" sz="1800" i="1" dirty="0">
              <a:solidFill>
                <a:srgbClr val="000000"/>
              </a:solidFill>
              <a:latin typeface="Times New Roman" panose="02020603050405020304" pitchFamily="18" charset="0"/>
              <a:ea typeface="Yu Gothic" panose="020B0400000000000000" pitchFamily="34" charset="-128"/>
            </a:endParaRPr>
          </a:p>
        </p:txBody>
      </p:sp>
      <p:sp>
        <p:nvSpPr>
          <p:cNvPr id="8" name="テキスト ボックス 7">
            <a:extLst>
              <a:ext uri="{FF2B5EF4-FFF2-40B4-BE49-F238E27FC236}">
                <a16:creationId xmlns:a16="http://schemas.microsoft.com/office/drawing/2014/main" id="{F3220B73-A3F2-8E50-0FE7-40645BDBBFA9}"/>
              </a:ext>
            </a:extLst>
          </p:cNvPr>
          <p:cNvSpPr txBox="1"/>
          <p:nvPr/>
        </p:nvSpPr>
        <p:spPr>
          <a:xfrm>
            <a:off x="4301992" y="6033183"/>
            <a:ext cx="3018252" cy="646331"/>
          </a:xfrm>
          <a:prstGeom prst="rect">
            <a:avLst/>
          </a:prstGeom>
          <a:noFill/>
        </p:spPr>
        <p:txBody>
          <a:bodyPr wrap="square">
            <a:spAutoFit/>
          </a:bodyPr>
          <a:lstStyle/>
          <a:p>
            <a:pPr marL="0" indent="0">
              <a:buNone/>
            </a:pPr>
            <a:r>
              <a:rPr lang="en-US" altLang="ja-JP" sz="1800" baseline="30000" dirty="0">
                <a:solidFill>
                  <a:srgbClr val="000000"/>
                </a:solidFill>
                <a:latin typeface="Times New Roman" panose="02020603050405020304" pitchFamily="18" charset="0"/>
                <a:ea typeface="Yu Gothic" panose="020B0400000000000000" pitchFamily="34" charset="-128"/>
              </a:rPr>
              <a:t>*7 </a:t>
            </a:r>
            <a:r>
              <a:rPr lang="en-US" altLang="ja-JP" sz="1800" dirty="0">
                <a:solidFill>
                  <a:srgbClr val="000000"/>
                </a:solidFill>
                <a:latin typeface="Times New Roman" panose="02020603050405020304" pitchFamily="18" charset="0"/>
                <a:ea typeface="Yu Gothic" panose="020B0400000000000000" pitchFamily="34" charset="-128"/>
              </a:rPr>
              <a:t>: National Police Agency</a:t>
            </a:r>
          </a:p>
          <a:p>
            <a:pPr marL="0" indent="0">
              <a:buNone/>
            </a:pPr>
            <a:r>
              <a:rPr lang="en-US" altLang="ja-JP" sz="1800" baseline="30000" dirty="0">
                <a:solidFill>
                  <a:srgbClr val="000000"/>
                </a:solidFill>
                <a:latin typeface="Times New Roman" panose="02020603050405020304" pitchFamily="18" charset="0"/>
                <a:ea typeface="Yu Gothic" panose="020B0400000000000000" pitchFamily="34" charset="-128"/>
              </a:rPr>
              <a:t>*8 </a:t>
            </a:r>
            <a:r>
              <a:rPr lang="en-US" altLang="ja-JP" sz="1800" dirty="0">
                <a:solidFill>
                  <a:srgbClr val="000000"/>
                </a:solidFill>
                <a:latin typeface="Times New Roman" panose="02020603050405020304" pitchFamily="18" charset="0"/>
                <a:ea typeface="Yu Gothic" panose="020B0400000000000000" pitchFamily="34" charset="-128"/>
              </a:rPr>
              <a:t>:  National Cyber Office</a:t>
            </a:r>
          </a:p>
        </p:txBody>
      </p:sp>
    </p:spTree>
    <p:extLst>
      <p:ext uri="{BB962C8B-B14F-4D97-AF65-F5344CB8AC3E}">
        <p14:creationId xmlns:p14="http://schemas.microsoft.com/office/powerpoint/2010/main" val="4250730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59C6-8B8C-CE38-CB02-314485F99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BA249-2C8A-70BA-9785-FE5FA156EAE2}"/>
              </a:ext>
            </a:extLst>
          </p:cNvPr>
          <p:cNvSpPr>
            <a:spLocks noGrp="1"/>
          </p:cNvSpPr>
          <p:nvPr>
            <p:ph type="title"/>
          </p:nvPr>
        </p:nvSpPr>
        <p:spPr/>
        <p:txBody>
          <a:bodyPr anchor="ctr">
            <a:normAutofit/>
          </a:bodyPr>
          <a:lstStyle/>
          <a:p>
            <a:pPr algn="ctr"/>
            <a:r>
              <a:rPr lang="en-US" altLang="ja-JP" sz="2400" dirty="0">
                <a:latin typeface="Times New Roman" panose="02020603050405020304" pitchFamily="18" charset="0"/>
                <a:cs typeface="Times New Roman" panose="02020603050405020304" pitchFamily="18" charset="0"/>
              </a:rPr>
              <a:t>4. Implication for Japan’s Active Cyber Defense ~ Challenges</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5C8D5F-DA80-AE55-3B4F-10DF667095D4}"/>
              </a:ext>
            </a:extLst>
          </p:cNvPr>
          <p:cNvSpPr>
            <a:spLocks noGrp="1"/>
          </p:cNvSpPr>
          <p:nvPr>
            <p:ph idx="1"/>
          </p:nvPr>
        </p:nvSpPr>
        <p:spPr>
          <a:xfrm>
            <a:off x="268014" y="1016000"/>
            <a:ext cx="11655972" cy="5340350"/>
          </a:xfrm>
        </p:spPr>
        <p:txBody>
          <a:bodyPr>
            <a:normAutofit/>
          </a:bodyPr>
          <a:lstStyle/>
          <a:p>
            <a:pPr marL="0" indent="0">
              <a:lnSpc>
                <a:spcPct val="190000"/>
              </a:lnSpc>
              <a:buNone/>
            </a:pPr>
            <a:r>
              <a:rPr lang="en-US" altLang="ja-JP" sz="2400" dirty="0">
                <a:solidFill>
                  <a:srgbClr val="000000"/>
                </a:solidFill>
                <a:latin typeface="Times New Roman" panose="02020603050405020304" pitchFamily="18" charset="0"/>
                <a:ea typeface="Yu Gothic" panose="020B0400000000000000" pitchFamily="34" charset="-128"/>
              </a:rPr>
              <a:t>(1) To execute effective ‘ACD’: </a:t>
            </a:r>
          </a:p>
          <a:p>
            <a:pPr marL="230187" indent="0">
              <a:lnSpc>
                <a:spcPct val="190000"/>
              </a:lnSpc>
              <a:buNone/>
            </a:pPr>
            <a:r>
              <a:rPr lang="en-US" altLang="ja-JP" sz="2400" b="1" dirty="0">
                <a:solidFill>
                  <a:srgbClr val="0432FF"/>
                </a:solidFill>
                <a:latin typeface="Times New Roman" panose="02020603050405020304" pitchFamily="18" charset="0"/>
                <a:ea typeface="Yu Gothic" panose="020B0400000000000000" pitchFamily="34" charset="-128"/>
              </a:rPr>
              <a:t>a. Public-Private Cooperation Framework</a:t>
            </a:r>
          </a:p>
          <a:p>
            <a:pPr marL="230187" indent="0">
              <a:lnSpc>
                <a:spcPct val="190000"/>
              </a:lnSpc>
              <a:buNone/>
            </a:pPr>
            <a:r>
              <a:rPr lang="en-US" altLang="ja-JP" sz="2400" b="1" dirty="0">
                <a:solidFill>
                  <a:srgbClr val="0432FF"/>
                </a:solidFill>
                <a:latin typeface="Times New Roman" panose="02020603050405020304" pitchFamily="18" charset="0"/>
                <a:ea typeface="Yu Gothic" panose="020B0400000000000000" pitchFamily="34" charset="-128"/>
              </a:rPr>
              <a:t>b. Framework of CISR for ‘ACD’ </a:t>
            </a:r>
          </a:p>
          <a:p>
            <a:pPr marL="230187" indent="0">
              <a:lnSpc>
                <a:spcPct val="190000"/>
              </a:lnSpc>
              <a:buNone/>
            </a:pPr>
            <a:r>
              <a:rPr lang="en-US" altLang="ja-JP" sz="2400" b="1" dirty="0">
                <a:solidFill>
                  <a:srgbClr val="0432FF"/>
                </a:solidFill>
                <a:latin typeface="Times New Roman" panose="02020603050405020304" pitchFamily="18" charset="0"/>
                <a:ea typeface="Yu Gothic" panose="020B0400000000000000" pitchFamily="34" charset="-128"/>
              </a:rPr>
              <a:t>c. Make NCO literally</a:t>
            </a:r>
            <a:r>
              <a:rPr lang="ja-JP" altLang="en-US" sz="2400" b="1">
                <a:solidFill>
                  <a:srgbClr val="0432FF"/>
                </a:solidFill>
                <a:latin typeface="Times New Roman" panose="02020603050405020304" pitchFamily="18" charset="0"/>
                <a:ea typeface="Yu Gothic" panose="020B0400000000000000" pitchFamily="34" charset="-128"/>
              </a:rPr>
              <a:t> </a:t>
            </a:r>
            <a:r>
              <a:rPr lang="en-US" altLang="ja-JP" sz="2400" b="1" dirty="0">
                <a:solidFill>
                  <a:srgbClr val="0432FF"/>
                </a:solidFill>
                <a:latin typeface="Times New Roman" panose="02020603050405020304" pitchFamily="18" charset="0"/>
                <a:ea typeface="Yu Gothic" panose="020B0400000000000000" pitchFamily="34" charset="-128"/>
              </a:rPr>
              <a:t>be a HQs for effective ‘ACD’ </a:t>
            </a:r>
          </a:p>
          <a:p>
            <a:pPr marL="230187" indent="0">
              <a:lnSpc>
                <a:spcPct val="190000"/>
              </a:lnSpc>
              <a:buNone/>
            </a:pPr>
            <a:r>
              <a:rPr lang="en-US" altLang="ja-JP" sz="2400" b="1" dirty="0">
                <a:solidFill>
                  <a:srgbClr val="0432FF"/>
                </a:solidFill>
                <a:latin typeface="Times New Roman" panose="02020603050405020304" pitchFamily="18" charset="0"/>
                <a:ea typeface="Yu Gothic" panose="020B0400000000000000" pitchFamily="34" charset="-128"/>
              </a:rPr>
              <a:t>d. The coordination framework for ‘ACD’ between JMOD &amp; NPA</a:t>
            </a:r>
          </a:p>
          <a:p>
            <a:pPr marL="9525" indent="0">
              <a:lnSpc>
                <a:spcPct val="190000"/>
              </a:lnSpc>
              <a:buNone/>
            </a:pPr>
            <a:r>
              <a:rPr lang="en-US" altLang="ja-JP" sz="2400" dirty="0">
                <a:solidFill>
                  <a:srgbClr val="000000"/>
                </a:solidFill>
                <a:latin typeface="Times New Roman" panose="02020603050405020304" pitchFamily="18" charset="0"/>
                <a:ea typeface="Yu Gothic" panose="020B0400000000000000" pitchFamily="34" charset="-128"/>
              </a:rPr>
              <a:t>(2) Uncertainty remains  </a:t>
            </a:r>
            <a:r>
              <a:rPr lang="ja-JP" altLang="en-US" sz="2400">
                <a:solidFill>
                  <a:srgbClr val="000000"/>
                </a:solidFill>
                <a:latin typeface="Times New Roman" panose="02020603050405020304" pitchFamily="18" charset="0"/>
                <a:ea typeface="Yu Gothic" panose="020B0400000000000000" pitchFamily="34" charset="-128"/>
              </a:rPr>
              <a:t>⇨</a:t>
            </a:r>
            <a:r>
              <a:rPr lang="en-US" altLang="ja-JP" sz="2400" dirty="0">
                <a:solidFill>
                  <a:srgbClr val="000000"/>
                </a:solidFill>
                <a:latin typeface="Times New Roman" panose="02020603050405020304" pitchFamily="18" charset="0"/>
                <a:ea typeface="Yu Gothic" panose="020B0400000000000000" pitchFamily="34" charset="-128"/>
              </a:rPr>
              <a:t> </a:t>
            </a:r>
            <a:r>
              <a:rPr lang="en-US" altLang="ja-JP" sz="2400" b="1" dirty="0">
                <a:solidFill>
                  <a:srgbClr val="FF0000"/>
                </a:solidFill>
                <a:latin typeface="Times New Roman" panose="02020603050405020304" pitchFamily="18" charset="0"/>
                <a:ea typeface="Yu Gothic" panose="020B0400000000000000" pitchFamily="34" charset="-128"/>
              </a:rPr>
              <a:t>‘ACD’ </a:t>
            </a:r>
            <a:r>
              <a:rPr lang="ja-JP" altLang="en-US" sz="2400" b="1">
                <a:solidFill>
                  <a:srgbClr val="FF0000"/>
                </a:solidFill>
                <a:latin typeface="Times New Roman" panose="02020603050405020304" pitchFamily="18" charset="0"/>
                <a:ea typeface="Yu Gothic" panose="020B0400000000000000" pitchFamily="34" charset="-128"/>
              </a:rPr>
              <a:t>≒</a:t>
            </a:r>
            <a:r>
              <a:rPr lang="en-US" altLang="ja-JP" sz="2400" b="1" dirty="0">
                <a:solidFill>
                  <a:srgbClr val="FF0000"/>
                </a:solidFill>
                <a:latin typeface="Times New Roman" panose="02020603050405020304" pitchFamily="18" charset="0"/>
                <a:ea typeface="Yu Gothic" panose="020B0400000000000000" pitchFamily="34" charset="-128"/>
              </a:rPr>
              <a:t> ACD + partial OCO</a:t>
            </a:r>
          </a:p>
        </p:txBody>
      </p:sp>
      <p:sp>
        <p:nvSpPr>
          <p:cNvPr id="4" name="Slide Number Placeholder 5">
            <a:extLst>
              <a:ext uri="{FF2B5EF4-FFF2-40B4-BE49-F238E27FC236}">
                <a16:creationId xmlns:a16="http://schemas.microsoft.com/office/drawing/2014/main" id="{F234A03B-DCE5-DFBE-AA70-949FAA4B5882}"/>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10</a:t>
            </a:fld>
            <a:endParaRPr lang="en-US" dirty="0"/>
          </a:p>
        </p:txBody>
      </p:sp>
    </p:spTree>
    <p:extLst>
      <p:ext uri="{BB962C8B-B14F-4D97-AF65-F5344CB8AC3E}">
        <p14:creationId xmlns:p14="http://schemas.microsoft.com/office/powerpoint/2010/main" val="2460707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PTC">
      <a:dk1>
        <a:srgbClr val="000000"/>
      </a:dk1>
      <a:lt1>
        <a:srgbClr val="FFFFFF"/>
      </a:lt1>
      <a:dk2>
        <a:srgbClr val="171717"/>
      </a:dk2>
      <a:lt2>
        <a:srgbClr val="FFFFFF"/>
      </a:lt2>
      <a:accent1>
        <a:srgbClr val="002BF3"/>
      </a:accent1>
      <a:accent2>
        <a:srgbClr val="3054FE"/>
      </a:accent2>
      <a:accent3>
        <a:srgbClr val="00A7FF"/>
      </a:accent3>
      <a:accent4>
        <a:srgbClr val="03F7D3"/>
      </a:accent4>
      <a:accent5>
        <a:srgbClr val="F88379"/>
      </a:accent5>
      <a:accent6>
        <a:srgbClr val="FFFFFF"/>
      </a:accent6>
      <a:hlink>
        <a:srgbClr val="002BF3"/>
      </a:hlink>
      <a:folHlink>
        <a:srgbClr val="002B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25112</TotalTime>
  <Words>3206</Words>
  <Application>Microsoft Office PowerPoint</Application>
  <PresentationFormat>Widescreen</PresentationFormat>
  <Paragraphs>203</Paragraphs>
  <Slides>17</Slides>
  <Notes>16</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Helvetica Neue</vt:lpstr>
      <vt:lpstr>System Font Regular</vt:lpstr>
      <vt:lpstr>Times New Roman</vt:lpstr>
      <vt:lpstr>Office Theme</vt:lpstr>
      <vt:lpstr>The Evolution of Cyber Deterrence by Punishment through Offensive Cyber Operations by the USA &amp; the UK since the Late 2010s  ~ Implication for Japan’s ‘Active Cyber Defense’ ~ </vt:lpstr>
      <vt:lpstr>Framework of research</vt:lpstr>
      <vt:lpstr>1. Findings in my research</vt:lpstr>
      <vt:lpstr>2. The Transition of US Deterrence Posture (Case Studies; 1,2. HFO, 3,4. OCO) </vt:lpstr>
      <vt:lpstr>2. The Transition of UK Deterrence Posture (Case Studies; 3. ACD, 4. OCO)</vt:lpstr>
      <vt:lpstr>Results of research</vt:lpstr>
      <vt:lpstr>3. Visualization of the Deterrence Effect by means of HFO, ACD &amp; OCO</vt:lpstr>
      <vt:lpstr>4. Implication for Japan’s Active Cyber Defense ~ Current Status</vt:lpstr>
      <vt:lpstr>4. Implication for Japan’s Active Cyber Defense ~ Challenges</vt:lpstr>
      <vt:lpstr>PowerPoint Presentation</vt:lpstr>
      <vt:lpstr>PowerPoint Presentation</vt:lpstr>
      <vt:lpstr>Contents</vt:lpstr>
      <vt:lpstr>4. Deferences between US&amp; UK &amp; Japan</vt:lpstr>
      <vt:lpstr>UK Cyber Organization</vt:lpstr>
      <vt:lpstr>Cyber Kill Chain</vt:lpstr>
      <vt:lpstr>OODA LOOP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Proeis</dc:creator>
  <cp:lastModifiedBy>Fionna Clark</cp:lastModifiedBy>
  <cp:revision>58</cp:revision>
  <cp:lastPrinted>2026-01-12T15:12:55Z</cp:lastPrinted>
  <dcterms:created xsi:type="dcterms:W3CDTF">2025-05-24T00:08:08Z</dcterms:created>
  <dcterms:modified xsi:type="dcterms:W3CDTF">2026-01-18T22:13:31Z</dcterms:modified>
</cp:coreProperties>
</file>