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autoCompressPictures="0">
  <p:sldMasterIdLst>
    <p:sldMasterId id="2147483648" r:id="rId1"/>
  </p:sldMasterIdLst>
  <p:notesMasterIdLst>
    <p:notesMasterId r:id="rId24"/>
  </p:notesMasterIdLst>
  <p:sldIdLst>
    <p:sldId id="272" r:id="rId2"/>
    <p:sldId id="257" r:id="rId3"/>
    <p:sldId id="273" r:id="rId4"/>
    <p:sldId id="274" r:id="rId5"/>
    <p:sldId id="275" r:id="rId6"/>
    <p:sldId id="276" r:id="rId7"/>
    <p:sldId id="277" r:id="rId8"/>
    <p:sldId id="283" r:id="rId9"/>
    <p:sldId id="284" r:id="rId10"/>
    <p:sldId id="286" r:id="rId11"/>
    <p:sldId id="285" r:id="rId12"/>
    <p:sldId id="259" r:id="rId13"/>
    <p:sldId id="278" r:id="rId14"/>
    <p:sldId id="279" r:id="rId15"/>
    <p:sldId id="299" r:id="rId16"/>
    <p:sldId id="297" r:id="rId17"/>
    <p:sldId id="300" r:id="rId18"/>
    <p:sldId id="301" r:id="rId19"/>
    <p:sldId id="287" r:id="rId20"/>
    <p:sldId id="289" r:id="rId21"/>
    <p:sldId id="291"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4CA"/>
    <a:srgbClr val="868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0" d="100"/>
          <a:sy n="20" d="100"/>
        </p:scale>
        <p:origin x="1306"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C38D014B-F634-854B-96DA-23EF3EE612DD}" type="datetimeFigureOut">
              <a:rPr lang="en-US" smtClean="0"/>
              <a:pPr/>
              <a:t>1/20/2026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ABAC083-CC60-D54A-A3C0-47316328A425}" type="slidenum">
              <a:rPr lang="en-US" smtClean="0"/>
              <a:pPr/>
              <a:t>‹#›</a:t>
            </a:fld>
            <a:endParaRPr lang="en-US" dirty="0"/>
          </a:p>
        </p:txBody>
      </p:sp>
    </p:spTree>
    <p:extLst>
      <p:ext uri="{BB962C8B-B14F-4D97-AF65-F5344CB8AC3E}">
        <p14:creationId xmlns:p14="http://schemas.microsoft.com/office/powerpoint/2010/main" val="4159226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0" i="0" kern="1200" dirty="0">
                <a:solidFill>
                  <a:schemeClr val="tx1"/>
                </a:solidFill>
                <a:effectLst/>
                <a:latin typeface="Arial" panose="020B0604020202020204" pitchFamily="34" charset="0"/>
                <a:ea typeface="+mn-ea"/>
                <a:cs typeface="+mn-cs"/>
              </a:rPr>
              <a:t>Thank you for the opportunity to present my research today.</a:t>
            </a:r>
            <a:br>
              <a:rPr lang="en-US" sz="1200" b="0" i="0" kern="1200" dirty="0">
                <a:solidFill>
                  <a:schemeClr val="tx1"/>
                </a:solidFill>
                <a:effectLst/>
                <a:latin typeface="Arial" panose="020B0604020202020204" pitchFamily="34" charset="0"/>
                <a:ea typeface="+mn-ea"/>
                <a:cs typeface="+mn-cs"/>
              </a:rPr>
            </a:br>
            <a:r>
              <a:rPr lang="en-US" sz="1200" b="0" i="0" kern="1200" dirty="0">
                <a:solidFill>
                  <a:schemeClr val="tx1"/>
                </a:solidFill>
                <a:effectLst/>
                <a:latin typeface="Arial" panose="020B0604020202020204" pitchFamily="34" charset="0"/>
                <a:ea typeface="+mn-ea"/>
                <a:cs typeface="+mn-cs"/>
              </a:rPr>
              <a:t>My name is Henry </a:t>
            </a:r>
            <a:r>
              <a:rPr lang="en-US" sz="1200" b="0" i="0" kern="1200" dirty="0" err="1">
                <a:solidFill>
                  <a:schemeClr val="tx1"/>
                </a:solidFill>
                <a:effectLst/>
                <a:latin typeface="Arial" panose="020B0604020202020204" pitchFamily="34" charset="0"/>
                <a:ea typeface="+mn-ea"/>
                <a:cs typeface="+mn-cs"/>
              </a:rPr>
              <a:t>el</a:t>
            </a:r>
            <a:r>
              <a:rPr lang="en-US" sz="1200" b="0" i="0" kern="1200" dirty="0">
                <a:solidFill>
                  <a:schemeClr val="tx1"/>
                </a:solidFill>
                <a:effectLst/>
                <a:latin typeface="Arial" panose="020B0604020202020204" pitchFamily="34" charset="0"/>
                <a:ea typeface="+mn-ea"/>
                <a:cs typeface="+mn-cs"/>
              </a:rPr>
              <a:t> Bahnasawy, and I am a graduate student at the Free University of Berlin in Germany.</a:t>
            </a:r>
            <a:endParaRPr lang="de-DE"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In an era in which digital connectivity has become a critical backbone for social development and economic growth, several West African countries continue to lag behind in building the foundations for digital transformation. While global internet capacity has expanded rapidly, the benefits of this growth are not evenly distributed.</a:t>
            </a:r>
            <a:endParaRPr lang="de-DE"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In my paper, </a:t>
            </a:r>
            <a:r>
              <a:rPr lang="en-US" sz="1200" b="0" i="1" kern="1200" dirty="0">
                <a:solidFill>
                  <a:schemeClr val="tx1"/>
                </a:solidFill>
                <a:effectLst/>
                <a:latin typeface="Arial" panose="020B0604020202020204" pitchFamily="34" charset="0"/>
                <a:ea typeface="+mn-ea"/>
                <a:cs typeface="+mn-cs"/>
              </a:rPr>
              <a:t>“The Fragile Backbone of West Africa’s Digital Infrastructure,”</a:t>
            </a:r>
            <a:r>
              <a:rPr lang="en-US" sz="1200" b="0" i="0" kern="1200" dirty="0">
                <a:solidFill>
                  <a:schemeClr val="tx1"/>
                </a:solidFill>
                <a:effectLst/>
                <a:latin typeface="Arial" panose="020B0604020202020204" pitchFamily="34" charset="0"/>
                <a:ea typeface="+mn-ea"/>
                <a:cs typeface="+mn-cs"/>
              </a:rPr>
              <a:t> I take a closer look at a group of West African countries where connectivity remains structurally fragile despite rising demand.</a:t>
            </a:r>
            <a:endParaRPr lang="de-DE" sz="1200" b="0" i="0" kern="1200" dirty="0">
              <a:solidFill>
                <a:schemeClr val="tx1"/>
              </a:solidFill>
              <a:effectLst/>
              <a:latin typeface="Arial" panose="020B0604020202020204" pitchFamily="34" charset="0"/>
              <a:ea typeface="+mn-ea"/>
              <a:cs typeface="+mn-cs"/>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concrete example occurred in </a:t>
            </a:r>
            <a:r>
              <a:rPr lang="en-US" b="1" dirty="0"/>
              <a:t>Mauritania</a:t>
            </a:r>
            <a:r>
              <a:rPr lang="en-US" dirty="0"/>
              <a:t>, where a cable cut in 2018 on the ACE system led to a </a:t>
            </a:r>
            <a:r>
              <a:rPr lang="en-US" b="1" dirty="0"/>
              <a:t>complete nationwide internet outage lasting more than 48 hours</a:t>
            </a:r>
            <a:r>
              <a:rPr lang="en-US" dirty="0"/>
              <a:t>. During this period, the entire country was effectively disconnected from the global internet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Another structural limitation of the ACE system lies in how its cable landing stations are operated. Most ACE landing stations are </a:t>
            </a:r>
            <a:r>
              <a:rPr lang="en-US" b="1" dirty="0"/>
              <a:t>not carrier-neutral</a:t>
            </a:r>
            <a:r>
              <a:rPr lang="en-US" dirty="0"/>
              <a:t>. Access is typically controlled by incumbents, which gives them significant market power over international connectivity. This limits the ability of smaller operators to use the system on fair terms and reduces wholesale competition.</a:t>
            </a:r>
          </a:p>
          <a:p>
            <a:r>
              <a:rPr lang="en-US" dirty="0"/>
              <a:t>As a result, the </a:t>
            </a:r>
            <a:r>
              <a:rPr lang="en-US" b="1" dirty="0"/>
              <a:t>cost of international bandwidth and cross-connects remains high</a:t>
            </a:r>
            <a:r>
              <a:rPr lang="en-US" dirty="0"/>
              <a:t>, even though global capacity prices have fallen dramatically. In practice, access conditions at the landing station often matter more than the availability of capacity on the cable itself. This creates a situation where connectivity exists, but its not affordable and competitive for almost all market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dirty="0"/>
          </a:p>
        </p:txBody>
      </p:sp>
      <p:sp>
        <p:nvSpPr>
          <p:cNvPr id="257" name="Google Shape;2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In the countries that rely exclusively on ACE, internet traffic is expected to grow at </a:t>
            </a:r>
            <a:r>
              <a:rPr lang="en-US" b="1" dirty="0"/>
              <a:t>annual rates between 17 and 34 percent</a:t>
            </a:r>
            <a:r>
              <a:rPr lang="en-US" dirty="0"/>
              <a:t> between 2025 and 2049.</a:t>
            </a:r>
          </a:p>
          <a:p>
            <a:r>
              <a:rPr lang="en-US" dirty="0"/>
              <a:t>As a result, total international capacity demand in these ACE-only countries is projected to increase from around </a:t>
            </a:r>
            <a:r>
              <a:rPr lang="en-US" b="1" dirty="0"/>
              <a:t>10.9 terabits per second by 2029</a:t>
            </a:r>
            <a:r>
              <a:rPr lang="en-US" dirty="0"/>
              <a:t> to </a:t>
            </a:r>
            <a:r>
              <a:rPr lang="en-US" b="1" dirty="0"/>
              <a:t>well over 500 terabits by 2049</a:t>
            </a:r>
            <a:r>
              <a:rPr lang="en-US" dirty="0"/>
              <a:t>. This growth far exceeds the practical upgrade potential of the ACE system.</a:t>
            </a:r>
          </a:p>
          <a:p>
            <a:pPr marL="0" lvl="0" indent="0" algn="l" rtl="0">
              <a:spcBef>
                <a:spcPts val="0"/>
              </a:spcBef>
              <a:spcAft>
                <a:spcPts val="0"/>
              </a:spcAft>
              <a:buNone/>
            </a:pPr>
            <a:endParaRPr lang="de-DE" dirty="0"/>
          </a:p>
          <a:p>
            <a:pPr marL="0" lvl="0" indent="0" algn="l" rtl="0">
              <a:spcBef>
                <a:spcPts val="0"/>
              </a:spcBef>
              <a:spcAft>
                <a:spcPts val="0"/>
              </a:spcAft>
              <a:buNone/>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Arial"/>
                <a:ea typeface="Arial"/>
                <a:cs typeface="Arial"/>
                <a:sym typeface="Arial"/>
              </a:rPr>
              <a:t>Some cable segments exceed 50% of it’s 25-year design lifespan. If there is no new cable in the next 10 years… there is a risk that these countries will lose their entire subsea capacity.</a:t>
            </a:r>
          </a:p>
          <a:p>
            <a:pPr marL="0" lvl="0" indent="0" algn="l" rtl="0">
              <a:spcBef>
                <a:spcPts val="0"/>
              </a:spcBef>
              <a:spcAft>
                <a:spcPts val="0"/>
              </a:spcAft>
              <a:buNone/>
            </a:pPr>
            <a:endParaRPr dirty="0"/>
          </a:p>
        </p:txBody>
      </p:sp>
      <p:sp>
        <p:nvSpPr>
          <p:cNvPr id="244" name="Google Shape;2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i="1" dirty="0"/>
              <a:t>Let’s take a quick look at capacity prices in West Africa. Here, I will focus on the </a:t>
            </a:r>
            <a:r>
              <a:rPr lang="en-US" b="1" i="1" dirty="0"/>
              <a:t>wholesale prices</a:t>
            </a:r>
            <a:r>
              <a:rPr lang="en-US" i="1" dirty="0"/>
              <a:t> for subsea cable capacity.</a:t>
            </a:r>
            <a:endParaRPr lang="en-US" dirty="0"/>
          </a:p>
        </p:txBody>
      </p:sp>
      <p:sp>
        <p:nvSpPr>
          <p:cNvPr id="4" name="Foliennummernplatzhalter 3"/>
          <p:cNvSpPr>
            <a:spLocks noGrp="1"/>
          </p:cNvSpPr>
          <p:nvPr>
            <p:ph type="sldNum" sz="quarter" idx="5"/>
          </p:nvPr>
        </p:nvSpPr>
        <p:spPr/>
        <p:txBody>
          <a:bodyPr/>
          <a:lstStyle/>
          <a:p>
            <a:fld id="{9ABAC083-CC60-D54A-A3C0-47316328A425}" type="slidenum">
              <a:rPr lang="en-US" smtClean="0"/>
              <a:pPr/>
              <a:t>13</a:t>
            </a:fld>
            <a:endParaRPr lang="en-US" dirty="0"/>
          </a:p>
        </p:txBody>
      </p:sp>
    </p:spTree>
    <p:extLst>
      <p:ext uri="{BB962C8B-B14F-4D97-AF65-F5344CB8AC3E}">
        <p14:creationId xmlns:p14="http://schemas.microsoft.com/office/powerpoint/2010/main" val="2261551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To better understand these pricing outcomes, it helps to look at the history of subsea cable landings in West Africa.</a:t>
            </a:r>
            <a:br>
              <a:rPr lang="en-US" dirty="0"/>
            </a:br>
            <a:r>
              <a:rPr lang="en-US" dirty="0"/>
              <a:t>As this chart shows, the region’s connectivity has developed in distinct waves.</a:t>
            </a:r>
          </a:p>
          <a:p>
            <a:r>
              <a:rPr lang="en-US" dirty="0"/>
              <a:t>The earliest major international cable was </a:t>
            </a:r>
            <a:r>
              <a:rPr lang="en-US" b="1" dirty="0"/>
              <a:t>SAT-3</a:t>
            </a:r>
            <a:r>
              <a:rPr lang="en-US" dirty="0"/>
              <a:t>, which entered service in the early 2000s and marked the first step toward fiber-based international connectivity for </a:t>
            </a:r>
            <a:r>
              <a:rPr lang="en-US" dirty="0" err="1"/>
              <a:t>africa</a:t>
            </a:r>
            <a:r>
              <a:rPr lang="en-US" dirty="0"/>
              <a:t>.</a:t>
            </a:r>
          </a:p>
          <a:p>
            <a:r>
              <a:rPr lang="en-US" dirty="0"/>
              <a:t>Around </a:t>
            </a:r>
            <a:r>
              <a:rPr lang="en-US" b="1" dirty="0"/>
              <a:t>2010 to 2012</a:t>
            </a:r>
            <a:r>
              <a:rPr lang="en-US" dirty="0"/>
              <a:t>, a first wave of new private and consortium cables followed, including </a:t>
            </a:r>
            <a:r>
              <a:rPr lang="en-US" b="1" dirty="0" err="1"/>
              <a:t>MainOne</a:t>
            </a:r>
            <a:r>
              <a:rPr lang="en-US" dirty="0"/>
              <a:t> and </a:t>
            </a:r>
            <a:r>
              <a:rPr lang="en-US" b="1" dirty="0"/>
              <a:t>Glo-1</a:t>
            </a:r>
            <a:r>
              <a:rPr lang="en-US" dirty="0"/>
              <a:t>, and later </a:t>
            </a:r>
            <a:r>
              <a:rPr lang="en-US" b="1" dirty="0"/>
              <a:t>ACE</a:t>
            </a:r>
            <a:r>
              <a:rPr lang="en-US" dirty="0"/>
              <a:t>. This significantly increased the number of landings in larger markets such as </a:t>
            </a:r>
            <a:r>
              <a:rPr lang="en-US" b="1" dirty="0"/>
              <a:t>Nigeria and Ghana</a:t>
            </a:r>
            <a:r>
              <a:rPr lang="en-US" dirty="0"/>
              <a:t>, while many smaller countries received only a single landing.</a:t>
            </a:r>
          </a:p>
          <a:p>
            <a:r>
              <a:rPr lang="en-US" dirty="0"/>
              <a:t>More recently, we see a second wave of large-scale systems, such as </a:t>
            </a:r>
            <a:r>
              <a:rPr lang="en-US" b="1" dirty="0"/>
              <a:t>Equiano</a:t>
            </a:r>
            <a:r>
              <a:rPr lang="en-US" dirty="0"/>
              <a:t> and </a:t>
            </a:r>
            <a:r>
              <a:rPr lang="en-US" b="1" dirty="0"/>
              <a:t>2Africa</a:t>
            </a:r>
            <a:r>
              <a:rPr lang="en-US" dirty="0"/>
              <a:t>. These systems have added substantial capacity, but their landings remain concentrated in a limited number of countries.</a:t>
            </a:r>
          </a:p>
          <a:p>
            <a:r>
              <a:rPr lang="en-US" dirty="0"/>
              <a:t>As a result, while markets like Nigeria and Ghana now benefit from multiple cable landings, others — particularly smaller coastal states — remain dependent on a single international cable. This uneven landing pattern helps explain why global capacity growth translates into very different pricing and resilience outcomes across the region.</a:t>
            </a:r>
          </a:p>
          <a:p>
            <a:pPr marL="0" lvl="0" indent="0" algn="l" rtl="0">
              <a:spcBef>
                <a:spcPts val="0"/>
              </a:spcBef>
              <a:spcAft>
                <a:spcPts val="0"/>
              </a:spcAft>
              <a:buNone/>
            </a:pPr>
            <a:endParaRPr dirty="0"/>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In the following, I will compare capacity prices in Ghana and Sierra Leone, one of the ACE-only countries.</a:t>
            </a:r>
            <a:br>
              <a:rPr lang="en-US" dirty="0"/>
            </a:br>
            <a:endParaRPr dirty="0"/>
          </a:p>
        </p:txBody>
      </p:sp>
      <p:sp>
        <p:nvSpPr>
          <p:cNvPr id="161" name="Google Shape;16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D2DE7-5852-76E0-336E-B1DD856BDDD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57B937D-2220-6849-B79F-FA1F89720D0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C8C1AC1-07E4-E4C1-7248-D60F30C3FB21}"/>
              </a:ext>
            </a:extLst>
          </p:cNvPr>
          <p:cNvSpPr>
            <a:spLocks noGrp="1"/>
          </p:cNvSpPr>
          <p:nvPr>
            <p:ph type="body" idx="1"/>
          </p:nvPr>
        </p:nvSpPr>
        <p:spPr/>
        <p:txBody>
          <a:bodyPr/>
          <a:lstStyle/>
          <a:p>
            <a:pPr marL="0" marR="0" lvl="1" indent="0" defTabSz="914400" eaLnBrk="1" fontAlgn="auto" latinLnBrk="0" hangingPunct="1">
              <a:lnSpc>
                <a:spcPct val="150000"/>
              </a:lnSpc>
              <a:spcBef>
                <a:spcPts val="0"/>
              </a:spcBef>
              <a:spcAft>
                <a:spcPts val="0"/>
              </a:spcAft>
              <a:buClrTx/>
              <a:buSzTx/>
              <a:buFontTx/>
              <a:buNone/>
              <a:tabLst/>
              <a:defRPr/>
            </a:pPr>
            <a:r>
              <a:rPr lang="en-US" sz="2000" dirty="0"/>
              <a:t>These two markets are not directly comparable. Ghana is a large and growing market, with much bigger population which results in a higher demand, a stronger economy, and a larger number of ISPs, which creates stronger incentives for competition and scale.</a:t>
            </a:r>
          </a:p>
        </p:txBody>
      </p:sp>
      <p:sp>
        <p:nvSpPr>
          <p:cNvPr id="4" name="Foliennummernplatzhalter 3">
            <a:extLst>
              <a:ext uri="{FF2B5EF4-FFF2-40B4-BE49-F238E27FC236}">
                <a16:creationId xmlns:a16="http://schemas.microsoft.com/office/drawing/2014/main" id="{8BC3462E-596E-C4FF-0D96-13A0141ECD0F}"/>
              </a:ext>
            </a:extLst>
          </p:cNvPr>
          <p:cNvSpPr>
            <a:spLocks noGrp="1"/>
          </p:cNvSpPr>
          <p:nvPr>
            <p:ph type="sldNum" sz="quarter" idx="5"/>
          </p:nvPr>
        </p:nvSpPr>
        <p:spPr/>
        <p:txBody>
          <a:bodyPr/>
          <a:lstStyle/>
          <a:p>
            <a:fld id="{9ABAC083-CC60-D54A-A3C0-47316328A425}" type="slidenum">
              <a:rPr lang="en-US" smtClean="0"/>
              <a:pPr/>
              <a:t>16</a:t>
            </a:fld>
            <a:endParaRPr lang="en-US" dirty="0"/>
          </a:p>
        </p:txBody>
      </p:sp>
    </p:spTree>
    <p:extLst>
      <p:ext uri="{BB962C8B-B14F-4D97-AF65-F5344CB8AC3E}">
        <p14:creationId xmlns:p14="http://schemas.microsoft.com/office/powerpoint/2010/main" val="1335538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11BF6-FF82-31CD-938B-A6D3A901C24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DC9C323-DFBB-0EB1-7413-F85AEE4A75E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53F200F-560C-5CBC-30CA-CB1970084975}"/>
              </a:ext>
            </a:extLst>
          </p:cNvPr>
          <p:cNvSpPr>
            <a:spLocks noGrp="1"/>
          </p:cNvSpPr>
          <p:nvPr>
            <p:ph type="body" idx="1"/>
          </p:nvPr>
        </p:nvSpPr>
        <p:spPr/>
        <p:txBody>
          <a:bodyPr/>
          <a:lstStyle/>
          <a:p>
            <a:pPr lvl="1">
              <a:lnSpc>
                <a:spcPct val="150000"/>
              </a:lnSpc>
            </a:pPr>
            <a:r>
              <a:rPr lang="en-US" sz="2000" dirty="0"/>
              <a:t>Before 2002 international connectivity relied on </a:t>
            </a:r>
            <a:r>
              <a:rPr lang="en-US" sz="2000" b="1" dirty="0"/>
              <a:t>expensive satellite links</a:t>
            </a:r>
            <a:r>
              <a:rPr lang="en-US" sz="2000" dirty="0"/>
              <a:t> . Bandwidth was extremely limited (often only a few Mbps for the whole country)</a:t>
            </a:r>
          </a:p>
          <a:p>
            <a:pPr lvl="1">
              <a:lnSpc>
                <a:spcPct val="150000"/>
              </a:lnSpc>
            </a:pPr>
            <a:r>
              <a:rPr lang="en-US" sz="2000" dirty="0"/>
              <a:t>Extremely high Latency → poor quality for voice and video services</a:t>
            </a:r>
          </a:p>
          <a:p>
            <a:pPr lvl="1">
              <a:lnSpc>
                <a:spcPct val="150000"/>
              </a:lnSpc>
            </a:pPr>
            <a:r>
              <a:rPr lang="en-US" sz="2000" dirty="0"/>
              <a:t>No true broadband services were possible</a:t>
            </a:r>
          </a:p>
          <a:p>
            <a:endParaRPr lang="de-DE" dirty="0"/>
          </a:p>
        </p:txBody>
      </p:sp>
      <p:sp>
        <p:nvSpPr>
          <p:cNvPr id="4" name="Foliennummernplatzhalter 3">
            <a:extLst>
              <a:ext uri="{FF2B5EF4-FFF2-40B4-BE49-F238E27FC236}">
                <a16:creationId xmlns:a16="http://schemas.microsoft.com/office/drawing/2014/main" id="{DBE2D452-AF0A-9FF1-F873-DE4D95729317}"/>
              </a:ext>
            </a:extLst>
          </p:cNvPr>
          <p:cNvSpPr>
            <a:spLocks noGrp="1"/>
          </p:cNvSpPr>
          <p:nvPr>
            <p:ph type="sldNum" sz="quarter" idx="5"/>
          </p:nvPr>
        </p:nvSpPr>
        <p:spPr/>
        <p:txBody>
          <a:bodyPr/>
          <a:lstStyle/>
          <a:p>
            <a:fld id="{9ABAC083-CC60-D54A-A3C0-47316328A425}" type="slidenum">
              <a:rPr lang="en-US" smtClean="0"/>
              <a:pPr/>
              <a:t>17</a:t>
            </a:fld>
            <a:endParaRPr lang="en-US" dirty="0"/>
          </a:p>
        </p:txBody>
      </p:sp>
    </p:spTree>
    <p:extLst>
      <p:ext uri="{BB962C8B-B14F-4D97-AF65-F5344CB8AC3E}">
        <p14:creationId xmlns:p14="http://schemas.microsoft.com/office/powerpoint/2010/main" val="4145268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A7924-36FE-DCC4-ED99-66B75BBB875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8D35BFE-AABE-E0B9-0CA2-D1BA28077EB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009FEC1-F4E8-A32F-F130-B4820FE5D9F9}"/>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86662BA-EB26-6D10-FAF9-9A1E7A21A944}"/>
              </a:ext>
            </a:extLst>
          </p:cNvPr>
          <p:cNvSpPr>
            <a:spLocks noGrp="1"/>
          </p:cNvSpPr>
          <p:nvPr>
            <p:ph type="sldNum" sz="quarter" idx="5"/>
          </p:nvPr>
        </p:nvSpPr>
        <p:spPr/>
        <p:txBody>
          <a:bodyPr/>
          <a:lstStyle/>
          <a:p>
            <a:fld id="{9ABAC083-CC60-D54A-A3C0-47316328A425}" type="slidenum">
              <a:rPr lang="en-US" smtClean="0"/>
              <a:pPr/>
              <a:t>18</a:t>
            </a:fld>
            <a:endParaRPr lang="en-US" dirty="0"/>
          </a:p>
        </p:txBody>
      </p:sp>
    </p:spTree>
    <p:extLst>
      <p:ext uri="{BB962C8B-B14F-4D97-AF65-F5344CB8AC3E}">
        <p14:creationId xmlns:p14="http://schemas.microsoft.com/office/powerpoint/2010/main" val="424966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97EB4-D57A-30CB-E66D-9D3BF1D1781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7172FF9-62F6-1EA6-5F16-70710C1A16D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B617529-81B2-2C4C-8765-5861616FE5B8}"/>
              </a:ext>
            </a:extLst>
          </p:cNvPr>
          <p:cNvSpPr>
            <a:spLocks noGrp="1"/>
          </p:cNvSpPr>
          <p:nvPr>
            <p:ph type="body" idx="1"/>
          </p:nvPr>
        </p:nvSpPr>
        <p:spPr/>
        <p:txBody>
          <a:bodyPr/>
          <a:lstStyle/>
          <a:p>
            <a:r>
              <a:rPr lang="de-DE" dirty="0" err="1"/>
              <a:t>One</a:t>
            </a:r>
            <a:r>
              <a:rPr lang="de-DE" dirty="0"/>
              <a:t> </a:t>
            </a:r>
            <a:r>
              <a:rPr lang="de-DE" dirty="0" err="1"/>
              <a:t>of</a:t>
            </a:r>
            <a:r>
              <a:rPr lang="de-DE" dirty="0"/>
              <a:t> </a:t>
            </a:r>
            <a:r>
              <a:rPr lang="de-DE" dirty="0" err="1"/>
              <a:t>the</a:t>
            </a:r>
            <a:r>
              <a:rPr lang="de-DE" dirty="0"/>
              <a:t> </a:t>
            </a:r>
            <a:r>
              <a:rPr lang="de-DE" dirty="0" err="1"/>
              <a:t>highest</a:t>
            </a:r>
            <a:r>
              <a:rPr lang="de-DE" dirty="0"/>
              <a:t> in </a:t>
            </a:r>
            <a:r>
              <a:rPr lang="de-DE" dirty="0" err="1"/>
              <a:t>the</a:t>
            </a:r>
            <a:r>
              <a:rPr lang="de-DE" dirty="0"/>
              <a:t> </a:t>
            </a:r>
            <a:r>
              <a:rPr lang="de-DE" dirty="0" err="1"/>
              <a:t>world</a:t>
            </a:r>
            <a:r>
              <a:rPr lang="de-DE" dirty="0"/>
              <a:t>. Price per </a:t>
            </a:r>
            <a:r>
              <a:rPr lang="de-DE" dirty="0" err="1"/>
              <a:t>mbps</a:t>
            </a:r>
            <a:r>
              <a:rPr lang="de-DE" dirty="0"/>
              <a:t> </a:t>
            </a:r>
            <a:r>
              <a:rPr lang="de-DE" dirty="0" err="1"/>
              <a:t>up</a:t>
            </a:r>
            <a:r>
              <a:rPr lang="de-DE" dirty="0"/>
              <a:t> </a:t>
            </a:r>
            <a:r>
              <a:rPr lang="de-DE" dirty="0" err="1"/>
              <a:t>to</a:t>
            </a:r>
            <a:r>
              <a:rPr lang="de-DE" dirty="0"/>
              <a:t> 200x </a:t>
            </a:r>
            <a:r>
              <a:rPr lang="de-DE" dirty="0" err="1"/>
              <a:t>higher</a:t>
            </a:r>
            <a:r>
              <a:rPr lang="de-DE" dirty="0"/>
              <a:t> </a:t>
            </a:r>
            <a:r>
              <a:rPr lang="de-DE" dirty="0" err="1"/>
              <a:t>than</a:t>
            </a:r>
            <a:r>
              <a:rPr lang="de-DE" dirty="0"/>
              <a:t> in </a:t>
            </a:r>
            <a:r>
              <a:rPr lang="de-DE" dirty="0" err="1"/>
              <a:t>ghana</a:t>
            </a:r>
            <a:r>
              <a:rPr lang="de-DE" dirty="0"/>
              <a:t>. And </a:t>
            </a:r>
            <a:r>
              <a:rPr lang="de-DE" dirty="0" err="1"/>
              <a:t>monthly</a:t>
            </a:r>
            <a:r>
              <a:rPr lang="de-DE" dirty="0"/>
              <a:t> </a:t>
            </a:r>
            <a:r>
              <a:rPr lang="de-DE" dirty="0" err="1"/>
              <a:t>corss</a:t>
            </a:r>
            <a:r>
              <a:rPr lang="de-DE" dirty="0"/>
              <a:t> connect </a:t>
            </a:r>
            <a:r>
              <a:rPr lang="de-DE" dirty="0" err="1"/>
              <a:t>fees</a:t>
            </a:r>
            <a:r>
              <a:rPr lang="de-DE" dirty="0"/>
              <a:t> in </a:t>
            </a:r>
            <a:r>
              <a:rPr lang="de-DE" dirty="0" err="1"/>
              <a:t>the</a:t>
            </a:r>
            <a:r>
              <a:rPr lang="de-DE" dirty="0"/>
              <a:t> </a:t>
            </a:r>
            <a:r>
              <a:rPr lang="de-DE" dirty="0" err="1"/>
              <a:t>cable</a:t>
            </a:r>
            <a:r>
              <a:rPr lang="de-DE" dirty="0"/>
              <a:t> </a:t>
            </a:r>
            <a:r>
              <a:rPr lang="de-DE" dirty="0" err="1"/>
              <a:t>landing</a:t>
            </a:r>
            <a:r>
              <a:rPr lang="de-DE" dirty="0"/>
              <a:t> </a:t>
            </a:r>
            <a:r>
              <a:rPr lang="de-DE" dirty="0" err="1"/>
              <a:t>station</a:t>
            </a:r>
            <a:r>
              <a:rPr lang="de-DE" dirty="0"/>
              <a:t> </a:t>
            </a:r>
            <a:r>
              <a:rPr lang="de-DE" dirty="0" err="1"/>
              <a:t>up</a:t>
            </a:r>
            <a:r>
              <a:rPr lang="de-DE" dirty="0"/>
              <a:t> </a:t>
            </a:r>
            <a:r>
              <a:rPr lang="de-DE" dirty="0" err="1"/>
              <a:t>to</a:t>
            </a:r>
            <a:r>
              <a:rPr lang="de-DE" dirty="0"/>
              <a:t> 100x </a:t>
            </a:r>
            <a:r>
              <a:rPr lang="de-DE" dirty="0" err="1"/>
              <a:t>as</a:t>
            </a:r>
            <a:r>
              <a:rPr lang="de-DE" dirty="0"/>
              <a:t> high.</a:t>
            </a:r>
          </a:p>
        </p:txBody>
      </p:sp>
      <p:sp>
        <p:nvSpPr>
          <p:cNvPr id="4" name="Foliennummernplatzhalter 3">
            <a:extLst>
              <a:ext uri="{FF2B5EF4-FFF2-40B4-BE49-F238E27FC236}">
                <a16:creationId xmlns:a16="http://schemas.microsoft.com/office/drawing/2014/main" id="{2DE2A20B-6D7F-AA9E-C33A-4786462AB938}"/>
              </a:ext>
            </a:extLst>
          </p:cNvPr>
          <p:cNvSpPr>
            <a:spLocks noGrp="1"/>
          </p:cNvSpPr>
          <p:nvPr>
            <p:ph type="sldNum" sz="quarter" idx="5"/>
          </p:nvPr>
        </p:nvSpPr>
        <p:spPr/>
        <p:txBody>
          <a:bodyPr/>
          <a:lstStyle/>
          <a:p>
            <a:fld id="{9ABAC083-CC60-D54A-A3C0-47316328A425}" type="slidenum">
              <a:rPr lang="en-US" smtClean="0"/>
              <a:pPr/>
              <a:t>19</a:t>
            </a:fld>
            <a:endParaRPr lang="en-US" dirty="0"/>
          </a:p>
        </p:txBody>
      </p:sp>
    </p:spTree>
    <p:extLst>
      <p:ext uri="{BB962C8B-B14F-4D97-AF65-F5344CB8AC3E}">
        <p14:creationId xmlns:p14="http://schemas.microsoft.com/office/powerpoint/2010/main" val="3415632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To build long-term resilience and, at the same time, lower wholesale capacity prices — and ultimately prices for end users — several elements need to come together.</a:t>
            </a:r>
          </a:p>
          <a:p>
            <a:r>
              <a:rPr lang="en-US" dirty="0"/>
              <a:t>First, </a:t>
            </a:r>
            <a:r>
              <a:rPr lang="en-US" b="1" dirty="0"/>
              <a:t>physical redundancy</a:t>
            </a:r>
            <a:r>
              <a:rPr lang="en-US" dirty="0"/>
              <a:t> is essential. New subsea cable systems, combined with cross-border terrestrial fiber backbones, allow traffic to be rerouted when disruptions occur. This enables failover during outages and reduces the risk of nationwide disconnections. At the same time, additional routes increase overall capacity, which is critical to meet the strong demand growth expected in the coming years. More routes and more capacity also put downward pressure on wholesale prices.</a:t>
            </a:r>
          </a:p>
          <a:p>
            <a:r>
              <a:rPr lang="en-US" dirty="0"/>
              <a:t>However, infrastructure alone is not sufficient. </a:t>
            </a:r>
            <a:r>
              <a:rPr lang="en-US" b="1" dirty="0"/>
              <a:t>Policy and governance reform</a:t>
            </a:r>
            <a:r>
              <a:rPr lang="en-US" dirty="0"/>
              <a:t> plays a central role in determining whether redundancy actually translates into lower costs. Open-access frameworks at cable landing stations are crucial to dismantle monopolistic control. When international capacity is no longer controlled by a single incumbent, cost and access barriers fall, competition increases, and wholesale prices become more closely aligned with global benchmarks.</a:t>
            </a:r>
          </a:p>
          <a:p>
            <a:r>
              <a:rPr lang="en-US" dirty="0"/>
              <a:t>In many West African markets, purely commercial investment is often difficult. This is where </a:t>
            </a:r>
            <a:r>
              <a:rPr lang="en-US" b="1" dirty="0"/>
              <a:t>development bank financing</a:t>
            </a:r>
            <a:r>
              <a:rPr lang="en-US" dirty="0"/>
              <a:t>, such as support from the World Bank or other development finance institutions, becomes important.</a:t>
            </a:r>
          </a:p>
          <a:p>
            <a:endParaRPr lang="en-US" dirty="0"/>
          </a:p>
          <a:p>
            <a:r>
              <a:rPr lang="en-US" b="1" dirty="0"/>
              <a:t>Regional interconnection</a:t>
            </a:r>
            <a:r>
              <a:rPr lang="en-US" dirty="0"/>
              <a:t> is another key point. Internet Exchange Points and carrier-neutral data centers allow local and regional traffic to stay local. This reduces reliance on international subsea capacity, especially during outages, lowers operating costs for ISPs, and improves performance for end users. Stronger interconnection also creates the traffic volumes needed to support local hosting and data center investment.</a:t>
            </a:r>
          </a:p>
          <a:p>
            <a:r>
              <a:rPr lang="en-US" dirty="0"/>
              <a:t>Finally, there is the option of </a:t>
            </a:r>
            <a:r>
              <a:rPr lang="en-US" b="1" dirty="0"/>
              <a:t>leveraging existing subsea systems through available branching units</a:t>
            </a:r>
            <a:r>
              <a:rPr lang="en-US" dirty="0"/>
              <a:t>, such as those on 2Africa or Equiano. In some cases, these branching units can provide additional landing points more quickly and at lower cost than building entirely new cable systems. However, this option becomes less likely over time. As remaining capacity on these systems is allocated to the original landing points, the economic case for connecting new branches weakens, making early action critical.</a:t>
            </a:r>
          </a:p>
          <a:p>
            <a:endParaRPr lang="en-US" dirty="0"/>
          </a:p>
        </p:txBody>
      </p:sp>
      <p:sp>
        <p:nvSpPr>
          <p:cNvPr id="272" name="Google Shape;27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sz="1200" b="0" i="0" kern="1200" dirty="0">
                <a:solidFill>
                  <a:schemeClr val="tx1"/>
                </a:solidFill>
                <a:effectLst/>
                <a:latin typeface="Arial" panose="020B0604020202020204" pitchFamily="34" charset="0"/>
                <a:ea typeface="+mn-ea"/>
                <a:cs typeface="+mn-cs"/>
              </a:rPr>
              <a:t>This research was inspired by my exchange semester at UC Berkeley last summer, where I participated in the Certificate in Global Digital Infrastructure the first program of its kind, consisting of three courses. There I had the opportunity to work with Professor Nicole </a:t>
            </a:r>
            <a:r>
              <a:rPr lang="en-US" sz="1200" b="0" i="0" kern="1200" dirty="0" err="1">
                <a:solidFill>
                  <a:schemeClr val="tx1"/>
                </a:solidFill>
                <a:effectLst/>
                <a:latin typeface="Arial" panose="020B0604020202020204" pitchFamily="34" charset="0"/>
                <a:ea typeface="+mn-ea"/>
                <a:cs typeface="+mn-cs"/>
              </a:rPr>
              <a:t>Starosielski</a:t>
            </a:r>
            <a:r>
              <a:rPr lang="en-US" sz="1200" b="0" i="0" kern="1200" dirty="0">
                <a:solidFill>
                  <a:schemeClr val="tx1"/>
                </a:solidFill>
                <a:effectLst/>
                <a:latin typeface="Arial" panose="020B0604020202020204" pitchFamily="34" charset="0"/>
                <a:ea typeface="+mn-ea"/>
                <a:cs typeface="+mn-cs"/>
              </a:rPr>
              <a:t> and Eric </a:t>
            </a:r>
            <a:r>
              <a:rPr lang="en-US" sz="1200" b="0" i="0" kern="1200" dirty="0" err="1">
                <a:solidFill>
                  <a:schemeClr val="tx1"/>
                </a:solidFill>
                <a:effectLst/>
                <a:latin typeface="Arial" panose="020B0604020202020204" pitchFamily="34" charset="0"/>
                <a:ea typeface="+mn-ea"/>
                <a:cs typeface="+mn-cs"/>
              </a:rPr>
              <a:t>Contag</a:t>
            </a:r>
            <a:endParaRPr lang="de-DE" sz="1200" b="0" i="0" kern="1200" dirty="0">
              <a:solidFill>
                <a:schemeClr val="tx1"/>
              </a:solidFill>
              <a:effectLst/>
              <a:latin typeface="Arial" panose="020B0604020202020204" pitchFamily="34" charset="0"/>
              <a:ea typeface="+mn-ea"/>
              <a:cs typeface="+mn-cs"/>
            </a:endParaRPr>
          </a:p>
        </p:txBody>
      </p:sp>
      <p:sp>
        <p:nvSpPr>
          <p:cNvPr id="61" name="Google Shape;6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b8520ce9e8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400"/>
              </a:spcBef>
              <a:spcAft>
                <a:spcPts val="0"/>
              </a:spcAft>
              <a:buClrTx/>
              <a:buSzTx/>
              <a:buFontTx/>
              <a:buNone/>
              <a:tabLst/>
              <a:defRPr/>
            </a:pPr>
            <a:r>
              <a:rPr lang="en-US" dirty="0"/>
              <a:t>Taken together, these measures show that lowering wholesale prices and building resilience are closely linked. Redundancy, open access, interconnection, and targeted financing reinforce each other. Without this combination, global capacity growth will continue to bypass smaller and more vulnerable markets.</a:t>
            </a:r>
          </a:p>
          <a:p>
            <a:pPr marL="0" lvl="0" indent="0" algn="l" rtl="0">
              <a:lnSpc>
                <a:spcPct val="115000"/>
              </a:lnSpc>
              <a:spcBef>
                <a:spcPts val="1400"/>
              </a:spcBef>
              <a:spcAft>
                <a:spcPts val="0"/>
              </a:spcAft>
              <a:buNone/>
            </a:pPr>
            <a:endParaRPr lang="en-US" b="1" dirty="0"/>
          </a:p>
          <a:p>
            <a:pPr marL="0" lvl="0" indent="0" algn="l" rtl="0">
              <a:lnSpc>
                <a:spcPct val="115000"/>
              </a:lnSpc>
              <a:spcBef>
                <a:spcPts val="1400"/>
              </a:spcBef>
              <a:spcAft>
                <a:spcPts val="0"/>
              </a:spcAft>
              <a:buNone/>
            </a:pPr>
            <a:r>
              <a:rPr lang="en-US" b="1" dirty="0"/>
              <a:t>Key Takeaway</a:t>
            </a:r>
          </a:p>
          <a:p>
            <a:pPr marL="0" lvl="0" indent="0" algn="l" rtl="0">
              <a:lnSpc>
                <a:spcPct val="115000"/>
              </a:lnSpc>
              <a:spcBef>
                <a:spcPts val="1200"/>
              </a:spcBef>
              <a:spcAft>
                <a:spcPts val="0"/>
              </a:spcAft>
              <a:buNone/>
            </a:pPr>
            <a:r>
              <a:rPr lang="en-US" sz="1200" b="1" dirty="0"/>
              <a:t>Resilience is not only a capacity issue — it is primarily a governance, market design, and coordination challenge.</a:t>
            </a:r>
          </a:p>
          <a:p>
            <a:pPr marL="0" lvl="0" indent="0">
              <a:lnSpc>
                <a:spcPct val="115000"/>
              </a:lnSpc>
              <a:spcBef>
                <a:spcPts val="1200"/>
              </a:spcBef>
              <a:buNone/>
            </a:pPr>
            <a:r>
              <a:rPr lang="en-US" sz="1200" b="1" dirty="0"/>
              <a:t>Goal:</a:t>
            </a:r>
            <a:r>
              <a:rPr lang="en-US" sz="1200" dirty="0"/>
              <a:t> </a:t>
            </a:r>
            <a:r>
              <a:rPr lang="en-US" sz="1200" i="1" dirty="0"/>
              <a:t>Building a more resilient and inclusive ecosystem to close the digital divide </a:t>
            </a:r>
          </a:p>
        </p:txBody>
      </p:sp>
      <p:sp>
        <p:nvSpPr>
          <p:cNvPr id="290" name="Google Shape;290;g3b8520ce9e8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b8becba11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3b8becba11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Over the past decade, West Africa has significantly expanded its international internet connectivity. Internet traffic growth in the region is now the fastest worldwide, with many countries recording annual growth rates of more than 50 percent. This growth is visible not only in emerging markets, but also in more mature ones such as Nigeria and Ghana. It is driven by a young and rapidly expanding population, rising smartphone penetration, and the increasing use of data-intensive services such as video streaming.</a:t>
            </a:r>
            <a:endParaRPr lang="de-DE" sz="1200" b="0" i="0" kern="1200" dirty="0">
              <a:solidFill>
                <a:schemeClr val="tx1"/>
              </a:solidFill>
              <a:effectLst/>
              <a:latin typeface="Arial" panose="020B0604020202020204" pitchFamily="34" charset="0"/>
              <a:ea typeface="+mn-ea"/>
              <a:cs typeface="+mn-cs"/>
            </a:endParaRPr>
          </a:p>
          <a:p>
            <a:pPr marL="0" lvl="0" indent="0" algn="l" rtl="0">
              <a:spcBef>
                <a:spcPts val="0"/>
              </a:spcBef>
              <a:spcAft>
                <a:spcPts val="0"/>
              </a:spcAft>
              <a:buNone/>
            </a:pPr>
            <a:endParaRPr lang="de-DE" dirty="0"/>
          </a:p>
          <a:p>
            <a:pPr marL="0" lvl="0" indent="0" algn="l" rtl="0">
              <a:spcBef>
                <a:spcPts val="0"/>
              </a:spcBef>
              <a:spcAft>
                <a:spcPts val="0"/>
              </a:spcAft>
              <a:buNone/>
            </a:pPr>
            <a:r>
              <a:rPr lang="de-DE" dirty="0"/>
              <a:t>But </a:t>
            </a:r>
            <a:r>
              <a:rPr lang="de-DE" dirty="0" err="1"/>
              <a:t>there</a:t>
            </a:r>
            <a:r>
              <a:rPr lang="de-DE" dirty="0"/>
              <a:t> </a:t>
            </a:r>
            <a:r>
              <a:rPr lang="de-DE" dirty="0" err="1"/>
              <a:t>is</a:t>
            </a:r>
            <a:r>
              <a:rPr lang="de-DE" dirty="0"/>
              <a:t> a </a:t>
            </a:r>
            <a:r>
              <a:rPr lang="de-DE" dirty="0" err="1"/>
              <a:t>problem</a:t>
            </a:r>
            <a:endParaRPr dirty="0"/>
          </a:p>
        </p:txBody>
      </p:sp>
      <p:sp>
        <p:nvSpPr>
          <p:cNvPr id="76" name="Google Shape;7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0" i="0" kern="1200" dirty="0">
                <a:solidFill>
                  <a:schemeClr val="tx1"/>
                </a:solidFill>
                <a:effectLst/>
                <a:latin typeface="Arial" panose="020B0604020202020204" pitchFamily="34" charset="0"/>
                <a:ea typeface="+mn-ea"/>
                <a:cs typeface="+mn-cs"/>
              </a:rPr>
              <a:t>There a six countries alongside the west African coast that sill rely on a single subsea cable—the Africa Coast to Europe (ACE) system—for access to the global internet. These countries are Mauritania, The Gambia, Guinea-Bissau, Guinea, Sierra Leone, and Liberia. </a:t>
            </a:r>
          </a:p>
          <a:p>
            <a:pPr marL="0" lvl="0" indent="0" algn="l" rtl="0">
              <a:spcBef>
                <a:spcPts val="0"/>
              </a:spcBef>
              <a:spcAft>
                <a:spcPts val="0"/>
              </a:spcAft>
              <a:buNone/>
            </a:pPr>
            <a:endParaRPr lang="en-US" sz="1200" b="0" i="0" kern="1200" dirty="0">
              <a:solidFill>
                <a:schemeClr val="tx1"/>
              </a:solidFill>
              <a:effectLst/>
              <a:latin typeface="Arial" panose="020B0604020202020204" pitchFamily="34" charset="0"/>
              <a:ea typeface="+mn-ea"/>
              <a:cs typeface="+mn-cs"/>
            </a:endParaRPr>
          </a:p>
        </p:txBody>
      </p:sp>
      <p:sp>
        <p:nvSpPr>
          <p:cNvPr id="87" name="Google Shape;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While internet penetration in this region has grown—reaching an average of 32,6% with a growth rate of 3.12% between 2024 and 2025—the foundations of connectivity remain fragile. It means that over 25 million people are still offline. With a combined population of approximately 39.1 million people growing at 2.43% per year, these countries are home to millions of individuals whose access to the digital economy depends on a single point of failure. Any disruption to the ACE cable can have outsized consequences—cutting off entire nations and slowing progress toward digital inclusion, resilience, and long-term economic growth.</a:t>
            </a:r>
            <a:endParaRPr lang="de-DE" sz="1200" b="0" i="0" kern="1200" dirty="0">
              <a:solidFill>
                <a:schemeClr val="tx1"/>
              </a:solidFill>
              <a:effectLst/>
              <a:latin typeface="Arial" panose="020B0604020202020204" pitchFamily="34" charset="0"/>
              <a:ea typeface="+mn-ea"/>
              <a:cs typeface="+mn-cs"/>
            </a:endParaRPr>
          </a:p>
          <a:p>
            <a:pPr marL="0" lvl="0" indent="0" algn="l" rtl="0">
              <a:spcBef>
                <a:spcPts val="0"/>
              </a:spcBef>
              <a:spcAft>
                <a:spcPts val="0"/>
              </a:spcAft>
              <a:buNone/>
            </a:pPr>
            <a:endParaRPr dirty="0"/>
          </a:p>
        </p:txBody>
      </p:sp>
      <p:sp>
        <p:nvSpPr>
          <p:cNvPr id="101" name="Google Shape;1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0" i="0" kern="1200" dirty="0">
                <a:solidFill>
                  <a:schemeClr val="tx1"/>
                </a:solidFill>
                <a:effectLst/>
                <a:latin typeface="Arial" panose="020B0604020202020204" pitchFamily="34" charset="0"/>
                <a:ea typeface="+mn-ea"/>
                <a:cs typeface="+mn-cs"/>
              </a:rPr>
              <a:t>One of the central findings of my research is that the challenges faced by these countries are not isolated technical gaps, but the result of reinforcing structural factors.</a:t>
            </a:r>
            <a:endParaRPr lang="de-DE"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International connectivity in these countries relies almost entirely on a single subsea cable, ACE. There are no alternative subsea routes and only limited cross-border terrestrial fiber connections. This means that any disruption immediately becomes a national-scale problem. However, this single-cable dependency also shapes incentives further down the value chain.</a:t>
            </a:r>
            <a:endParaRPr lang="de-DE"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Cable landing stations are typically controlled by incumbents and are not operated on a carrier-neutral basis. Access is often closed or subject to high cross-connect and capacity fees. As a result, smaller and new operators face significant barriers to accessing international bandwidth. This limits wholesale competition and keeps prices high, even when global capacity is abundant. High prices, in turn, suppress demand and slow the development of local digital markets.</a:t>
            </a:r>
            <a:endParaRPr lang="de-DE"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 </a:t>
            </a:r>
            <a:endParaRPr lang="de-DE"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These market conditions help explain why Internet Exchange Points are largely absent. In theory, IXPs allow local traffic to stay local, reducing costs and improving performance. In practice, however, IXPs require a minimum number of participating networks, trust among operators, and clear economic incentives to peer. In many of the countries I studied, the number of ISPs is small, traffic volumes are limited, and incumbents have little incentive to support IXPs because they benefit from international transit revenues. In addition, regulatory frameworks often do not actively encourage or mandate local interconnection, leaving coordination to the market.</a:t>
            </a:r>
            <a:endParaRPr lang="de-DE" sz="1200" b="0" i="0" kern="1200" dirty="0">
              <a:solidFill>
                <a:schemeClr val="tx1"/>
              </a:solidFill>
              <a:effectLst/>
              <a:latin typeface="Arial" panose="020B0604020202020204" pitchFamily="34" charset="0"/>
              <a:ea typeface="+mn-ea"/>
              <a:cs typeface="+mn-cs"/>
            </a:endParaRPr>
          </a:p>
          <a:p>
            <a:r>
              <a:rPr lang="en-US" sz="1200" b="0" i="0" kern="1200" dirty="0">
                <a:solidFill>
                  <a:schemeClr val="tx1"/>
                </a:solidFill>
                <a:effectLst/>
                <a:latin typeface="Arial" panose="020B0604020202020204" pitchFamily="34" charset="0"/>
                <a:ea typeface="+mn-ea"/>
                <a:cs typeface="+mn-cs"/>
              </a:rPr>
              <a:t>A similar dynamic affects the development of local data centers., Data centers require reliable power significant upfront investment, and predictable demand. In many of these markets, electricity supply is unstable and heavily dependent on diesel generation, which raises operating costs. At the same time, high international bandwidth prices and weak local interconnection limit traffic volumes, making it difficult to build a viable business case for local hosting. As a result, most content continues to be hosted in Europe, reinforcing dependence on international connectivity. </a:t>
            </a:r>
            <a:endParaRPr lang="de-DE" sz="1200" b="0" i="0" kern="1200" dirty="0">
              <a:solidFill>
                <a:schemeClr val="tx1"/>
              </a:solidFill>
              <a:effectLst/>
              <a:latin typeface="Arial" panose="020B0604020202020204" pitchFamily="34" charset="0"/>
              <a:ea typeface="+mn-ea"/>
              <a:cs typeface="+mn-cs"/>
            </a:endParaRPr>
          </a:p>
          <a:p>
            <a:pPr marL="0" lvl="0" indent="0" algn="l" rtl="0">
              <a:spcBef>
                <a:spcPts val="0"/>
              </a:spcBef>
              <a:spcAft>
                <a:spcPts val="0"/>
              </a:spcAft>
              <a:buNone/>
            </a:pPr>
            <a:endParaRPr dirty="0"/>
          </a:p>
        </p:txBody>
      </p:sp>
      <p:sp>
        <p:nvSpPr>
          <p:cNvPr id="119" name="Google Shape;11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mn-cs"/>
              </a:rPr>
              <a:t>To illustrate the impact of weak local interconnection, I conducted latency measurements between two ISPs in Mauritania. Although both were located in the same city only a few kilometers apart, they did not peer with each other, and traffic was routed via the ACE cable to Europe and back, resulting in latencies of over 100 milliseconds.</a:t>
            </a:r>
            <a:endParaRPr lang="de-DE" sz="1200" b="0" i="0" kern="1200" dirty="0">
              <a:solidFill>
                <a:schemeClr val="tx1"/>
              </a:solidFill>
              <a:effectLst/>
              <a:latin typeface="Arial" panose="020B0604020202020204" pitchFamily="34" charset="0"/>
              <a:ea typeface="+mn-ea"/>
              <a:cs typeface="+mn-cs"/>
            </a:endParaRPr>
          </a:p>
          <a:p>
            <a:endParaRPr lang="de-DE" sz="1200" b="0" i="0" kern="1200" dirty="0">
              <a:solidFill>
                <a:schemeClr val="tx1"/>
              </a:solidFill>
              <a:effectLst/>
              <a:latin typeface="Arial" panose="020B0604020202020204" pitchFamily="34" charset="0"/>
              <a:ea typeface="+mn-ea"/>
              <a:cs typeface="+mn-cs"/>
            </a:endParaRPr>
          </a:p>
        </p:txBody>
      </p:sp>
      <p:sp>
        <p:nvSpPr>
          <p:cNvPr id="130" name="Google Shape;13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de-DE" dirty="0" err="1"/>
              <a:t>Let‘s</a:t>
            </a:r>
            <a:r>
              <a:rPr lang="de-DE" dirty="0"/>
              <a:t> </a:t>
            </a:r>
            <a:r>
              <a:rPr lang="de-DE" dirty="0" err="1"/>
              <a:t>talk</a:t>
            </a:r>
            <a:r>
              <a:rPr lang="de-DE" dirty="0"/>
              <a:t> </a:t>
            </a:r>
            <a:r>
              <a:rPr lang="de-DE" dirty="0" err="1"/>
              <a:t>about</a:t>
            </a:r>
            <a:r>
              <a:rPr lang="de-DE" dirty="0"/>
              <a:t> ACE </a:t>
            </a:r>
            <a:r>
              <a:rPr lang="de-DE" dirty="0" err="1"/>
              <a:t>issues</a:t>
            </a:r>
            <a:r>
              <a:rPr lang="de-DE" dirty="0"/>
              <a:t> and </a:t>
            </a:r>
            <a:r>
              <a:rPr lang="de-DE" dirty="0" err="1"/>
              <a:t>limitations</a:t>
            </a:r>
            <a:r>
              <a:rPr lang="de-DE" dirty="0"/>
              <a:t>. Here</a:t>
            </a:r>
            <a:r>
              <a:rPr lang="en-US" dirty="0"/>
              <a:t> it is important to highlight its operational fragility. Over the years, ACE has developed a reputation for outages and network disruptions. One reason is its physical route: the cable traverses two major submarine canyons for example the </a:t>
            </a:r>
            <a:r>
              <a:rPr lang="en-US" dirty="0" err="1"/>
              <a:t>congo</a:t>
            </a:r>
            <a:r>
              <a:rPr lang="en-US" dirty="0"/>
              <a:t> river, where debris slides significantly increase the risk of cable damage.</a:t>
            </a:r>
          </a:p>
          <a:p>
            <a:pPr marL="0" lvl="0" indent="0" algn="l" rtl="0">
              <a:spcBef>
                <a:spcPts val="0"/>
              </a:spcBef>
              <a:spcAft>
                <a:spcPts val="0"/>
              </a:spcAft>
              <a:buNone/>
            </a:pPr>
            <a:endParaRPr dirty="0"/>
          </a:p>
        </p:txBody>
      </p:sp>
      <p:sp>
        <p:nvSpPr>
          <p:cNvPr id="232" name="Google Shape;23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6D2DD8-FE25-FE63-5AB8-90ED0F982D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4" y="-1"/>
            <a:ext cx="12190195" cy="6859015"/>
          </a:xfrm>
          <a:prstGeom prst="rect">
            <a:avLst/>
          </a:prstGeom>
        </p:spPr>
      </p:pic>
      <p:sp>
        <p:nvSpPr>
          <p:cNvPr id="2" name="Title 1">
            <a:extLst>
              <a:ext uri="{FF2B5EF4-FFF2-40B4-BE49-F238E27FC236}">
                <a16:creationId xmlns:a16="http://schemas.microsoft.com/office/drawing/2014/main" id="{593C982F-F972-930F-B4AD-48AC3E718D75}"/>
              </a:ext>
            </a:extLst>
          </p:cNvPr>
          <p:cNvSpPr>
            <a:spLocks noGrp="1"/>
          </p:cNvSpPr>
          <p:nvPr>
            <p:ph type="ctrTitle"/>
          </p:nvPr>
        </p:nvSpPr>
        <p:spPr>
          <a:xfrm>
            <a:off x="359229" y="3135087"/>
            <a:ext cx="10308771" cy="2530248"/>
          </a:xfrm>
        </p:spPr>
        <p:txBody>
          <a:bodyPr anchor="b"/>
          <a:lstStyle>
            <a:lvl1pPr algn="l">
              <a:defRPr sz="60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F93AE8B5-5C79-4C82-C6D8-4559E0B10741}"/>
              </a:ext>
            </a:extLst>
          </p:cNvPr>
          <p:cNvSpPr>
            <a:spLocks noGrp="1"/>
          </p:cNvSpPr>
          <p:nvPr>
            <p:ph type="dt" sz="half" idx="10"/>
          </p:nvPr>
        </p:nvSpPr>
        <p:spPr>
          <a:xfrm>
            <a:off x="359229" y="6356350"/>
            <a:ext cx="2743200" cy="365125"/>
          </a:xfrm>
          <a:prstGeom prst="rect">
            <a:avLst/>
          </a:prstGeom>
        </p:spPr>
        <p:txBody>
          <a:bodyPr/>
          <a:lstStyle>
            <a:lvl1pPr>
              <a:defRPr sz="2000" b="1" i="0">
                <a:solidFill>
                  <a:schemeClr val="bg1"/>
                </a:solidFill>
                <a:latin typeface="Arial" panose="020B0604020202020204" pitchFamily="34" charset="0"/>
                <a:cs typeface="Arial" panose="020B0604020202020204" pitchFamily="34" charset="0"/>
              </a:defRPr>
            </a:lvl1pPr>
          </a:lstStyle>
          <a:p>
            <a:r>
              <a:rPr lang="en-US" dirty="0"/>
              <a:t>18-21 January 2026</a:t>
            </a:r>
          </a:p>
        </p:txBody>
      </p:sp>
      <p:sp>
        <p:nvSpPr>
          <p:cNvPr id="11" name="Date Placeholder 3">
            <a:extLst>
              <a:ext uri="{FF2B5EF4-FFF2-40B4-BE49-F238E27FC236}">
                <a16:creationId xmlns:a16="http://schemas.microsoft.com/office/drawing/2014/main" id="{623BEC78-608E-475D-F802-1EAE83234C2F}"/>
              </a:ext>
            </a:extLst>
          </p:cNvPr>
          <p:cNvSpPr txBox="1">
            <a:spLocks/>
          </p:cNvSpPr>
          <p:nvPr userDrawn="1"/>
        </p:nvSpPr>
        <p:spPr>
          <a:xfrm>
            <a:off x="6286500" y="6356350"/>
            <a:ext cx="5339443" cy="365125"/>
          </a:xfrm>
          <a:prstGeom prst="rect">
            <a:avLst/>
          </a:prstGeom>
        </p:spPr>
        <p:txBody>
          <a:bodyPr vert="horz" lIns="91440" tIns="45720" rIns="91440" bIns="45720" rtlCol="0" anchor="ctr"/>
          <a:lstStyle>
            <a:defPPr>
              <a:defRPr lang="en-US"/>
            </a:defPPr>
            <a:lvl1pPr marL="0" algn="l" defTabSz="914400" rtl="0" eaLnBrk="1" latinLnBrk="0" hangingPunct="1">
              <a:defRPr sz="2000" b="1" i="0" kern="1200">
                <a:solidFill>
                  <a:schemeClr val="bg1"/>
                </a:solidFill>
                <a:latin typeface="HelveticaNowDisplay Bold" panose="020B0504030202020204" pitchFamily="34" charset="77"/>
                <a:ea typeface="+mn-ea"/>
                <a:cs typeface="HelveticaNowDisplay Bold" panose="020B0504030202020204"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i="0" dirty="0">
              <a:latin typeface="Arial" panose="020B0604020202020204" pitchFamily="34" charset="0"/>
              <a:cs typeface="Arial" panose="020B0604020202020204" pitchFamily="34" charset="0"/>
            </a:endParaRPr>
          </a:p>
        </p:txBody>
      </p:sp>
      <p:pic>
        <p:nvPicPr>
          <p:cNvPr id="5" name="Picture 4" descr="A black and blue logo&#10;&#10;AI-generated content may be incorrect.">
            <a:extLst>
              <a:ext uri="{FF2B5EF4-FFF2-40B4-BE49-F238E27FC236}">
                <a16:creationId xmlns:a16="http://schemas.microsoft.com/office/drawing/2014/main" id="{CEBF80E1-F193-D5AB-9D52-93DDD0E90AD2}"/>
              </a:ext>
            </a:extLst>
          </p:cNvPr>
          <p:cNvPicPr>
            <a:picLocks noChangeAspect="1"/>
          </p:cNvPicPr>
          <p:nvPr userDrawn="1"/>
        </p:nvPicPr>
        <p:blipFill>
          <a:blip r:embed="rId3"/>
          <a:stretch>
            <a:fillRect/>
          </a:stretch>
        </p:blipFill>
        <p:spPr>
          <a:xfrm>
            <a:off x="416960" y="358838"/>
            <a:ext cx="3302000" cy="876300"/>
          </a:xfrm>
          <a:prstGeom prst="rect">
            <a:avLst/>
          </a:prstGeom>
        </p:spPr>
      </p:pic>
    </p:spTree>
    <p:extLst>
      <p:ext uri="{BB962C8B-B14F-4D97-AF65-F5344CB8AC3E}">
        <p14:creationId xmlns:p14="http://schemas.microsoft.com/office/powerpoint/2010/main" val="2435648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9308-0E96-6B1A-B839-A3C67EE92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5A5E1-5448-BF5B-AD6F-0E51E3000CD4}"/>
              </a:ext>
            </a:extLst>
          </p:cNvPr>
          <p:cNvSpPr>
            <a:spLocks noGrp="1"/>
          </p:cNvSpPr>
          <p:nvPr>
            <p:ph idx="1" hasCustomPrompt="1"/>
          </p:nvPr>
        </p:nvSpPr>
        <p:spPr>
          <a:xfrm>
            <a:off x="268014" y="1024114"/>
            <a:ext cx="10682208" cy="519380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a:t>
            </a:r>
          </a:p>
        </p:txBody>
      </p:sp>
      <p:sp>
        <p:nvSpPr>
          <p:cNvPr id="6" name="Slide Number Placeholder 5">
            <a:extLst>
              <a:ext uri="{FF2B5EF4-FFF2-40B4-BE49-F238E27FC236}">
                <a16:creationId xmlns:a16="http://schemas.microsoft.com/office/drawing/2014/main" id="{33FDE0BF-76DF-8741-F478-21FA9C805544}"/>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5" name="Picture 4">
            <a:extLst>
              <a:ext uri="{FF2B5EF4-FFF2-40B4-BE49-F238E27FC236}">
                <a16:creationId xmlns:a16="http://schemas.microsoft.com/office/drawing/2014/main" id="{2A793983-77B8-3B82-C044-5EBBE223F3FA}"/>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1555215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9308-0E96-6B1A-B839-A3C67EE92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15A5E1-5448-BF5B-AD6F-0E51E3000CD4}"/>
              </a:ext>
            </a:extLst>
          </p:cNvPr>
          <p:cNvSpPr>
            <a:spLocks noGrp="1"/>
          </p:cNvSpPr>
          <p:nvPr>
            <p:ph idx="1"/>
          </p:nvPr>
        </p:nvSpPr>
        <p:spPr>
          <a:xfrm>
            <a:off x="268014" y="1024114"/>
            <a:ext cx="10682208" cy="51938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3FDE0BF-76DF-8741-F478-21FA9C805544}"/>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4" name="Picture 3">
            <a:extLst>
              <a:ext uri="{FF2B5EF4-FFF2-40B4-BE49-F238E27FC236}">
                <a16:creationId xmlns:a16="http://schemas.microsoft.com/office/drawing/2014/main" id="{B3D8A76E-2447-0375-3F7B-F63CCFB16535}"/>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098202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D56E-E7C2-CE5A-0171-FF71154E906A}"/>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A1E539B0-8131-2A6B-11FF-8377317B6A8E}"/>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3" name="Picture 2">
            <a:extLst>
              <a:ext uri="{FF2B5EF4-FFF2-40B4-BE49-F238E27FC236}">
                <a16:creationId xmlns:a16="http://schemas.microsoft.com/office/drawing/2014/main" id="{D4B5CEE6-D91E-64C5-C26D-9CB69A732062}"/>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415168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01598D-6A56-351B-C656-46E8C9D73B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5FD56E-E7C2-CE5A-0171-FF71154E906A}"/>
              </a:ext>
            </a:extLst>
          </p:cNvPr>
          <p:cNvSpPr>
            <a:spLocks noGrp="1"/>
          </p:cNvSpPr>
          <p:nvPr>
            <p:ph type="title" hasCustomPrompt="1"/>
          </p:nvPr>
        </p:nvSpPr>
        <p:spPr>
          <a:xfrm>
            <a:off x="268014" y="283779"/>
            <a:ext cx="9541004" cy="5352249"/>
          </a:xfrm>
        </p:spPr>
        <p:txBody>
          <a:bodyPr>
            <a:normAutofit/>
          </a:bodyPr>
          <a:lstStyle>
            <a:lvl1pPr>
              <a:defRPr sz="6600" b="0" i="0">
                <a:latin typeface="Arial" panose="020B0604020202020204" pitchFamily="34" charset="0"/>
                <a:cs typeface="Arial" panose="020B0604020202020204" pitchFamily="34" charset="0"/>
              </a:defRPr>
            </a:lvl1pPr>
          </a:lstStyle>
          <a:p>
            <a:r>
              <a:rPr lang="en-US" dirty="0"/>
              <a:t>Click to edit Separator title</a:t>
            </a:r>
          </a:p>
        </p:txBody>
      </p:sp>
      <p:pic>
        <p:nvPicPr>
          <p:cNvPr id="7" name="Picture 6">
            <a:extLst>
              <a:ext uri="{FF2B5EF4-FFF2-40B4-BE49-F238E27FC236}">
                <a16:creationId xmlns:a16="http://schemas.microsoft.com/office/drawing/2014/main" id="{C7AB8890-D8E5-1651-7A0B-0D192679ABBD}"/>
              </a:ext>
            </a:extLst>
          </p:cNvPr>
          <p:cNvPicPr>
            <a:picLocks noChangeAspect="1"/>
          </p:cNvPicPr>
          <p:nvPr userDrawn="1"/>
        </p:nvPicPr>
        <p:blipFill>
          <a:blip r:embed="rId3"/>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1906236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816E3F-666E-AB9E-138B-FE0E72535E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
            <a:ext cx="12191999" cy="6858275"/>
          </a:xfrm>
          <a:prstGeom prst="rect">
            <a:avLst/>
          </a:prstGeom>
        </p:spPr>
      </p:pic>
      <p:sp>
        <p:nvSpPr>
          <p:cNvPr id="2" name="Title 1">
            <a:extLst>
              <a:ext uri="{FF2B5EF4-FFF2-40B4-BE49-F238E27FC236}">
                <a16:creationId xmlns:a16="http://schemas.microsoft.com/office/drawing/2014/main" id="{EE5FD56E-E7C2-CE5A-0171-FF71154E906A}"/>
              </a:ext>
            </a:extLst>
          </p:cNvPr>
          <p:cNvSpPr>
            <a:spLocks noGrp="1"/>
          </p:cNvSpPr>
          <p:nvPr>
            <p:ph type="title" hasCustomPrompt="1"/>
          </p:nvPr>
        </p:nvSpPr>
        <p:spPr>
          <a:xfrm>
            <a:off x="268014" y="283779"/>
            <a:ext cx="9541004" cy="5352249"/>
          </a:xfrm>
        </p:spPr>
        <p:txBody>
          <a:bodyPr>
            <a:normAutofit/>
          </a:bodyPr>
          <a:lstStyle>
            <a:lvl1pPr>
              <a:defRPr sz="6600" b="0" i="0">
                <a:latin typeface="Arial" panose="020B0604020202020204" pitchFamily="34" charset="0"/>
                <a:cs typeface="Arial" panose="020B0604020202020204" pitchFamily="34" charset="0"/>
              </a:defRPr>
            </a:lvl1pPr>
          </a:lstStyle>
          <a:p>
            <a:r>
              <a:rPr lang="en-US" dirty="0"/>
              <a:t>Click to edit Separator title</a:t>
            </a:r>
          </a:p>
        </p:txBody>
      </p:sp>
      <p:pic>
        <p:nvPicPr>
          <p:cNvPr id="7" name="Picture 6">
            <a:extLst>
              <a:ext uri="{FF2B5EF4-FFF2-40B4-BE49-F238E27FC236}">
                <a16:creationId xmlns:a16="http://schemas.microsoft.com/office/drawing/2014/main" id="{C7AB8890-D8E5-1651-7A0B-0D192679ABBD}"/>
              </a:ext>
            </a:extLst>
          </p:cNvPr>
          <p:cNvPicPr>
            <a:picLocks noChangeAspect="1"/>
          </p:cNvPicPr>
          <p:nvPr userDrawn="1"/>
        </p:nvPicPr>
        <p:blipFill>
          <a:blip r:embed="rId3"/>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367276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6EA17C-2B13-9C1A-8382-E848EC643D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1998" cy="6858275"/>
          </a:xfrm>
          <a:prstGeom prst="rect">
            <a:avLst/>
          </a:prstGeom>
        </p:spPr>
      </p:pic>
      <p:sp>
        <p:nvSpPr>
          <p:cNvPr id="2" name="Title 1">
            <a:extLst>
              <a:ext uri="{FF2B5EF4-FFF2-40B4-BE49-F238E27FC236}">
                <a16:creationId xmlns:a16="http://schemas.microsoft.com/office/drawing/2014/main" id="{EE5FD56E-E7C2-CE5A-0171-FF71154E906A}"/>
              </a:ext>
            </a:extLst>
          </p:cNvPr>
          <p:cNvSpPr>
            <a:spLocks noGrp="1"/>
          </p:cNvSpPr>
          <p:nvPr>
            <p:ph type="title" hasCustomPrompt="1"/>
          </p:nvPr>
        </p:nvSpPr>
        <p:spPr>
          <a:xfrm>
            <a:off x="268014" y="283779"/>
            <a:ext cx="9541004" cy="5352249"/>
          </a:xfrm>
        </p:spPr>
        <p:txBody>
          <a:bodyPr>
            <a:normAutofit/>
          </a:bodyPr>
          <a:lstStyle>
            <a:lvl1pPr>
              <a:defRPr sz="6600" b="0" i="0">
                <a:solidFill>
                  <a:schemeClr val="bg1"/>
                </a:solidFill>
                <a:latin typeface="Arial" panose="020B0604020202020204" pitchFamily="34" charset="0"/>
                <a:cs typeface="Arial" panose="020B0604020202020204" pitchFamily="34" charset="0"/>
              </a:defRPr>
            </a:lvl1pPr>
          </a:lstStyle>
          <a:p>
            <a:r>
              <a:rPr lang="en-US" dirty="0"/>
              <a:t>Click to edit Separator title</a:t>
            </a:r>
          </a:p>
        </p:txBody>
      </p:sp>
      <p:pic>
        <p:nvPicPr>
          <p:cNvPr id="7" name="Picture 6">
            <a:extLst>
              <a:ext uri="{FF2B5EF4-FFF2-40B4-BE49-F238E27FC236}">
                <a16:creationId xmlns:a16="http://schemas.microsoft.com/office/drawing/2014/main" id="{C7AB8890-D8E5-1651-7A0B-0D192679ABBD}"/>
              </a:ext>
            </a:extLst>
          </p:cNvPr>
          <p:cNvPicPr>
            <a:picLocks noChangeAspect="1"/>
          </p:cNvPicPr>
          <p:nvPr userDrawn="1"/>
        </p:nvPicPr>
        <p:blipFill>
          <a:blip r:embed="rId3">
            <a:biLevel thresh="25000"/>
          </a:blip>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336499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BB5C46-AAD0-1427-3262-3E2B476FA5D9}"/>
              </a:ext>
            </a:extLst>
          </p:cNvPr>
          <p:cNvSpPr>
            <a:spLocks noGrp="1"/>
          </p:cNvSpPr>
          <p:nvPr>
            <p:ph type="sldNum" sz="quarter" idx="12"/>
          </p:nvPr>
        </p:nvSpPr>
        <p:spPr/>
        <p:txBody>
          <a:bodyPr/>
          <a:lstStyle/>
          <a:p>
            <a:fld id="{D452DC3B-A2C9-6442-AA7F-1AAE21BE909D}" type="slidenum">
              <a:rPr lang="en-US" smtClean="0"/>
              <a:t>‹#›</a:t>
            </a:fld>
            <a:endParaRPr lang="en-US"/>
          </a:p>
        </p:txBody>
      </p:sp>
      <p:pic>
        <p:nvPicPr>
          <p:cNvPr id="2" name="Picture 1">
            <a:extLst>
              <a:ext uri="{FF2B5EF4-FFF2-40B4-BE49-F238E27FC236}">
                <a16:creationId xmlns:a16="http://schemas.microsoft.com/office/drawing/2014/main" id="{1A2EECFC-8F9E-CEA0-5CAA-3FF891AFA010}"/>
              </a:ext>
            </a:extLst>
          </p:cNvPr>
          <p:cNvPicPr>
            <a:picLocks noChangeAspect="1"/>
          </p:cNvPicPr>
          <p:nvPr userDrawn="1"/>
        </p:nvPicPr>
        <p:blipFill>
          <a:blip r:embed="rId2"/>
          <a:stretch>
            <a:fillRect/>
          </a:stretch>
        </p:blipFill>
        <p:spPr>
          <a:xfrm>
            <a:off x="11353800" y="414307"/>
            <a:ext cx="412750" cy="412750"/>
          </a:xfrm>
          <a:prstGeom prst="rect">
            <a:avLst/>
          </a:prstGeom>
        </p:spPr>
      </p:pic>
    </p:spTree>
    <p:extLst>
      <p:ext uri="{BB962C8B-B14F-4D97-AF65-F5344CB8AC3E}">
        <p14:creationId xmlns:p14="http://schemas.microsoft.com/office/powerpoint/2010/main" val="2696252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Picture 2" descr="A black and blue text&#10;&#10;AI-generated content may be incorrect.">
            <a:extLst>
              <a:ext uri="{FF2B5EF4-FFF2-40B4-BE49-F238E27FC236}">
                <a16:creationId xmlns:a16="http://schemas.microsoft.com/office/drawing/2014/main" id="{5BF2A14A-5597-0C40-FE93-3252F49EFEF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81293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FA367E-31DA-E37F-897D-F1197E59C019}"/>
              </a:ext>
            </a:extLst>
          </p:cNvPr>
          <p:cNvSpPr>
            <a:spLocks noGrp="1"/>
          </p:cNvSpPr>
          <p:nvPr>
            <p:ph type="title"/>
          </p:nvPr>
        </p:nvSpPr>
        <p:spPr>
          <a:xfrm>
            <a:off x="268014" y="283780"/>
            <a:ext cx="10682208" cy="73222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136E7F7-B619-BF4E-120D-F6F55E769253}"/>
              </a:ext>
            </a:extLst>
          </p:cNvPr>
          <p:cNvSpPr>
            <a:spLocks noGrp="1"/>
          </p:cNvSpPr>
          <p:nvPr>
            <p:ph type="body" idx="1"/>
          </p:nvPr>
        </p:nvSpPr>
        <p:spPr>
          <a:xfrm>
            <a:off x="268014" y="102411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E6A4712-6906-691E-0DE0-21CE8A23AF6B}"/>
              </a:ext>
            </a:extLst>
          </p:cNvPr>
          <p:cNvSpPr>
            <a:spLocks noGrp="1"/>
          </p:cNvSpPr>
          <p:nvPr>
            <p:ph type="sldNum" sz="quarter" idx="4"/>
          </p:nvPr>
        </p:nvSpPr>
        <p:spPr>
          <a:xfrm>
            <a:off x="9231086" y="6356350"/>
            <a:ext cx="2743200" cy="365125"/>
          </a:xfrm>
          <a:prstGeom prst="rect">
            <a:avLst/>
          </a:prstGeom>
        </p:spPr>
        <p:txBody>
          <a:bodyPr vert="horz" lIns="91440" tIns="45720" rIns="91440" bIns="45720" rtlCol="0" anchor="ctr"/>
          <a:lstStyle>
            <a:lvl1pPr algn="r">
              <a:defRPr sz="1050" b="1" i="0">
                <a:solidFill>
                  <a:schemeClr val="tx1">
                    <a:tint val="82000"/>
                  </a:schemeClr>
                </a:solidFill>
                <a:latin typeface="Arial" panose="020B0604020202020204" pitchFamily="34" charset="0"/>
                <a:cs typeface="Arial" panose="020B0604020202020204" pitchFamily="34" charset="0"/>
              </a:defRPr>
            </a:lvl1pPr>
          </a:lstStyle>
          <a:p>
            <a:fld id="{D452DC3B-A2C9-6442-AA7F-1AAE21BE909D}" type="slidenum">
              <a:rPr lang="en-US" smtClean="0"/>
              <a:pPr/>
              <a:t>‹#›</a:t>
            </a:fld>
            <a:endParaRPr lang="en-US" dirty="0"/>
          </a:p>
        </p:txBody>
      </p:sp>
      <p:pic>
        <p:nvPicPr>
          <p:cNvPr id="8" name="Picture 7">
            <a:extLst>
              <a:ext uri="{FF2B5EF4-FFF2-40B4-BE49-F238E27FC236}">
                <a16:creationId xmlns:a16="http://schemas.microsoft.com/office/drawing/2014/main" id="{58560A75-0E68-F075-15AF-9C2AE22C9DF3}"/>
              </a:ext>
            </a:extLst>
          </p:cNvPr>
          <p:cNvPicPr>
            <a:picLocks noChangeAspect="1"/>
          </p:cNvPicPr>
          <p:nvPr userDrawn="1"/>
        </p:nvPicPr>
        <p:blipFill>
          <a:blip r:embed="rId11"/>
          <a:stretch>
            <a:fillRect/>
          </a:stretch>
        </p:blipFill>
        <p:spPr>
          <a:xfrm>
            <a:off x="7700211" y="-840618"/>
            <a:ext cx="4491789" cy="548054"/>
          </a:xfrm>
          <a:prstGeom prst="rect">
            <a:avLst/>
          </a:prstGeom>
        </p:spPr>
      </p:pic>
    </p:spTree>
    <p:extLst>
      <p:ext uri="{BB962C8B-B14F-4D97-AF65-F5344CB8AC3E}">
        <p14:creationId xmlns:p14="http://schemas.microsoft.com/office/powerpoint/2010/main" val="1424126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4" r:id="rId4"/>
    <p:sldLayoutId id="2147483658" r:id="rId5"/>
    <p:sldLayoutId id="2147483659" r:id="rId6"/>
    <p:sldLayoutId id="2147483660" r:id="rId7"/>
    <p:sldLayoutId id="2147483655" r:id="rId8"/>
    <p:sldLayoutId id="2147483656" r:id="rId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86868B"/>
        </a:buClr>
        <a:buFont typeface="System Font Regular"/>
        <a:buChar char="⎯"/>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86868B"/>
        </a:buClr>
        <a:buFont typeface="System Font Regular"/>
        <a:buChar char="⎯"/>
        <a:defRPr sz="18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86868B"/>
        </a:buClr>
        <a:buFont typeface="System Font Regular"/>
        <a:buChar char="⎯"/>
        <a:defRPr sz="16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86868B"/>
        </a:buClr>
        <a:buFont typeface="System Font Regular"/>
        <a:buChar char="⎯"/>
        <a:defRPr sz="1600" b="0" i="0" kern="1200">
          <a:solidFill>
            <a:srgbClr val="86868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86868B"/>
        </a:buClr>
        <a:buFont typeface="System Font Regular"/>
        <a:buChar char="⎯"/>
        <a:defRPr sz="1400" b="0" i="0" kern="1200">
          <a:solidFill>
            <a:srgbClr val="86868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documents.worldbank.org/en/publication/documents-reports/documentdetail/345051467990934557/sierra-leones-infrastructure-a-continental-perspective" TargetMode="External"/><Relationship Id="rId13" Type="http://schemas.openxmlformats.org/officeDocument/2006/relationships/image" Target="../media/image11.png"/><Relationship Id="rId3" Type="http://schemas.openxmlformats.org/officeDocument/2006/relationships/hyperlink" Target="https://www.submarinenetworks.com/en/systems/euro-africa/ace" TargetMode="External"/><Relationship Id="rId7" Type="http://schemas.openxmlformats.org/officeDocument/2006/relationships/hyperlink" Target="https://www.apc.org/sites/default/files/APC_SAT3Ghana_20080516_1.pdf" TargetMode="External"/><Relationship Id="rId12" Type="http://schemas.openxmlformats.org/officeDocument/2006/relationships/hyperlink" Target="https://africapractice.com/wp-content/uploads/2021/10/REIA-7-February-2022.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itu.int/net/wsis/c2/docs/2008-May-19/mdocs/Jagun%20et%20al%20_Telecom%20Africa%202008_final%20_2_.pdf" TargetMode="External"/><Relationship Id="rId11" Type="http://schemas.openxmlformats.org/officeDocument/2006/relationships/hyperlink" Target="https://www.finnpartners.com/news-insights/what-will-it-take-to-get-the-internet-access-we-need-in-the-gambia/" TargetMode="External"/><Relationship Id="rId5" Type="http://schemas.openxmlformats.org/officeDocument/2006/relationships/hyperlink" Target="https://isoc.app.box.com/s/kr1k46twn41lz142z4um17663x366xs9" TargetMode="External"/><Relationship Id="rId10" Type="http://schemas.openxmlformats.org/officeDocument/2006/relationships/hyperlink" Target="https://www.internetsociety.org/wp-content/uploads/2020/06/Anchoring-the-African-Internet-Ecosystem-Lessons-from-Kenya-and-Nigeria.pdf" TargetMode="External"/><Relationship Id="rId4" Type="http://schemas.openxmlformats.org/officeDocument/2006/relationships/hyperlink" Target="https://web.archive.org/web/20180807085008/https:/dyn.com/blog/ace-submarine-cable-cut-impacts-ten-countries/" TargetMode="External"/><Relationship Id="rId9" Type="http://schemas.openxmlformats.org/officeDocument/2006/relationships/hyperlink" Target="https://www.researchgate.net/publication/328559598_Harmonising_the_Regulation_of_Access_to_Submarine_Cable_Landing_Stations_in_the_ECOWAS_A_Review_of_Regulation_CREG06061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linkedin.com/in/henry-el-bahnasawy-747583231/" TargetMode="External"/><Relationship Id="rId2" Type="http://schemas.openxmlformats.org/officeDocument/2006/relationships/hyperlink" Target="mailto:henry.bahnasawy@gmail.com"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359229" y="3164231"/>
            <a:ext cx="10563875" cy="253024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Arial"/>
              <a:buNone/>
            </a:pPr>
            <a:r>
              <a:rPr lang="de-DE"/>
              <a:t>The Fragile Backbone of </a:t>
            </a:r>
            <a:br>
              <a:rPr lang="de-DE"/>
            </a:br>
            <a:r>
              <a:rPr lang="de-DE"/>
              <a:t>West Africa’s Digital Infrastructure</a:t>
            </a:r>
            <a:endParaRPr/>
          </a:p>
        </p:txBody>
      </p:sp>
      <p:sp>
        <p:nvSpPr>
          <p:cNvPr id="57" name="Google Shape;57;p11"/>
          <p:cNvSpPr txBox="1"/>
          <p:nvPr/>
        </p:nvSpPr>
        <p:spPr>
          <a:xfrm>
            <a:off x="8906969" y="415636"/>
            <a:ext cx="2925802"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de-DE" sz="2400" b="0" i="0" u="none" strike="noStrike" cap="none">
                <a:solidFill>
                  <a:schemeClr val="dk1"/>
                </a:solidFill>
                <a:latin typeface="Arial"/>
                <a:ea typeface="Arial"/>
                <a:cs typeface="Arial"/>
                <a:sym typeface="Arial"/>
              </a:rPr>
              <a:t>18-21 January 2026</a:t>
            </a:r>
            <a:endParaRPr/>
          </a:p>
        </p:txBody>
      </p:sp>
      <p:sp>
        <p:nvSpPr>
          <p:cNvPr id="58" name="Google Shape;58;p11"/>
          <p:cNvSpPr txBox="1"/>
          <p:nvPr/>
        </p:nvSpPr>
        <p:spPr>
          <a:xfrm>
            <a:off x="4224130" y="3429000"/>
            <a:ext cx="7608642" cy="3165312"/>
          </a:xfrm>
          <a:prstGeom prst="rect">
            <a:avLst/>
          </a:prstGeom>
          <a:no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chemeClr val="lt1"/>
              </a:buClr>
              <a:buSzPts val="2800"/>
              <a:buFont typeface="Arial"/>
              <a:buNone/>
            </a:pPr>
            <a:r>
              <a:rPr lang="de-DE" sz="2800" b="0" i="0" u="none" strike="noStrike" cap="none">
                <a:solidFill>
                  <a:schemeClr val="lt1"/>
                </a:solidFill>
                <a:latin typeface="Arial"/>
                <a:ea typeface="Arial"/>
                <a:cs typeface="Arial"/>
                <a:sym typeface="Arial"/>
              </a:rPr>
              <a:t>Henry el Bahnasawy, Free University of Berlin </a:t>
            </a: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7"/>
          <p:cNvSpPr txBox="1">
            <a:spLocks noGrp="1"/>
          </p:cNvSpPr>
          <p:nvPr>
            <p:ph type="title"/>
          </p:nvPr>
        </p:nvSpPr>
        <p:spPr>
          <a:xfrm>
            <a:off x="268014" y="283780"/>
            <a:ext cx="10682208" cy="7322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de-DE"/>
              <a:t>ACE (Africa Coast to Europe) Subsea Cable System</a:t>
            </a:r>
            <a:endParaRPr/>
          </a:p>
        </p:txBody>
      </p:sp>
      <p:sp>
        <p:nvSpPr>
          <p:cNvPr id="260" name="Google Shape;260;p27"/>
          <p:cNvSpPr txBox="1">
            <a:spLocks noGrp="1"/>
          </p:cNvSpPr>
          <p:nvPr>
            <p:ph type="body" idx="1"/>
          </p:nvPr>
        </p:nvSpPr>
        <p:spPr>
          <a:xfrm>
            <a:off x="367407" y="1938515"/>
            <a:ext cx="5394296" cy="5193806"/>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SzPts val="2000"/>
              <a:buFont typeface="Noto Sans Symbols"/>
              <a:buChar char="−"/>
            </a:pPr>
            <a:r>
              <a:rPr lang="de-DE"/>
              <a:t>RFS: 2012 December</a:t>
            </a:r>
            <a:endParaRPr/>
          </a:p>
          <a:p>
            <a:pPr marL="342900" lvl="0" indent="-342900" algn="l" rtl="0">
              <a:lnSpc>
                <a:spcPct val="150000"/>
              </a:lnSpc>
              <a:spcBef>
                <a:spcPts val="1000"/>
              </a:spcBef>
              <a:spcAft>
                <a:spcPts val="0"/>
              </a:spcAft>
              <a:buSzPts val="2000"/>
              <a:buFont typeface="Noto Sans Symbols"/>
              <a:buChar char="−"/>
            </a:pPr>
            <a:r>
              <a:rPr lang="de-DE"/>
              <a:t>Lands in 19 countries (first fiber-optic subsea cable for 6 countries)</a:t>
            </a:r>
            <a:endParaRPr/>
          </a:p>
          <a:p>
            <a:pPr marL="342900" lvl="0" indent="-342900" algn="l" rtl="0">
              <a:lnSpc>
                <a:spcPct val="150000"/>
              </a:lnSpc>
              <a:spcBef>
                <a:spcPts val="1000"/>
              </a:spcBef>
              <a:spcAft>
                <a:spcPts val="0"/>
              </a:spcAft>
              <a:buSzPts val="2000"/>
              <a:buFont typeface="Noto Sans Symbols"/>
              <a:buChar char="−"/>
            </a:pPr>
            <a:r>
              <a:rPr lang="de-DE"/>
              <a:t>Length: 17,000 km</a:t>
            </a:r>
            <a:endParaRPr/>
          </a:p>
          <a:p>
            <a:pPr marL="342900" lvl="0" indent="-342900" algn="l" rtl="0">
              <a:lnSpc>
                <a:spcPct val="150000"/>
              </a:lnSpc>
              <a:spcBef>
                <a:spcPts val="1000"/>
              </a:spcBef>
              <a:spcAft>
                <a:spcPts val="0"/>
              </a:spcAft>
              <a:buSzPts val="2000"/>
              <a:buFont typeface="Noto Sans Symbols"/>
              <a:buChar char="−"/>
            </a:pPr>
            <a:r>
              <a:rPr lang="de-DE"/>
              <a:t>Capacity: 20 Tbps (2 fiber pairs)</a:t>
            </a:r>
            <a:endParaRPr/>
          </a:p>
          <a:p>
            <a:pPr marL="0" lvl="0" indent="0" algn="l" rtl="0">
              <a:lnSpc>
                <a:spcPct val="90000"/>
              </a:lnSpc>
              <a:spcBef>
                <a:spcPts val="1000"/>
              </a:spcBef>
              <a:spcAft>
                <a:spcPts val="0"/>
              </a:spcAft>
              <a:buSzPts val="2000"/>
              <a:buNone/>
            </a:pPr>
            <a:endParaRPr/>
          </a:p>
        </p:txBody>
      </p:sp>
      <p:sp>
        <p:nvSpPr>
          <p:cNvPr id="261" name="Google Shape;261;p27"/>
          <p:cNvSpPr txBox="1">
            <a:spLocks noGrp="1"/>
          </p:cNvSpPr>
          <p:nvPr>
            <p:ph type="sldNum" idx="12"/>
          </p:nvPr>
        </p:nvSpPr>
        <p:spPr>
          <a:xfrm>
            <a:off x="11560628" y="6356350"/>
            <a:ext cx="413657" cy="3873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10</a:t>
            </a:r>
            <a:endParaRPr dirty="0"/>
          </a:p>
        </p:txBody>
      </p:sp>
      <p:pic>
        <p:nvPicPr>
          <p:cNvPr id="262" name="Google Shape;262;p27" descr="Ein Bild, das Text, Karte enthält.&#10;&#10;KI-generierte Inhalte können fehlerhaft sein."/>
          <p:cNvPicPr preferRelativeResize="0"/>
          <p:nvPr/>
        </p:nvPicPr>
        <p:blipFill rotWithShape="1">
          <a:blip r:embed="rId3">
            <a:alphaModFix/>
          </a:blip>
          <a:srcRect/>
          <a:stretch/>
        </p:blipFill>
        <p:spPr>
          <a:xfrm>
            <a:off x="7163387" y="1024114"/>
            <a:ext cx="4757899" cy="5352638"/>
          </a:xfrm>
          <a:prstGeom prst="rect">
            <a:avLst/>
          </a:prstGeom>
          <a:noFill/>
          <a:ln>
            <a:noFill/>
          </a:ln>
        </p:spPr>
      </p:pic>
      <p:pic>
        <p:nvPicPr>
          <p:cNvPr id="263" name="Google Shape;263;p27" descr="Ein Bild, das Text, Screenshot, Diagramm, Zahl enthält.&#10;&#10;KI-generierte Inhalte können fehlerhaft sein."/>
          <p:cNvPicPr preferRelativeResize="0"/>
          <p:nvPr/>
        </p:nvPicPr>
        <p:blipFill rotWithShape="1">
          <a:blip r:embed="rId4">
            <a:alphaModFix/>
          </a:blip>
          <a:srcRect/>
          <a:stretch/>
        </p:blipFill>
        <p:spPr>
          <a:xfrm>
            <a:off x="419630" y="1433800"/>
            <a:ext cx="5181070" cy="4421802"/>
          </a:xfrm>
          <a:prstGeom prst="rect">
            <a:avLst/>
          </a:prstGeom>
          <a:noFill/>
          <a:ln>
            <a:noFill/>
          </a:ln>
        </p:spPr>
      </p:pic>
      <p:sp>
        <p:nvSpPr>
          <p:cNvPr id="264" name="Google Shape;264;p27"/>
          <p:cNvSpPr txBox="1"/>
          <p:nvPr/>
        </p:nvSpPr>
        <p:spPr>
          <a:xfrm>
            <a:off x="314408" y="5872306"/>
            <a:ext cx="50421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000">
                <a:solidFill>
                  <a:schemeClr val="dk1"/>
                </a:solidFill>
                <a:latin typeface="Arial"/>
                <a:ea typeface="Arial"/>
                <a:cs typeface="Arial"/>
                <a:sym typeface="Arial"/>
              </a:rPr>
              <a:t>Source: https://web.archive.org/web/20180807085008/https://dyn.com/blog/ace-submarine-cable-cut-impacts-ten-countries/</a:t>
            </a:r>
            <a:endParaRPr sz="1000"/>
          </a:p>
        </p:txBody>
      </p:sp>
      <p:sp>
        <p:nvSpPr>
          <p:cNvPr id="265" name="Google Shape;265;p27"/>
          <p:cNvSpPr txBox="1"/>
          <p:nvPr/>
        </p:nvSpPr>
        <p:spPr>
          <a:xfrm>
            <a:off x="367407" y="1079568"/>
            <a:ext cx="6096000"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500" b="1">
                <a:solidFill>
                  <a:schemeClr val="dk1"/>
                </a:solidFill>
                <a:latin typeface="Arial"/>
                <a:ea typeface="Arial"/>
                <a:cs typeface="Arial"/>
                <a:sym typeface="Arial"/>
              </a:rPr>
              <a:t>Mauritania: 48-Hour Internet Outage After ACE Cable Cut</a:t>
            </a:r>
            <a:endParaRPr/>
          </a:p>
        </p:txBody>
      </p:sp>
      <p:sp>
        <p:nvSpPr>
          <p:cNvPr id="266" name="Google Shape;266;p27"/>
          <p:cNvSpPr/>
          <p:nvPr/>
        </p:nvSpPr>
        <p:spPr>
          <a:xfrm>
            <a:off x="6229350" y="2390876"/>
            <a:ext cx="5836526" cy="318889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 name="Google Shape;267;p27"/>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68" name="Google Shape;268;p27"/>
          <p:cNvPicPr preferRelativeResize="0"/>
          <p:nvPr/>
        </p:nvPicPr>
        <p:blipFill>
          <a:blip r:embed="rId5">
            <a:alphaModFix/>
          </a:blip>
          <a:stretch>
            <a:fillRect/>
          </a:stretch>
        </p:blipFill>
        <p:spPr>
          <a:xfrm>
            <a:off x="11356692" y="419380"/>
            <a:ext cx="413650" cy="419816"/>
          </a:xfrm>
          <a:prstGeom prst="rect">
            <a:avLst/>
          </a:prstGeom>
          <a:noFill/>
          <a:ln>
            <a:noFill/>
          </a:ln>
        </p:spPr>
      </p:pic>
      <p:sp>
        <p:nvSpPr>
          <p:cNvPr id="269" name="Google Shape;269;p27"/>
          <p:cNvSpPr txBox="1"/>
          <p:nvPr/>
        </p:nvSpPr>
        <p:spPr>
          <a:xfrm>
            <a:off x="6268034" y="2554161"/>
            <a:ext cx="5924100" cy="28629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Noto Sans Symbols"/>
              <a:buChar char="−"/>
            </a:pPr>
            <a:r>
              <a:rPr lang="de-DE" sz="1800" dirty="0">
                <a:solidFill>
                  <a:schemeClr val="dk1"/>
                </a:solidFill>
                <a:latin typeface="Arial"/>
                <a:ea typeface="Arial"/>
                <a:cs typeface="Arial"/>
                <a:sym typeface="Arial"/>
              </a:rPr>
              <a:t>Reputation </a:t>
            </a:r>
            <a:r>
              <a:rPr lang="de-DE" sz="1800" dirty="0" err="1">
                <a:solidFill>
                  <a:schemeClr val="dk1"/>
                </a:solidFill>
                <a:latin typeface="Arial"/>
                <a:ea typeface="Arial"/>
                <a:cs typeface="Arial"/>
                <a:sym typeface="Arial"/>
              </a:rPr>
              <a:t>for</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outages</a:t>
            </a:r>
            <a:r>
              <a:rPr lang="de-DE" sz="1800" dirty="0">
                <a:solidFill>
                  <a:schemeClr val="dk1"/>
                </a:solidFill>
                <a:latin typeface="Arial"/>
                <a:ea typeface="Arial"/>
                <a:cs typeface="Arial"/>
                <a:sym typeface="Arial"/>
              </a:rPr>
              <a:t> and network </a:t>
            </a:r>
            <a:r>
              <a:rPr lang="de-DE" sz="1800" dirty="0" err="1">
                <a:solidFill>
                  <a:schemeClr val="dk1"/>
                </a:solidFill>
                <a:latin typeface="Arial"/>
                <a:ea typeface="Arial"/>
                <a:cs typeface="Arial"/>
                <a:sym typeface="Arial"/>
              </a:rPr>
              <a:t>disruptions</a:t>
            </a:r>
            <a:endParaRPr dirty="0"/>
          </a:p>
          <a:p>
            <a:pPr marL="800100" marR="0" lvl="1" indent="-342900" algn="l" rtl="0">
              <a:spcBef>
                <a:spcPts val="0"/>
              </a:spcBef>
              <a:spcAft>
                <a:spcPts val="0"/>
              </a:spcAft>
              <a:buClr>
                <a:schemeClr val="dk1"/>
              </a:buClr>
              <a:buSzPts val="1800"/>
              <a:buFont typeface="Noto Sans Symbols"/>
              <a:buChar char="−"/>
            </a:pPr>
            <a:r>
              <a:rPr lang="de-DE" sz="1800" b="0" i="0" u="none" strike="noStrike" cap="none" dirty="0">
                <a:solidFill>
                  <a:schemeClr val="dk1"/>
                </a:solidFill>
                <a:latin typeface="Arial"/>
                <a:ea typeface="Arial"/>
                <a:cs typeface="Arial"/>
                <a:sym typeface="Arial"/>
              </a:rPr>
              <a:t>Traverses </a:t>
            </a:r>
            <a:r>
              <a:rPr lang="de-DE" sz="1800" b="0" i="0" u="none" strike="noStrike" cap="none" dirty="0" err="1">
                <a:solidFill>
                  <a:schemeClr val="dk1"/>
                </a:solidFill>
                <a:latin typeface="Arial"/>
                <a:ea typeface="Arial"/>
                <a:cs typeface="Arial"/>
                <a:sym typeface="Arial"/>
              </a:rPr>
              <a:t>two</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subterranean</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canyons</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debris</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slides</a:t>
            </a:r>
            <a:r>
              <a:rPr lang="de-DE" sz="1800" b="0" i="0" u="none" strike="noStrike" cap="none" dirty="0">
                <a:solidFill>
                  <a:schemeClr val="dk1"/>
                </a:solidFill>
                <a:latin typeface="Arial"/>
                <a:ea typeface="Arial"/>
                <a:cs typeface="Arial"/>
                <a:sym typeface="Arial"/>
              </a:rPr>
              <a:t>)</a:t>
            </a:r>
            <a:endParaRPr dirty="0"/>
          </a:p>
          <a:p>
            <a:pPr marL="342900" marR="0" lvl="0" indent="-342900" algn="l" rtl="0">
              <a:spcBef>
                <a:spcPts val="0"/>
              </a:spcBef>
              <a:spcAft>
                <a:spcPts val="0"/>
              </a:spcAft>
              <a:buClr>
                <a:schemeClr val="dk1"/>
              </a:buClr>
              <a:buSzPts val="1800"/>
              <a:buFont typeface="Noto Sans Symbols"/>
              <a:buChar char="−"/>
            </a:pPr>
            <a:r>
              <a:rPr lang="de-DE" sz="1800" dirty="0" err="1">
                <a:solidFill>
                  <a:schemeClr val="dk1"/>
                </a:solidFill>
                <a:latin typeface="Arial"/>
                <a:ea typeface="Arial"/>
                <a:cs typeface="Arial"/>
                <a:sym typeface="Arial"/>
              </a:rPr>
              <a:t>No</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carrier</a:t>
            </a:r>
            <a:r>
              <a:rPr lang="de-DE" sz="1800" dirty="0">
                <a:solidFill>
                  <a:schemeClr val="dk1"/>
                </a:solidFill>
                <a:latin typeface="Arial"/>
                <a:ea typeface="Arial"/>
                <a:cs typeface="Arial"/>
                <a:sym typeface="Arial"/>
              </a:rPr>
              <a:t>-neutral </a:t>
            </a:r>
            <a:r>
              <a:rPr lang="de-DE" sz="1800" dirty="0" err="1">
                <a:solidFill>
                  <a:schemeClr val="dk1"/>
                </a:solidFill>
                <a:latin typeface="Arial"/>
                <a:ea typeface="Arial"/>
                <a:cs typeface="Arial"/>
                <a:sym typeface="Arial"/>
              </a:rPr>
              <a:t>CLS’s</a:t>
            </a:r>
            <a:r>
              <a:rPr lang="de-DE" sz="1800" dirty="0">
                <a:solidFill>
                  <a:schemeClr val="dk1"/>
                </a:solidFill>
                <a:latin typeface="Arial"/>
                <a:ea typeface="Arial"/>
                <a:cs typeface="Arial"/>
                <a:sym typeface="Arial"/>
              </a:rPr>
              <a:t> → </a:t>
            </a:r>
            <a:r>
              <a:rPr lang="de-DE" sz="1800" dirty="0" err="1">
                <a:solidFill>
                  <a:schemeClr val="dk1"/>
                </a:solidFill>
                <a:latin typeface="Arial"/>
                <a:ea typeface="Arial"/>
                <a:cs typeface="Arial"/>
                <a:sym typeface="Arial"/>
              </a:rPr>
              <a:t>access</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controlled</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by</a:t>
            </a:r>
            <a:r>
              <a:rPr lang="de-DE" sz="1800" dirty="0">
                <a:solidFill>
                  <a:schemeClr val="dk1"/>
                </a:solidFill>
                <a:latin typeface="Arial"/>
                <a:ea typeface="Arial"/>
                <a:cs typeface="Arial"/>
                <a:sym typeface="Arial"/>
              </a:rPr>
              <a:t> </a:t>
            </a:r>
            <a:r>
              <a:rPr lang="de-DE" sz="1800" dirty="0" err="1">
                <a:solidFill>
                  <a:schemeClr val="dk1"/>
                </a:solidFill>
              </a:rPr>
              <a:t>incumbents</a:t>
            </a:r>
            <a:r>
              <a:rPr lang="de-DE" sz="1800" dirty="0">
                <a:solidFill>
                  <a:schemeClr val="dk1"/>
                </a:solidFill>
              </a:rPr>
              <a:t>, </a:t>
            </a:r>
            <a:r>
              <a:rPr lang="de-DE" sz="1800" dirty="0" err="1">
                <a:solidFill>
                  <a:schemeClr val="dk1"/>
                </a:solidFill>
              </a:rPr>
              <a:t>limiting</a:t>
            </a:r>
            <a:r>
              <a:rPr lang="de-DE" sz="1800" dirty="0">
                <a:solidFill>
                  <a:schemeClr val="dk1"/>
                </a:solidFill>
              </a:rPr>
              <a:t> </a:t>
            </a:r>
            <a:r>
              <a:rPr lang="de-DE" sz="1800" dirty="0" err="1">
                <a:solidFill>
                  <a:schemeClr val="dk1"/>
                </a:solidFill>
              </a:rPr>
              <a:t>use</a:t>
            </a:r>
            <a:r>
              <a:rPr lang="de-DE" sz="1800" dirty="0">
                <a:solidFill>
                  <a:schemeClr val="dk1"/>
                </a:solidFill>
              </a:rPr>
              <a:t> </a:t>
            </a:r>
            <a:r>
              <a:rPr lang="de-DE" sz="1800" dirty="0" err="1">
                <a:solidFill>
                  <a:schemeClr val="dk1"/>
                </a:solidFill>
              </a:rPr>
              <a:t>by</a:t>
            </a:r>
            <a:r>
              <a:rPr lang="de-DE" sz="1800" dirty="0">
                <a:solidFill>
                  <a:schemeClr val="dk1"/>
                </a:solidFill>
              </a:rPr>
              <a:t> </a:t>
            </a:r>
            <a:r>
              <a:rPr lang="de-DE" sz="1800" dirty="0" err="1">
                <a:solidFill>
                  <a:schemeClr val="dk1"/>
                </a:solidFill>
              </a:rPr>
              <a:t>smaller</a:t>
            </a:r>
            <a:r>
              <a:rPr lang="de-DE" sz="1800" dirty="0">
                <a:solidFill>
                  <a:schemeClr val="dk1"/>
                </a:solidFill>
              </a:rPr>
              <a:t> </a:t>
            </a:r>
            <a:r>
              <a:rPr lang="de-DE" sz="1800" dirty="0" err="1">
                <a:solidFill>
                  <a:schemeClr val="dk1"/>
                </a:solidFill>
              </a:rPr>
              <a:t>operators</a:t>
            </a:r>
            <a:endParaRPr dirty="0"/>
          </a:p>
          <a:p>
            <a:pPr marL="800100" marR="0" lvl="1" indent="-342900" algn="l" rtl="0">
              <a:spcBef>
                <a:spcPts val="0"/>
              </a:spcBef>
              <a:spcAft>
                <a:spcPts val="0"/>
              </a:spcAft>
              <a:buClr>
                <a:schemeClr val="dk1"/>
              </a:buClr>
              <a:buSzPts val="1800"/>
              <a:buFont typeface="Noto Sans Symbols"/>
              <a:buChar char="−"/>
            </a:pPr>
            <a:r>
              <a:rPr lang="de-DE" sz="1800" b="0" i="0" u="none" strike="noStrike" cap="none" dirty="0">
                <a:solidFill>
                  <a:schemeClr val="dk1"/>
                </a:solidFill>
                <a:latin typeface="Arial"/>
                <a:ea typeface="Arial"/>
                <a:cs typeface="Arial"/>
                <a:sym typeface="Arial"/>
              </a:rPr>
              <a:t>High </a:t>
            </a:r>
            <a:r>
              <a:rPr lang="de-DE" sz="1800" b="0" i="0" u="none" strike="noStrike" cap="none" dirty="0" err="1">
                <a:solidFill>
                  <a:schemeClr val="dk1"/>
                </a:solidFill>
                <a:latin typeface="Arial"/>
                <a:ea typeface="Arial"/>
                <a:cs typeface="Arial"/>
                <a:sym typeface="Arial"/>
              </a:rPr>
              <a:t>cost</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of</a:t>
            </a:r>
            <a:r>
              <a:rPr lang="de-DE" sz="1800" b="0" i="0" u="none" strike="noStrike" cap="none" dirty="0">
                <a:solidFill>
                  <a:schemeClr val="dk1"/>
                </a:solidFill>
                <a:latin typeface="Arial"/>
                <a:ea typeface="Arial"/>
                <a:cs typeface="Arial"/>
                <a:sym typeface="Arial"/>
              </a:rPr>
              <a:t> international </a:t>
            </a:r>
            <a:r>
              <a:rPr lang="de-DE" sz="1800" b="0" i="0" u="none" strike="noStrike" cap="none" dirty="0" err="1">
                <a:solidFill>
                  <a:schemeClr val="dk1"/>
                </a:solidFill>
                <a:latin typeface="Arial"/>
                <a:ea typeface="Arial"/>
                <a:cs typeface="Arial"/>
                <a:sym typeface="Arial"/>
              </a:rPr>
              <a:t>bandwidth</a:t>
            </a:r>
            <a:r>
              <a:rPr lang="de-DE" sz="1800" b="0" i="0" u="none" strike="noStrike" cap="none" dirty="0">
                <a:solidFill>
                  <a:schemeClr val="dk1"/>
                </a:solidFill>
                <a:latin typeface="Arial"/>
                <a:ea typeface="Arial"/>
                <a:cs typeface="Arial"/>
                <a:sym typeface="Arial"/>
              </a:rPr>
              <a:t> and </a:t>
            </a:r>
            <a:r>
              <a:rPr lang="de-DE" sz="1800" b="0" i="0" u="none" strike="noStrike" cap="none" dirty="0" err="1">
                <a:solidFill>
                  <a:schemeClr val="dk1"/>
                </a:solidFill>
                <a:latin typeface="Arial"/>
                <a:ea typeface="Arial"/>
                <a:cs typeface="Arial"/>
                <a:sym typeface="Arial"/>
              </a:rPr>
              <a:t>cross-connects</a:t>
            </a:r>
            <a:endParaRPr dirty="0"/>
          </a:p>
          <a:p>
            <a:pPr marL="342900" marR="0" lvl="0" indent="-342900" algn="l" rtl="0">
              <a:spcBef>
                <a:spcPts val="0"/>
              </a:spcBef>
              <a:spcAft>
                <a:spcPts val="0"/>
              </a:spcAft>
              <a:buClr>
                <a:schemeClr val="dk1"/>
              </a:buClr>
              <a:buSzPts val="1800"/>
              <a:buFont typeface="Noto Sans Symbols"/>
              <a:buChar char="−"/>
            </a:pPr>
            <a:r>
              <a:rPr lang="de-DE" sz="1800" dirty="0">
                <a:solidFill>
                  <a:schemeClr val="dk1"/>
                </a:solidFill>
                <a:latin typeface="Arial"/>
                <a:ea typeface="Arial"/>
                <a:cs typeface="Arial"/>
                <a:sym typeface="Arial"/>
              </a:rPr>
              <a:t>Limited </a:t>
            </a:r>
            <a:r>
              <a:rPr lang="de-DE" sz="1800" dirty="0" err="1">
                <a:solidFill>
                  <a:schemeClr val="dk1"/>
                </a:solidFill>
                <a:latin typeface="Arial"/>
                <a:ea typeface="Arial"/>
                <a:cs typeface="Arial"/>
                <a:sym typeface="Arial"/>
              </a:rPr>
              <a:t>capacity</a:t>
            </a:r>
            <a:r>
              <a:rPr lang="de-DE" sz="1800" dirty="0">
                <a:solidFill>
                  <a:schemeClr val="dk1"/>
                </a:solidFill>
                <a:latin typeface="Arial"/>
                <a:ea typeface="Arial"/>
                <a:cs typeface="Arial"/>
                <a:sym typeface="Arial"/>
              </a:rPr>
              <a:t> → will not </a:t>
            </a:r>
            <a:r>
              <a:rPr lang="de-DE" sz="1800" dirty="0" err="1">
                <a:solidFill>
                  <a:schemeClr val="dk1"/>
                </a:solidFill>
                <a:latin typeface="Arial"/>
                <a:ea typeface="Arial"/>
                <a:cs typeface="Arial"/>
                <a:sym typeface="Arial"/>
              </a:rPr>
              <a:t>meet</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future</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demand</a:t>
            </a:r>
            <a:endParaRPr dirty="0"/>
          </a:p>
          <a:p>
            <a:pPr marL="342900" marR="0" lvl="0" indent="-342900" algn="l" rtl="0">
              <a:spcBef>
                <a:spcPts val="0"/>
              </a:spcBef>
              <a:spcAft>
                <a:spcPts val="0"/>
              </a:spcAft>
              <a:buClr>
                <a:schemeClr val="dk1"/>
              </a:buClr>
              <a:buSzPts val="1800"/>
              <a:buFont typeface="Noto Sans Symbols"/>
              <a:buChar char="−"/>
            </a:pPr>
            <a:r>
              <a:rPr lang="de-DE" sz="1800" dirty="0" err="1">
                <a:solidFill>
                  <a:schemeClr val="dk1"/>
                </a:solidFill>
                <a:latin typeface="Arial"/>
                <a:ea typeface="Arial"/>
                <a:cs typeface="Arial"/>
                <a:sym typeface="Arial"/>
              </a:rPr>
              <a:t>Some</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cable</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segments</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exceed</a:t>
            </a:r>
            <a:r>
              <a:rPr lang="de-DE" sz="1800" dirty="0">
                <a:solidFill>
                  <a:schemeClr val="dk1"/>
                </a:solidFill>
                <a:latin typeface="Arial"/>
                <a:ea typeface="Arial"/>
                <a:cs typeface="Arial"/>
                <a:sym typeface="Arial"/>
              </a:rPr>
              <a:t> 50% </a:t>
            </a:r>
            <a:r>
              <a:rPr lang="de-DE" sz="1800" dirty="0" err="1">
                <a:solidFill>
                  <a:schemeClr val="dk1"/>
                </a:solidFill>
                <a:latin typeface="Arial"/>
                <a:ea typeface="Arial"/>
                <a:cs typeface="Arial"/>
                <a:sym typeface="Arial"/>
              </a:rPr>
              <a:t>of</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it’s</a:t>
            </a:r>
            <a:r>
              <a:rPr lang="de-DE" sz="1800" dirty="0">
                <a:solidFill>
                  <a:schemeClr val="dk1"/>
                </a:solidFill>
                <a:latin typeface="Arial"/>
                <a:ea typeface="Arial"/>
                <a:cs typeface="Arial"/>
                <a:sym typeface="Arial"/>
              </a:rPr>
              <a:t> 25-year design </a:t>
            </a:r>
            <a:r>
              <a:rPr lang="de-DE" sz="1800" dirty="0" err="1">
                <a:solidFill>
                  <a:schemeClr val="dk1"/>
                </a:solidFill>
                <a:latin typeface="Arial"/>
                <a:ea typeface="Arial"/>
                <a:cs typeface="Arial"/>
                <a:sym typeface="Arial"/>
              </a:rPr>
              <a:t>lifespan</a:t>
            </a:r>
            <a:endParaRPr sz="1800"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6"/>
          <p:cNvSpPr txBox="1">
            <a:spLocks noGrp="1"/>
          </p:cNvSpPr>
          <p:nvPr>
            <p:ph type="title"/>
          </p:nvPr>
        </p:nvSpPr>
        <p:spPr>
          <a:xfrm>
            <a:off x="268014" y="283780"/>
            <a:ext cx="10682208" cy="7322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de-DE"/>
              <a:t>ACE (Africa Coast to Europe) Subsea Cable System</a:t>
            </a:r>
            <a:endParaRPr/>
          </a:p>
        </p:txBody>
      </p:sp>
      <p:sp>
        <p:nvSpPr>
          <p:cNvPr id="247" name="Google Shape;247;p26"/>
          <p:cNvSpPr txBox="1">
            <a:spLocks noGrp="1"/>
          </p:cNvSpPr>
          <p:nvPr>
            <p:ph type="sldNum" idx="12"/>
          </p:nvPr>
        </p:nvSpPr>
        <p:spPr>
          <a:xfrm>
            <a:off x="11560628" y="6356350"/>
            <a:ext cx="413657" cy="3873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11</a:t>
            </a:r>
            <a:endParaRPr dirty="0"/>
          </a:p>
        </p:txBody>
      </p:sp>
      <p:pic>
        <p:nvPicPr>
          <p:cNvPr id="248" name="Google Shape;248;p26" title="capaciy_ace_only_countries.png"/>
          <p:cNvPicPr preferRelativeResize="0"/>
          <p:nvPr/>
        </p:nvPicPr>
        <p:blipFill>
          <a:blip r:embed="rId3">
            <a:alphaModFix/>
          </a:blip>
          <a:stretch>
            <a:fillRect/>
          </a:stretch>
        </p:blipFill>
        <p:spPr>
          <a:xfrm>
            <a:off x="-249200" y="1401585"/>
            <a:ext cx="7024800" cy="4683149"/>
          </a:xfrm>
          <a:prstGeom prst="rect">
            <a:avLst/>
          </a:prstGeom>
          <a:noFill/>
          <a:ln>
            <a:noFill/>
          </a:ln>
        </p:spPr>
      </p:pic>
      <p:pic>
        <p:nvPicPr>
          <p:cNvPr id="249" name="Google Shape;249;p26" descr="Ein Bild, das Text, Karte enthält.&#10;&#10;KI-generierte Inhalte können fehlerhaft sein."/>
          <p:cNvPicPr preferRelativeResize="0"/>
          <p:nvPr/>
        </p:nvPicPr>
        <p:blipFill rotWithShape="1">
          <a:blip r:embed="rId4">
            <a:alphaModFix/>
          </a:blip>
          <a:srcRect/>
          <a:stretch/>
        </p:blipFill>
        <p:spPr>
          <a:xfrm>
            <a:off x="7163387" y="1024114"/>
            <a:ext cx="4757899" cy="5352638"/>
          </a:xfrm>
          <a:prstGeom prst="rect">
            <a:avLst/>
          </a:prstGeom>
          <a:noFill/>
          <a:ln>
            <a:noFill/>
          </a:ln>
        </p:spPr>
      </p:pic>
      <p:sp>
        <p:nvSpPr>
          <p:cNvPr id="250" name="Google Shape;250;p26"/>
          <p:cNvSpPr txBox="1"/>
          <p:nvPr/>
        </p:nvSpPr>
        <p:spPr>
          <a:xfrm>
            <a:off x="285912" y="5872306"/>
            <a:ext cx="50421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000">
                <a:solidFill>
                  <a:schemeClr val="dk1"/>
                </a:solidFill>
                <a:latin typeface="Arial"/>
                <a:ea typeface="Arial"/>
                <a:cs typeface="Arial"/>
                <a:sym typeface="Arial"/>
              </a:rPr>
              <a:t>Source: </a:t>
            </a:r>
            <a:endParaRPr sz="1000">
              <a:solidFill>
                <a:schemeClr val="dk1"/>
              </a:solidFill>
              <a:latin typeface="Arial"/>
              <a:ea typeface="Arial"/>
              <a:cs typeface="Arial"/>
              <a:sym typeface="Arial"/>
            </a:endParaRPr>
          </a:p>
          <a:p>
            <a:pPr marL="0" marR="0" lvl="0" indent="0" algn="l" rtl="0">
              <a:spcBef>
                <a:spcPts val="0"/>
              </a:spcBef>
              <a:spcAft>
                <a:spcPts val="0"/>
              </a:spcAft>
              <a:buNone/>
            </a:pPr>
            <a:r>
              <a:rPr lang="de-DE" sz="1000">
                <a:solidFill>
                  <a:schemeClr val="dk1"/>
                </a:solidFill>
              </a:rPr>
              <a:t>Feasibility Study for the Development of the Amílcar Cabral Submarine Cable, João da Luz R. Ramos</a:t>
            </a:r>
            <a:endParaRPr sz="1000"/>
          </a:p>
        </p:txBody>
      </p:sp>
      <p:sp>
        <p:nvSpPr>
          <p:cNvPr id="251" name="Google Shape;251;p26"/>
          <p:cNvSpPr/>
          <p:nvPr/>
        </p:nvSpPr>
        <p:spPr>
          <a:xfrm>
            <a:off x="6229350" y="2390876"/>
            <a:ext cx="5836526" cy="318889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2" name="Google Shape;252;p26"/>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53" name="Google Shape;253;p26"/>
          <p:cNvPicPr preferRelativeResize="0"/>
          <p:nvPr/>
        </p:nvPicPr>
        <p:blipFill>
          <a:blip r:embed="rId5">
            <a:alphaModFix/>
          </a:blip>
          <a:stretch>
            <a:fillRect/>
          </a:stretch>
        </p:blipFill>
        <p:spPr>
          <a:xfrm>
            <a:off x="11356692" y="419380"/>
            <a:ext cx="413650" cy="419816"/>
          </a:xfrm>
          <a:prstGeom prst="rect">
            <a:avLst/>
          </a:prstGeom>
          <a:noFill/>
          <a:ln>
            <a:noFill/>
          </a:ln>
        </p:spPr>
      </p:pic>
      <p:sp>
        <p:nvSpPr>
          <p:cNvPr id="254" name="Google Shape;254;p26"/>
          <p:cNvSpPr txBox="1"/>
          <p:nvPr/>
        </p:nvSpPr>
        <p:spPr>
          <a:xfrm>
            <a:off x="6268034" y="2554161"/>
            <a:ext cx="5924100" cy="28629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Noto Sans Symbols"/>
              <a:buChar char="−"/>
            </a:pPr>
            <a:r>
              <a:rPr lang="de-DE" sz="1800" dirty="0">
                <a:solidFill>
                  <a:schemeClr val="dk1"/>
                </a:solidFill>
                <a:latin typeface="Arial"/>
                <a:ea typeface="Arial"/>
                <a:cs typeface="Arial"/>
                <a:sym typeface="Arial"/>
              </a:rPr>
              <a:t>Reputation </a:t>
            </a:r>
            <a:r>
              <a:rPr lang="de-DE" sz="1800" dirty="0" err="1">
                <a:solidFill>
                  <a:schemeClr val="dk1"/>
                </a:solidFill>
                <a:latin typeface="Arial"/>
                <a:ea typeface="Arial"/>
                <a:cs typeface="Arial"/>
                <a:sym typeface="Arial"/>
              </a:rPr>
              <a:t>for</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outages</a:t>
            </a:r>
            <a:r>
              <a:rPr lang="de-DE" sz="1800" dirty="0">
                <a:solidFill>
                  <a:schemeClr val="dk1"/>
                </a:solidFill>
                <a:latin typeface="Arial"/>
                <a:ea typeface="Arial"/>
                <a:cs typeface="Arial"/>
                <a:sym typeface="Arial"/>
              </a:rPr>
              <a:t> and network </a:t>
            </a:r>
            <a:r>
              <a:rPr lang="de-DE" sz="1800" dirty="0" err="1">
                <a:solidFill>
                  <a:schemeClr val="dk1"/>
                </a:solidFill>
                <a:latin typeface="Arial"/>
                <a:ea typeface="Arial"/>
                <a:cs typeface="Arial"/>
                <a:sym typeface="Arial"/>
              </a:rPr>
              <a:t>disruptions</a:t>
            </a:r>
            <a:endParaRPr dirty="0"/>
          </a:p>
          <a:p>
            <a:pPr marL="800100" marR="0" lvl="1" indent="-342900" algn="l" rtl="0">
              <a:spcBef>
                <a:spcPts val="0"/>
              </a:spcBef>
              <a:spcAft>
                <a:spcPts val="0"/>
              </a:spcAft>
              <a:buClr>
                <a:schemeClr val="dk1"/>
              </a:buClr>
              <a:buSzPts val="1800"/>
              <a:buFont typeface="Noto Sans Symbols"/>
              <a:buChar char="−"/>
            </a:pPr>
            <a:r>
              <a:rPr lang="de-DE" sz="1800" b="0" i="0" u="none" strike="noStrike" cap="none" dirty="0">
                <a:solidFill>
                  <a:schemeClr val="dk1"/>
                </a:solidFill>
                <a:latin typeface="Arial"/>
                <a:ea typeface="Arial"/>
                <a:cs typeface="Arial"/>
                <a:sym typeface="Arial"/>
              </a:rPr>
              <a:t>Traverses </a:t>
            </a:r>
            <a:r>
              <a:rPr lang="de-DE" sz="1800" b="0" i="0" u="none" strike="noStrike" cap="none" dirty="0" err="1">
                <a:solidFill>
                  <a:schemeClr val="dk1"/>
                </a:solidFill>
                <a:latin typeface="Arial"/>
                <a:ea typeface="Arial"/>
                <a:cs typeface="Arial"/>
                <a:sym typeface="Arial"/>
              </a:rPr>
              <a:t>two</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subterranean</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canyons</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debris</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slides</a:t>
            </a:r>
            <a:r>
              <a:rPr lang="de-DE" sz="1800" b="0" i="0" u="none" strike="noStrike" cap="none" dirty="0">
                <a:solidFill>
                  <a:schemeClr val="dk1"/>
                </a:solidFill>
                <a:latin typeface="Arial"/>
                <a:ea typeface="Arial"/>
                <a:cs typeface="Arial"/>
                <a:sym typeface="Arial"/>
              </a:rPr>
              <a:t>)</a:t>
            </a:r>
            <a:endParaRPr dirty="0"/>
          </a:p>
          <a:p>
            <a:pPr marL="342900" marR="0" lvl="0" indent="-342900" algn="l" rtl="0">
              <a:spcBef>
                <a:spcPts val="0"/>
              </a:spcBef>
              <a:spcAft>
                <a:spcPts val="0"/>
              </a:spcAft>
              <a:buClr>
                <a:schemeClr val="dk1"/>
              </a:buClr>
              <a:buSzPts val="1800"/>
              <a:buFont typeface="Noto Sans Symbols"/>
              <a:buChar char="−"/>
            </a:pPr>
            <a:r>
              <a:rPr lang="de-DE" sz="1800" dirty="0" err="1">
                <a:solidFill>
                  <a:schemeClr val="dk1"/>
                </a:solidFill>
                <a:latin typeface="Arial"/>
                <a:ea typeface="Arial"/>
                <a:cs typeface="Arial"/>
                <a:sym typeface="Arial"/>
              </a:rPr>
              <a:t>No</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carrier</a:t>
            </a:r>
            <a:r>
              <a:rPr lang="de-DE" sz="1800" dirty="0">
                <a:solidFill>
                  <a:schemeClr val="dk1"/>
                </a:solidFill>
                <a:latin typeface="Arial"/>
                <a:ea typeface="Arial"/>
                <a:cs typeface="Arial"/>
                <a:sym typeface="Arial"/>
              </a:rPr>
              <a:t>-neutral </a:t>
            </a:r>
            <a:r>
              <a:rPr lang="de-DE" sz="1800" dirty="0" err="1">
                <a:solidFill>
                  <a:schemeClr val="dk1"/>
                </a:solidFill>
                <a:latin typeface="Arial"/>
                <a:ea typeface="Arial"/>
                <a:cs typeface="Arial"/>
                <a:sym typeface="Arial"/>
              </a:rPr>
              <a:t>CLS’s</a:t>
            </a:r>
            <a:r>
              <a:rPr lang="de-DE" sz="1800" dirty="0">
                <a:solidFill>
                  <a:schemeClr val="dk1"/>
                </a:solidFill>
                <a:latin typeface="Arial"/>
                <a:ea typeface="Arial"/>
                <a:cs typeface="Arial"/>
                <a:sym typeface="Arial"/>
              </a:rPr>
              <a:t> → </a:t>
            </a:r>
            <a:r>
              <a:rPr lang="de-DE" sz="1800" dirty="0" err="1">
                <a:solidFill>
                  <a:schemeClr val="dk1"/>
                </a:solidFill>
                <a:latin typeface="Arial"/>
                <a:ea typeface="Arial"/>
                <a:cs typeface="Arial"/>
                <a:sym typeface="Arial"/>
              </a:rPr>
              <a:t>access</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controlled</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by</a:t>
            </a:r>
            <a:r>
              <a:rPr lang="de-DE" sz="1800" dirty="0">
                <a:solidFill>
                  <a:schemeClr val="dk1"/>
                </a:solidFill>
                <a:latin typeface="Arial"/>
                <a:ea typeface="Arial"/>
                <a:cs typeface="Arial"/>
                <a:sym typeface="Arial"/>
              </a:rPr>
              <a:t> </a:t>
            </a:r>
            <a:r>
              <a:rPr lang="de-DE" sz="1800" dirty="0" err="1">
                <a:solidFill>
                  <a:schemeClr val="dk1"/>
                </a:solidFill>
              </a:rPr>
              <a:t>incumbents</a:t>
            </a:r>
            <a:r>
              <a:rPr lang="de-DE" sz="1800" dirty="0">
                <a:solidFill>
                  <a:schemeClr val="dk1"/>
                </a:solidFill>
              </a:rPr>
              <a:t>, </a:t>
            </a:r>
            <a:r>
              <a:rPr lang="de-DE" sz="1800" dirty="0" err="1">
                <a:solidFill>
                  <a:schemeClr val="dk1"/>
                </a:solidFill>
              </a:rPr>
              <a:t>limiting</a:t>
            </a:r>
            <a:r>
              <a:rPr lang="de-DE" sz="1800" dirty="0">
                <a:solidFill>
                  <a:schemeClr val="dk1"/>
                </a:solidFill>
              </a:rPr>
              <a:t> </a:t>
            </a:r>
            <a:r>
              <a:rPr lang="de-DE" sz="1800" dirty="0" err="1">
                <a:solidFill>
                  <a:schemeClr val="dk1"/>
                </a:solidFill>
              </a:rPr>
              <a:t>use</a:t>
            </a:r>
            <a:r>
              <a:rPr lang="de-DE" sz="1800" dirty="0">
                <a:solidFill>
                  <a:schemeClr val="dk1"/>
                </a:solidFill>
              </a:rPr>
              <a:t> </a:t>
            </a:r>
            <a:r>
              <a:rPr lang="de-DE" sz="1800" dirty="0" err="1">
                <a:solidFill>
                  <a:schemeClr val="dk1"/>
                </a:solidFill>
              </a:rPr>
              <a:t>by</a:t>
            </a:r>
            <a:r>
              <a:rPr lang="de-DE" sz="1800" dirty="0">
                <a:solidFill>
                  <a:schemeClr val="dk1"/>
                </a:solidFill>
              </a:rPr>
              <a:t> </a:t>
            </a:r>
            <a:r>
              <a:rPr lang="de-DE" sz="1800" dirty="0" err="1">
                <a:solidFill>
                  <a:schemeClr val="dk1"/>
                </a:solidFill>
              </a:rPr>
              <a:t>smaller</a:t>
            </a:r>
            <a:r>
              <a:rPr lang="de-DE" sz="1800" dirty="0">
                <a:solidFill>
                  <a:schemeClr val="dk1"/>
                </a:solidFill>
              </a:rPr>
              <a:t> </a:t>
            </a:r>
            <a:r>
              <a:rPr lang="de-DE" sz="1800" dirty="0" err="1">
                <a:solidFill>
                  <a:schemeClr val="dk1"/>
                </a:solidFill>
              </a:rPr>
              <a:t>operators</a:t>
            </a:r>
            <a:endParaRPr dirty="0"/>
          </a:p>
          <a:p>
            <a:pPr marL="800100" marR="0" lvl="1" indent="-342900" algn="l" rtl="0">
              <a:spcBef>
                <a:spcPts val="0"/>
              </a:spcBef>
              <a:spcAft>
                <a:spcPts val="0"/>
              </a:spcAft>
              <a:buClr>
                <a:schemeClr val="dk1"/>
              </a:buClr>
              <a:buSzPts val="1800"/>
              <a:buFont typeface="Noto Sans Symbols"/>
              <a:buChar char="−"/>
            </a:pPr>
            <a:r>
              <a:rPr lang="de-DE" sz="1800" b="0" i="0" u="none" strike="noStrike" cap="none" dirty="0">
                <a:solidFill>
                  <a:schemeClr val="dk1"/>
                </a:solidFill>
                <a:latin typeface="Arial"/>
                <a:ea typeface="Arial"/>
                <a:cs typeface="Arial"/>
                <a:sym typeface="Arial"/>
              </a:rPr>
              <a:t>High </a:t>
            </a:r>
            <a:r>
              <a:rPr lang="de-DE" sz="1800" b="0" i="0" u="none" strike="noStrike" cap="none" dirty="0" err="1">
                <a:solidFill>
                  <a:schemeClr val="dk1"/>
                </a:solidFill>
                <a:latin typeface="Arial"/>
                <a:ea typeface="Arial"/>
                <a:cs typeface="Arial"/>
                <a:sym typeface="Arial"/>
              </a:rPr>
              <a:t>cost</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of</a:t>
            </a:r>
            <a:r>
              <a:rPr lang="de-DE" sz="1800" b="0" i="0" u="none" strike="noStrike" cap="none" dirty="0">
                <a:solidFill>
                  <a:schemeClr val="dk1"/>
                </a:solidFill>
                <a:latin typeface="Arial"/>
                <a:ea typeface="Arial"/>
                <a:cs typeface="Arial"/>
                <a:sym typeface="Arial"/>
              </a:rPr>
              <a:t> international </a:t>
            </a:r>
            <a:r>
              <a:rPr lang="de-DE" sz="1800" b="0" i="0" u="none" strike="noStrike" cap="none" dirty="0" err="1">
                <a:solidFill>
                  <a:schemeClr val="dk1"/>
                </a:solidFill>
                <a:latin typeface="Arial"/>
                <a:ea typeface="Arial"/>
                <a:cs typeface="Arial"/>
                <a:sym typeface="Arial"/>
              </a:rPr>
              <a:t>bandwidth</a:t>
            </a:r>
            <a:r>
              <a:rPr lang="de-DE" sz="1800" b="0" i="0" u="none" strike="noStrike" cap="none" dirty="0">
                <a:solidFill>
                  <a:schemeClr val="dk1"/>
                </a:solidFill>
                <a:latin typeface="Arial"/>
                <a:ea typeface="Arial"/>
                <a:cs typeface="Arial"/>
                <a:sym typeface="Arial"/>
              </a:rPr>
              <a:t> and </a:t>
            </a:r>
            <a:r>
              <a:rPr lang="de-DE" sz="1800" b="0" i="0" u="none" strike="noStrike" cap="none" dirty="0" err="1">
                <a:solidFill>
                  <a:schemeClr val="dk1"/>
                </a:solidFill>
                <a:latin typeface="Arial"/>
                <a:ea typeface="Arial"/>
                <a:cs typeface="Arial"/>
                <a:sym typeface="Arial"/>
              </a:rPr>
              <a:t>cross-connects</a:t>
            </a:r>
            <a:endParaRPr dirty="0"/>
          </a:p>
          <a:p>
            <a:pPr marL="342900" marR="0" lvl="0" indent="-342900" algn="l" rtl="0">
              <a:spcBef>
                <a:spcPts val="0"/>
              </a:spcBef>
              <a:spcAft>
                <a:spcPts val="0"/>
              </a:spcAft>
              <a:buClr>
                <a:schemeClr val="dk1"/>
              </a:buClr>
              <a:buSzPts val="1800"/>
              <a:buFont typeface="Noto Sans Symbols"/>
              <a:buChar char="−"/>
            </a:pPr>
            <a:r>
              <a:rPr lang="de-DE" sz="1800" dirty="0">
                <a:solidFill>
                  <a:schemeClr val="dk1"/>
                </a:solidFill>
                <a:latin typeface="Arial"/>
                <a:ea typeface="Arial"/>
                <a:cs typeface="Arial"/>
                <a:sym typeface="Arial"/>
              </a:rPr>
              <a:t>Limited </a:t>
            </a:r>
            <a:r>
              <a:rPr lang="de-DE" sz="1800" dirty="0" err="1">
                <a:solidFill>
                  <a:schemeClr val="dk1"/>
                </a:solidFill>
                <a:latin typeface="Arial"/>
                <a:ea typeface="Arial"/>
                <a:cs typeface="Arial"/>
                <a:sym typeface="Arial"/>
              </a:rPr>
              <a:t>capacity</a:t>
            </a:r>
            <a:r>
              <a:rPr lang="de-DE" sz="1800" dirty="0">
                <a:solidFill>
                  <a:schemeClr val="dk1"/>
                </a:solidFill>
                <a:latin typeface="Arial"/>
                <a:ea typeface="Arial"/>
                <a:cs typeface="Arial"/>
                <a:sym typeface="Arial"/>
              </a:rPr>
              <a:t> → will not </a:t>
            </a:r>
            <a:r>
              <a:rPr lang="de-DE" sz="1800" dirty="0" err="1">
                <a:solidFill>
                  <a:schemeClr val="dk1"/>
                </a:solidFill>
                <a:latin typeface="Arial"/>
                <a:ea typeface="Arial"/>
                <a:cs typeface="Arial"/>
                <a:sym typeface="Arial"/>
              </a:rPr>
              <a:t>meet</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future</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demand</a:t>
            </a:r>
            <a:endParaRPr dirty="0"/>
          </a:p>
          <a:p>
            <a:pPr marL="342900" marR="0" lvl="0" indent="-342900" algn="l" rtl="0">
              <a:spcBef>
                <a:spcPts val="0"/>
              </a:spcBef>
              <a:spcAft>
                <a:spcPts val="0"/>
              </a:spcAft>
              <a:buClr>
                <a:schemeClr val="dk1"/>
              </a:buClr>
              <a:buSzPts val="1800"/>
              <a:buFont typeface="Noto Sans Symbols"/>
              <a:buChar char="−"/>
            </a:pPr>
            <a:r>
              <a:rPr lang="de-DE" sz="1800" dirty="0" err="1">
                <a:solidFill>
                  <a:schemeClr val="dk1"/>
                </a:solidFill>
                <a:latin typeface="Arial"/>
                <a:ea typeface="Arial"/>
                <a:cs typeface="Arial"/>
                <a:sym typeface="Arial"/>
              </a:rPr>
              <a:t>Some</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cable</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segments</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exceed</a:t>
            </a:r>
            <a:r>
              <a:rPr lang="de-DE" sz="1800" dirty="0">
                <a:solidFill>
                  <a:schemeClr val="dk1"/>
                </a:solidFill>
                <a:latin typeface="Arial"/>
                <a:ea typeface="Arial"/>
                <a:cs typeface="Arial"/>
                <a:sym typeface="Arial"/>
              </a:rPr>
              <a:t> 50% </a:t>
            </a:r>
            <a:r>
              <a:rPr lang="de-DE" sz="1800" dirty="0" err="1">
                <a:solidFill>
                  <a:schemeClr val="dk1"/>
                </a:solidFill>
                <a:latin typeface="Arial"/>
                <a:ea typeface="Arial"/>
                <a:cs typeface="Arial"/>
                <a:sym typeface="Arial"/>
              </a:rPr>
              <a:t>of</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it’s</a:t>
            </a:r>
            <a:r>
              <a:rPr lang="de-DE" sz="1800" dirty="0">
                <a:solidFill>
                  <a:schemeClr val="dk1"/>
                </a:solidFill>
                <a:latin typeface="Arial"/>
                <a:ea typeface="Arial"/>
                <a:cs typeface="Arial"/>
                <a:sym typeface="Arial"/>
              </a:rPr>
              <a:t> 25-year design </a:t>
            </a:r>
            <a:r>
              <a:rPr lang="de-DE" sz="1800" dirty="0" err="1">
                <a:solidFill>
                  <a:schemeClr val="dk1"/>
                </a:solidFill>
                <a:latin typeface="Arial"/>
                <a:ea typeface="Arial"/>
                <a:cs typeface="Arial"/>
                <a:sym typeface="Arial"/>
              </a:rPr>
              <a:t>lifespan</a:t>
            </a:r>
            <a:endParaRPr sz="1800"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EEC6A-D5EE-F3CF-C62D-B2418627F1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0D8214-883D-DDDB-2A99-48ACFFB8F7F0}"/>
              </a:ext>
            </a:extLst>
          </p:cNvPr>
          <p:cNvSpPr>
            <a:spLocks noGrp="1"/>
          </p:cNvSpPr>
          <p:nvPr>
            <p:ph type="title"/>
          </p:nvPr>
        </p:nvSpPr>
        <p:spPr/>
        <p:txBody>
          <a:bodyPr/>
          <a:lstStyle/>
          <a:p>
            <a:r>
              <a:rPr lang="en-US" dirty="0"/>
              <a:t>Capacity Prices</a:t>
            </a:r>
          </a:p>
        </p:txBody>
      </p:sp>
    </p:spTree>
    <p:extLst>
      <p:ext uri="{BB962C8B-B14F-4D97-AF65-F5344CB8AC3E}">
        <p14:creationId xmlns:p14="http://schemas.microsoft.com/office/powerpoint/2010/main" val="34528652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268014" y="283780"/>
            <a:ext cx="10682208" cy="7322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de-DE"/>
              <a:t>Subsea cable landings in West Africa</a:t>
            </a:r>
            <a:endParaRPr/>
          </a:p>
        </p:txBody>
      </p:sp>
      <p:sp>
        <p:nvSpPr>
          <p:cNvPr id="152" name="Google Shape;152;p18"/>
          <p:cNvSpPr txBox="1">
            <a:spLocks noGrp="1"/>
          </p:cNvSpPr>
          <p:nvPr>
            <p:ph type="sldNum" idx="12"/>
          </p:nvPr>
        </p:nvSpPr>
        <p:spPr>
          <a:xfrm>
            <a:off x="11560628" y="6356350"/>
            <a:ext cx="413657" cy="3873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13</a:t>
            </a:r>
            <a:endParaRPr dirty="0"/>
          </a:p>
        </p:txBody>
      </p:sp>
      <p:pic>
        <p:nvPicPr>
          <p:cNvPr id="153" name="Google Shape;153;p18" descr="Ein Bild, das Text, Screenshot, Diagramm, Reihe enthält.&#10;&#10;KI-generierte Inhalte können fehlerhaft sein."/>
          <p:cNvPicPr preferRelativeResize="0"/>
          <p:nvPr/>
        </p:nvPicPr>
        <p:blipFill rotWithShape="1">
          <a:blip r:embed="rId3">
            <a:alphaModFix/>
          </a:blip>
          <a:srcRect/>
          <a:stretch/>
        </p:blipFill>
        <p:spPr>
          <a:xfrm>
            <a:off x="524733" y="1283895"/>
            <a:ext cx="7865441" cy="4674244"/>
          </a:xfrm>
          <a:prstGeom prst="rect">
            <a:avLst/>
          </a:prstGeom>
          <a:noFill/>
          <a:ln>
            <a:noFill/>
          </a:ln>
        </p:spPr>
      </p:pic>
      <p:sp>
        <p:nvSpPr>
          <p:cNvPr id="154" name="Google Shape;154;p18"/>
          <p:cNvSpPr txBox="1"/>
          <p:nvPr/>
        </p:nvSpPr>
        <p:spPr>
          <a:xfrm>
            <a:off x="8545284" y="1553094"/>
            <a:ext cx="3222300" cy="42483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de-DE" sz="1800" dirty="0" err="1">
                <a:solidFill>
                  <a:schemeClr val="dk1"/>
                </a:solidFill>
                <a:latin typeface="Arial"/>
                <a:ea typeface="Arial"/>
                <a:cs typeface="Arial"/>
                <a:sym typeface="Arial"/>
              </a:rPr>
              <a:t>Earliest</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major</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int’l</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cable</a:t>
            </a:r>
            <a:r>
              <a:rPr lang="de-DE" sz="1800" dirty="0">
                <a:solidFill>
                  <a:schemeClr val="dk1"/>
                </a:solidFill>
                <a:latin typeface="Arial"/>
                <a:ea typeface="Arial"/>
                <a:cs typeface="Arial"/>
                <a:sym typeface="Arial"/>
              </a:rPr>
              <a:t> </a:t>
            </a:r>
            <a:endParaRPr dirty="0"/>
          </a:p>
          <a:p>
            <a:pPr marL="742950" marR="0" lvl="1" indent="-285750" algn="l" rtl="0">
              <a:spcBef>
                <a:spcPts val="0"/>
              </a:spcBef>
              <a:spcAft>
                <a:spcPts val="0"/>
              </a:spcAft>
              <a:buClr>
                <a:schemeClr val="dk1"/>
              </a:buClr>
              <a:buSzPts val="1800"/>
              <a:buFont typeface="Noto Sans Symbols"/>
              <a:buChar char="−"/>
            </a:pPr>
            <a:r>
              <a:rPr lang="de-DE" sz="1800" b="0" i="0" u="none" strike="noStrike" cap="none" dirty="0">
                <a:solidFill>
                  <a:schemeClr val="dk1"/>
                </a:solidFill>
                <a:latin typeface="Arial"/>
                <a:ea typeface="Arial"/>
                <a:cs typeface="Arial"/>
                <a:sym typeface="Arial"/>
              </a:rPr>
              <a:t>SAT-3 (2002)</a:t>
            </a:r>
            <a:endParaRPr dirty="0"/>
          </a:p>
          <a:p>
            <a:pPr marL="457200" marR="0" lvl="1" indent="0" algn="l" rtl="0">
              <a:spcBef>
                <a:spcPts val="0"/>
              </a:spcBef>
              <a:spcAft>
                <a:spcPts val="0"/>
              </a:spcAft>
              <a:buNone/>
            </a:pPr>
            <a:endParaRPr sz="1800" b="0" i="0" u="none" strike="noStrike" cap="none"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de-DE" sz="1800" dirty="0">
                <a:solidFill>
                  <a:schemeClr val="dk1"/>
                </a:solidFill>
                <a:latin typeface="Arial"/>
                <a:ea typeface="Arial"/>
                <a:cs typeface="Arial"/>
                <a:sym typeface="Arial"/>
              </a:rPr>
              <a:t>First </a:t>
            </a:r>
            <a:r>
              <a:rPr lang="de-DE" sz="1800" dirty="0" err="1">
                <a:solidFill>
                  <a:schemeClr val="dk1"/>
                </a:solidFill>
                <a:latin typeface="Arial"/>
                <a:ea typeface="Arial"/>
                <a:cs typeface="Arial"/>
                <a:sym typeface="Arial"/>
              </a:rPr>
              <a:t>wave</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of</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new</a:t>
            </a:r>
            <a:r>
              <a:rPr lang="de-DE" sz="1800" dirty="0">
                <a:solidFill>
                  <a:schemeClr val="dk1"/>
                </a:solidFill>
                <a:latin typeface="Arial"/>
                <a:ea typeface="Arial"/>
                <a:cs typeface="Arial"/>
                <a:sym typeface="Arial"/>
              </a:rPr>
              <a:t> private and </a:t>
            </a:r>
            <a:r>
              <a:rPr lang="de-DE" sz="1800" dirty="0" err="1">
                <a:solidFill>
                  <a:schemeClr val="dk1"/>
                </a:solidFill>
                <a:latin typeface="Arial"/>
                <a:ea typeface="Arial"/>
                <a:cs typeface="Arial"/>
                <a:sym typeface="Arial"/>
              </a:rPr>
              <a:t>consortium</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int’l</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cables</a:t>
            </a:r>
            <a:endParaRPr sz="1800" dirty="0">
              <a:solidFill>
                <a:schemeClr val="dk1"/>
              </a:solidFill>
              <a:latin typeface="Arial"/>
              <a:ea typeface="Arial"/>
              <a:cs typeface="Arial"/>
              <a:sym typeface="Arial"/>
            </a:endParaRPr>
          </a:p>
          <a:p>
            <a:pPr marL="742950" marR="0" lvl="1" indent="-285750" algn="l" rtl="0">
              <a:spcBef>
                <a:spcPts val="0"/>
              </a:spcBef>
              <a:spcAft>
                <a:spcPts val="0"/>
              </a:spcAft>
              <a:buClr>
                <a:schemeClr val="dk1"/>
              </a:buClr>
              <a:buSzPts val="1800"/>
              <a:buFont typeface="Noto Sans Symbols"/>
              <a:buChar char="−"/>
            </a:pPr>
            <a:r>
              <a:rPr lang="de-DE" sz="1800" b="0" i="0" u="none" strike="noStrike" cap="none" dirty="0" err="1">
                <a:solidFill>
                  <a:schemeClr val="dk1"/>
                </a:solidFill>
                <a:latin typeface="Arial"/>
                <a:ea typeface="Arial"/>
                <a:cs typeface="Arial"/>
                <a:sym typeface="Arial"/>
              </a:rPr>
              <a:t>MainOne</a:t>
            </a:r>
            <a:r>
              <a:rPr lang="de-DE" sz="1800" b="0" i="0" u="none" strike="noStrike" cap="none" dirty="0">
                <a:solidFill>
                  <a:schemeClr val="dk1"/>
                </a:solidFill>
                <a:latin typeface="Arial"/>
                <a:ea typeface="Arial"/>
                <a:cs typeface="Arial"/>
                <a:sym typeface="Arial"/>
              </a:rPr>
              <a:t> Glo-1 (2010) </a:t>
            </a:r>
            <a:r>
              <a:rPr lang="de-DE" sz="1800" b="0" i="0" u="none" strike="noStrike" cap="none" dirty="0" err="1">
                <a:solidFill>
                  <a:schemeClr val="dk1"/>
                </a:solidFill>
                <a:latin typeface="Arial"/>
                <a:ea typeface="Arial"/>
                <a:cs typeface="Arial"/>
                <a:sym typeface="Arial"/>
              </a:rPr>
              <a:t>then</a:t>
            </a:r>
            <a:r>
              <a:rPr lang="de-DE" sz="1800" b="0" i="0" u="none" strike="noStrike" cap="none" dirty="0">
                <a:solidFill>
                  <a:schemeClr val="dk1"/>
                </a:solidFill>
                <a:latin typeface="Arial"/>
                <a:ea typeface="Arial"/>
                <a:cs typeface="Arial"/>
                <a:sym typeface="Arial"/>
              </a:rPr>
              <a:t> ACE &amp; WACS (2012)</a:t>
            </a:r>
            <a:endParaRPr dirty="0"/>
          </a:p>
          <a:p>
            <a:pPr marL="457200" marR="0" lvl="1" indent="0" algn="l" rtl="0">
              <a:spcBef>
                <a:spcPts val="0"/>
              </a:spcBef>
              <a:spcAft>
                <a:spcPts val="0"/>
              </a:spcAft>
              <a:buNone/>
            </a:pPr>
            <a:endParaRPr sz="1800" b="0" i="0" u="none" strike="noStrike" cap="none"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de-DE" sz="1800" dirty="0">
                <a:solidFill>
                  <a:schemeClr val="dk1"/>
                </a:solidFill>
                <a:latin typeface="Arial"/>
                <a:ea typeface="Arial"/>
                <a:cs typeface="Arial"/>
                <a:sym typeface="Arial"/>
              </a:rPr>
              <a:t>Second </a:t>
            </a:r>
            <a:r>
              <a:rPr lang="de-DE" sz="1800" dirty="0" err="1">
                <a:solidFill>
                  <a:schemeClr val="dk1"/>
                </a:solidFill>
                <a:latin typeface="Arial"/>
                <a:ea typeface="Arial"/>
                <a:cs typeface="Arial"/>
                <a:sym typeface="Arial"/>
              </a:rPr>
              <a:t>wave</a:t>
            </a:r>
            <a:r>
              <a:rPr lang="de-DE" sz="1800" dirty="0">
                <a:solidFill>
                  <a:schemeClr val="dk1"/>
                </a:solidFill>
                <a:latin typeface="Arial"/>
                <a:ea typeface="Arial"/>
                <a:cs typeface="Arial"/>
                <a:sym typeface="Arial"/>
              </a:rPr>
              <a:t> </a:t>
            </a:r>
            <a:endParaRPr dirty="0"/>
          </a:p>
          <a:p>
            <a:pPr marL="742950" marR="0" lvl="1" indent="-285750" algn="l" rtl="0">
              <a:spcBef>
                <a:spcPts val="0"/>
              </a:spcBef>
              <a:spcAft>
                <a:spcPts val="0"/>
              </a:spcAft>
              <a:buClr>
                <a:schemeClr val="dk1"/>
              </a:buClr>
              <a:buSzPts val="1800"/>
              <a:buFont typeface="Noto Sans Symbols"/>
              <a:buChar char="−"/>
            </a:pPr>
            <a:r>
              <a:rPr lang="de-DE" sz="1800" b="0" i="0" u="none" strike="noStrike" cap="none" dirty="0" err="1">
                <a:solidFill>
                  <a:schemeClr val="dk1"/>
                </a:solidFill>
                <a:latin typeface="Arial"/>
                <a:ea typeface="Arial"/>
                <a:cs typeface="Arial"/>
                <a:sym typeface="Arial"/>
              </a:rPr>
              <a:t>Equiano</a:t>
            </a:r>
            <a:r>
              <a:rPr lang="de-DE" sz="1800" b="0" i="0" u="none" strike="noStrike" cap="none" dirty="0">
                <a:solidFill>
                  <a:schemeClr val="dk1"/>
                </a:solidFill>
                <a:latin typeface="Arial"/>
                <a:ea typeface="Arial"/>
                <a:cs typeface="Arial"/>
                <a:sym typeface="Arial"/>
              </a:rPr>
              <a:t> (2023):                   4 African countries</a:t>
            </a:r>
            <a:endParaRPr dirty="0"/>
          </a:p>
          <a:p>
            <a:pPr marL="742950" marR="0" lvl="1" indent="-285750" algn="l" rtl="0">
              <a:spcBef>
                <a:spcPts val="0"/>
              </a:spcBef>
              <a:spcAft>
                <a:spcPts val="0"/>
              </a:spcAft>
              <a:buClr>
                <a:schemeClr val="dk1"/>
              </a:buClr>
              <a:buSzPts val="1800"/>
              <a:buFont typeface="Noto Sans Symbols"/>
              <a:buChar char="−"/>
            </a:pPr>
            <a:r>
              <a:rPr lang="de-DE" sz="1800" b="0" i="0" u="none" strike="noStrike" cap="none" dirty="0">
                <a:solidFill>
                  <a:schemeClr val="dk1"/>
                </a:solidFill>
                <a:latin typeface="Arial"/>
                <a:ea typeface="Arial"/>
                <a:cs typeface="Arial"/>
                <a:sym typeface="Arial"/>
              </a:rPr>
              <a:t>2Africa (2024): 	 33 African, ME, Europe &amp; South Asia</a:t>
            </a:r>
            <a:endParaRPr dirty="0"/>
          </a:p>
        </p:txBody>
      </p:sp>
      <p:sp>
        <p:nvSpPr>
          <p:cNvPr id="155" name="Google Shape;155;p18"/>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6" name="Google Shape;156;p18"/>
          <p:cNvPicPr preferRelativeResize="0"/>
          <p:nvPr/>
        </p:nvPicPr>
        <p:blipFill>
          <a:blip r:embed="rId4">
            <a:alphaModFix/>
          </a:blip>
          <a:stretch>
            <a:fillRect/>
          </a:stretch>
        </p:blipFill>
        <p:spPr>
          <a:xfrm>
            <a:off x="11356692" y="419380"/>
            <a:ext cx="413650" cy="419816"/>
          </a:xfrm>
          <a:prstGeom prst="rect">
            <a:avLst/>
          </a:prstGeom>
          <a:noFill/>
          <a:ln>
            <a:noFill/>
          </a:ln>
        </p:spPr>
      </p:pic>
      <p:sp>
        <p:nvSpPr>
          <p:cNvPr id="157" name="Google Shape;157;p18"/>
          <p:cNvSpPr txBox="1"/>
          <p:nvPr/>
        </p:nvSpPr>
        <p:spPr>
          <a:xfrm>
            <a:off x="6187900" y="6017650"/>
            <a:ext cx="4942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000"/>
              <a:t>Source: TeleGeography, IP Networks</a:t>
            </a:r>
            <a:endParaRPr sz="100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title"/>
          </p:nvPr>
        </p:nvSpPr>
        <p:spPr>
          <a:xfrm>
            <a:off x="268014" y="291905"/>
            <a:ext cx="10682100" cy="732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de-DE"/>
              <a:t>Subsea cable landings in West Africa</a:t>
            </a:r>
            <a:endParaRPr/>
          </a:p>
        </p:txBody>
      </p:sp>
      <p:sp>
        <p:nvSpPr>
          <p:cNvPr id="164" name="Google Shape;164;p19"/>
          <p:cNvSpPr txBox="1">
            <a:spLocks noGrp="1"/>
          </p:cNvSpPr>
          <p:nvPr>
            <p:ph type="sldNum" idx="12"/>
          </p:nvPr>
        </p:nvSpPr>
        <p:spPr>
          <a:xfrm>
            <a:off x="11560628" y="6356350"/>
            <a:ext cx="413657" cy="3873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14</a:t>
            </a:r>
            <a:endParaRPr dirty="0"/>
          </a:p>
        </p:txBody>
      </p:sp>
      <p:pic>
        <p:nvPicPr>
          <p:cNvPr id="165" name="Google Shape;165;p19" descr="Ein Bild, das Text, Screenshot, Diagramm, Reihe enthält.&#10;&#10;KI-generierte Inhalte können fehlerhaft sein."/>
          <p:cNvPicPr preferRelativeResize="0"/>
          <p:nvPr/>
        </p:nvPicPr>
        <p:blipFill rotWithShape="1">
          <a:blip r:embed="rId3">
            <a:alphaModFix/>
          </a:blip>
          <a:srcRect/>
          <a:stretch/>
        </p:blipFill>
        <p:spPr>
          <a:xfrm>
            <a:off x="524733" y="1283895"/>
            <a:ext cx="7865441" cy="4674244"/>
          </a:xfrm>
          <a:prstGeom prst="rect">
            <a:avLst/>
          </a:prstGeom>
          <a:noFill/>
          <a:ln>
            <a:noFill/>
          </a:ln>
        </p:spPr>
      </p:pic>
      <p:sp>
        <p:nvSpPr>
          <p:cNvPr id="166" name="Google Shape;166;p19"/>
          <p:cNvSpPr/>
          <p:nvPr/>
        </p:nvSpPr>
        <p:spPr>
          <a:xfrm>
            <a:off x="173424" y="2028497"/>
            <a:ext cx="415158" cy="199696"/>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19"/>
          <p:cNvSpPr/>
          <p:nvPr/>
        </p:nvSpPr>
        <p:spPr>
          <a:xfrm>
            <a:off x="210210" y="3715404"/>
            <a:ext cx="415158" cy="199696"/>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19"/>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69" name="Google Shape;169;p19"/>
          <p:cNvPicPr preferRelativeResize="0"/>
          <p:nvPr/>
        </p:nvPicPr>
        <p:blipFill>
          <a:blip r:embed="rId4">
            <a:alphaModFix/>
          </a:blip>
          <a:stretch>
            <a:fillRect/>
          </a:stretch>
        </p:blipFill>
        <p:spPr>
          <a:xfrm>
            <a:off x="11356692" y="419380"/>
            <a:ext cx="413650" cy="419816"/>
          </a:xfrm>
          <a:prstGeom prst="rect">
            <a:avLst/>
          </a:prstGeom>
          <a:noFill/>
          <a:ln>
            <a:noFill/>
          </a:ln>
        </p:spPr>
      </p:pic>
      <p:sp>
        <p:nvSpPr>
          <p:cNvPr id="171" name="Google Shape;171;p19"/>
          <p:cNvSpPr txBox="1"/>
          <p:nvPr/>
        </p:nvSpPr>
        <p:spPr>
          <a:xfrm>
            <a:off x="6187900" y="6017650"/>
            <a:ext cx="4942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000"/>
              <a:t>Source: TeleGeography, IP Networks</a:t>
            </a:r>
            <a:endParaRPr sz="1000"/>
          </a:p>
        </p:txBody>
      </p:sp>
      <p:sp>
        <p:nvSpPr>
          <p:cNvPr id="2" name="Google Shape;154;p18">
            <a:extLst>
              <a:ext uri="{FF2B5EF4-FFF2-40B4-BE49-F238E27FC236}">
                <a16:creationId xmlns:a16="http://schemas.microsoft.com/office/drawing/2014/main" id="{1A7EEF3E-DF33-6A0D-0DEA-4611EC35DEE1}"/>
              </a:ext>
            </a:extLst>
          </p:cNvPr>
          <p:cNvSpPr txBox="1"/>
          <p:nvPr/>
        </p:nvSpPr>
        <p:spPr>
          <a:xfrm>
            <a:off x="8545284" y="1553094"/>
            <a:ext cx="3222300" cy="42483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de-DE" sz="1800" dirty="0" err="1">
                <a:solidFill>
                  <a:schemeClr val="dk1"/>
                </a:solidFill>
                <a:latin typeface="Arial"/>
                <a:ea typeface="Arial"/>
                <a:cs typeface="Arial"/>
                <a:sym typeface="Arial"/>
              </a:rPr>
              <a:t>Earliest</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major</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int’l</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cable</a:t>
            </a:r>
            <a:r>
              <a:rPr lang="de-DE" sz="1800" dirty="0">
                <a:solidFill>
                  <a:schemeClr val="dk1"/>
                </a:solidFill>
                <a:latin typeface="Arial"/>
                <a:ea typeface="Arial"/>
                <a:cs typeface="Arial"/>
                <a:sym typeface="Arial"/>
              </a:rPr>
              <a:t> </a:t>
            </a:r>
            <a:endParaRPr dirty="0"/>
          </a:p>
          <a:p>
            <a:pPr marL="742950" marR="0" lvl="1" indent="-285750" algn="l" rtl="0">
              <a:spcBef>
                <a:spcPts val="0"/>
              </a:spcBef>
              <a:spcAft>
                <a:spcPts val="0"/>
              </a:spcAft>
              <a:buClr>
                <a:schemeClr val="dk1"/>
              </a:buClr>
              <a:buSzPts val="1800"/>
              <a:buFont typeface="Noto Sans Symbols"/>
              <a:buChar char="−"/>
            </a:pPr>
            <a:r>
              <a:rPr lang="de-DE" sz="1800" b="0" i="0" u="none" strike="noStrike" cap="none" dirty="0">
                <a:solidFill>
                  <a:schemeClr val="dk1"/>
                </a:solidFill>
                <a:latin typeface="Arial"/>
                <a:ea typeface="Arial"/>
                <a:cs typeface="Arial"/>
                <a:sym typeface="Arial"/>
              </a:rPr>
              <a:t>SAT-3 (2002)</a:t>
            </a:r>
            <a:endParaRPr dirty="0"/>
          </a:p>
          <a:p>
            <a:pPr marL="457200" marR="0" lvl="1" indent="0" algn="l" rtl="0">
              <a:spcBef>
                <a:spcPts val="0"/>
              </a:spcBef>
              <a:spcAft>
                <a:spcPts val="0"/>
              </a:spcAft>
              <a:buNone/>
            </a:pPr>
            <a:endParaRPr sz="1800" b="0" i="0" u="none" strike="noStrike" cap="none"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de-DE" sz="1800" dirty="0">
                <a:solidFill>
                  <a:schemeClr val="dk1"/>
                </a:solidFill>
                <a:latin typeface="Arial"/>
                <a:ea typeface="Arial"/>
                <a:cs typeface="Arial"/>
                <a:sym typeface="Arial"/>
              </a:rPr>
              <a:t>First </a:t>
            </a:r>
            <a:r>
              <a:rPr lang="de-DE" sz="1800" dirty="0" err="1">
                <a:solidFill>
                  <a:schemeClr val="dk1"/>
                </a:solidFill>
                <a:latin typeface="Arial"/>
                <a:ea typeface="Arial"/>
                <a:cs typeface="Arial"/>
                <a:sym typeface="Arial"/>
              </a:rPr>
              <a:t>wave</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of</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new</a:t>
            </a:r>
            <a:r>
              <a:rPr lang="de-DE" sz="1800" dirty="0">
                <a:solidFill>
                  <a:schemeClr val="dk1"/>
                </a:solidFill>
                <a:latin typeface="Arial"/>
                <a:ea typeface="Arial"/>
                <a:cs typeface="Arial"/>
                <a:sym typeface="Arial"/>
              </a:rPr>
              <a:t> private and </a:t>
            </a:r>
            <a:r>
              <a:rPr lang="de-DE" sz="1800" dirty="0" err="1">
                <a:solidFill>
                  <a:schemeClr val="dk1"/>
                </a:solidFill>
                <a:latin typeface="Arial"/>
                <a:ea typeface="Arial"/>
                <a:cs typeface="Arial"/>
                <a:sym typeface="Arial"/>
              </a:rPr>
              <a:t>consortium</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int’l</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cables</a:t>
            </a:r>
            <a:endParaRPr sz="1800" dirty="0">
              <a:solidFill>
                <a:schemeClr val="dk1"/>
              </a:solidFill>
              <a:latin typeface="Arial"/>
              <a:ea typeface="Arial"/>
              <a:cs typeface="Arial"/>
              <a:sym typeface="Arial"/>
            </a:endParaRPr>
          </a:p>
          <a:p>
            <a:pPr marL="742950" marR="0" lvl="1" indent="-285750" algn="l" rtl="0">
              <a:spcBef>
                <a:spcPts val="0"/>
              </a:spcBef>
              <a:spcAft>
                <a:spcPts val="0"/>
              </a:spcAft>
              <a:buClr>
                <a:schemeClr val="dk1"/>
              </a:buClr>
              <a:buSzPts val="1800"/>
              <a:buFont typeface="Noto Sans Symbols"/>
              <a:buChar char="−"/>
            </a:pPr>
            <a:r>
              <a:rPr lang="de-DE" sz="1800" b="0" i="0" u="none" strike="noStrike" cap="none" dirty="0" err="1">
                <a:solidFill>
                  <a:schemeClr val="dk1"/>
                </a:solidFill>
                <a:latin typeface="Arial"/>
                <a:ea typeface="Arial"/>
                <a:cs typeface="Arial"/>
                <a:sym typeface="Arial"/>
              </a:rPr>
              <a:t>MainOne</a:t>
            </a:r>
            <a:r>
              <a:rPr lang="de-DE" sz="1800" b="0" i="0" u="none" strike="noStrike" cap="none" dirty="0">
                <a:solidFill>
                  <a:schemeClr val="dk1"/>
                </a:solidFill>
                <a:latin typeface="Arial"/>
                <a:ea typeface="Arial"/>
                <a:cs typeface="Arial"/>
                <a:sym typeface="Arial"/>
              </a:rPr>
              <a:t> Glo-1 (2010) </a:t>
            </a:r>
            <a:r>
              <a:rPr lang="de-DE" sz="1800" b="0" i="0" u="none" strike="noStrike" cap="none" dirty="0" err="1">
                <a:solidFill>
                  <a:schemeClr val="dk1"/>
                </a:solidFill>
                <a:latin typeface="Arial"/>
                <a:ea typeface="Arial"/>
                <a:cs typeface="Arial"/>
                <a:sym typeface="Arial"/>
              </a:rPr>
              <a:t>then</a:t>
            </a:r>
            <a:r>
              <a:rPr lang="de-DE" sz="1800" b="0" i="0" u="none" strike="noStrike" cap="none" dirty="0">
                <a:solidFill>
                  <a:schemeClr val="dk1"/>
                </a:solidFill>
                <a:latin typeface="Arial"/>
                <a:ea typeface="Arial"/>
                <a:cs typeface="Arial"/>
                <a:sym typeface="Arial"/>
              </a:rPr>
              <a:t> ACE &amp; WACS (2012)</a:t>
            </a:r>
            <a:endParaRPr dirty="0"/>
          </a:p>
          <a:p>
            <a:pPr marL="457200" marR="0" lvl="1" indent="0" algn="l" rtl="0">
              <a:spcBef>
                <a:spcPts val="0"/>
              </a:spcBef>
              <a:spcAft>
                <a:spcPts val="0"/>
              </a:spcAft>
              <a:buNone/>
            </a:pPr>
            <a:endParaRPr sz="1800" b="0" i="0" u="none" strike="noStrike" cap="none"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de-DE" sz="1800" dirty="0">
                <a:solidFill>
                  <a:schemeClr val="dk1"/>
                </a:solidFill>
                <a:latin typeface="Arial"/>
                <a:ea typeface="Arial"/>
                <a:cs typeface="Arial"/>
                <a:sym typeface="Arial"/>
              </a:rPr>
              <a:t>Second </a:t>
            </a:r>
            <a:r>
              <a:rPr lang="de-DE" sz="1800" dirty="0" err="1">
                <a:solidFill>
                  <a:schemeClr val="dk1"/>
                </a:solidFill>
                <a:latin typeface="Arial"/>
                <a:ea typeface="Arial"/>
                <a:cs typeface="Arial"/>
                <a:sym typeface="Arial"/>
              </a:rPr>
              <a:t>wave</a:t>
            </a:r>
            <a:r>
              <a:rPr lang="de-DE" sz="1800" dirty="0">
                <a:solidFill>
                  <a:schemeClr val="dk1"/>
                </a:solidFill>
                <a:latin typeface="Arial"/>
                <a:ea typeface="Arial"/>
                <a:cs typeface="Arial"/>
                <a:sym typeface="Arial"/>
              </a:rPr>
              <a:t> </a:t>
            </a:r>
            <a:endParaRPr dirty="0"/>
          </a:p>
          <a:p>
            <a:pPr marL="742950" marR="0" lvl="1" indent="-285750" algn="l" rtl="0">
              <a:spcBef>
                <a:spcPts val="0"/>
              </a:spcBef>
              <a:spcAft>
                <a:spcPts val="0"/>
              </a:spcAft>
              <a:buClr>
                <a:schemeClr val="dk1"/>
              </a:buClr>
              <a:buSzPts val="1800"/>
              <a:buFont typeface="Noto Sans Symbols"/>
              <a:buChar char="−"/>
            </a:pPr>
            <a:r>
              <a:rPr lang="de-DE" sz="1800" b="0" i="0" u="none" strike="noStrike" cap="none" dirty="0" err="1">
                <a:solidFill>
                  <a:schemeClr val="dk1"/>
                </a:solidFill>
                <a:latin typeface="Arial"/>
                <a:ea typeface="Arial"/>
                <a:cs typeface="Arial"/>
                <a:sym typeface="Arial"/>
              </a:rPr>
              <a:t>Equiano</a:t>
            </a:r>
            <a:r>
              <a:rPr lang="de-DE" sz="1800" b="0" i="0" u="none" strike="noStrike" cap="none" dirty="0">
                <a:solidFill>
                  <a:schemeClr val="dk1"/>
                </a:solidFill>
                <a:latin typeface="Arial"/>
                <a:ea typeface="Arial"/>
                <a:cs typeface="Arial"/>
                <a:sym typeface="Arial"/>
              </a:rPr>
              <a:t> (2023):                   4 African countries</a:t>
            </a:r>
            <a:endParaRPr dirty="0"/>
          </a:p>
          <a:p>
            <a:pPr marL="742950" marR="0" lvl="1" indent="-285750" algn="l" rtl="0">
              <a:spcBef>
                <a:spcPts val="0"/>
              </a:spcBef>
              <a:spcAft>
                <a:spcPts val="0"/>
              </a:spcAft>
              <a:buClr>
                <a:schemeClr val="dk1"/>
              </a:buClr>
              <a:buSzPts val="1800"/>
              <a:buFont typeface="Noto Sans Symbols"/>
              <a:buChar char="−"/>
            </a:pPr>
            <a:r>
              <a:rPr lang="de-DE" sz="1800" b="0" i="0" u="none" strike="noStrike" cap="none" dirty="0">
                <a:solidFill>
                  <a:schemeClr val="dk1"/>
                </a:solidFill>
                <a:latin typeface="Arial"/>
                <a:ea typeface="Arial"/>
                <a:cs typeface="Arial"/>
                <a:sym typeface="Arial"/>
              </a:rPr>
              <a:t>2Africa (2024): 	 33 African, ME, Europe &amp; South Asia</a:t>
            </a:r>
            <a:endParaRPr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F0768-EC42-8F89-FE00-A7AAC85A433E}"/>
            </a:ext>
          </a:extLst>
        </p:cNvPr>
        <p:cNvGrpSpPr/>
        <p:nvPr/>
      </p:nvGrpSpPr>
      <p:grpSpPr>
        <a:xfrm>
          <a:off x="0" y="0"/>
          <a:ext cx="0" cy="0"/>
          <a:chOff x="0" y="0"/>
          <a:chExt cx="0" cy="0"/>
        </a:xfrm>
      </p:grpSpPr>
      <p:sp>
        <p:nvSpPr>
          <p:cNvPr id="10" name="Rounded Rectangle 2">
            <a:extLst>
              <a:ext uri="{FF2B5EF4-FFF2-40B4-BE49-F238E27FC236}">
                <a16:creationId xmlns:a16="http://schemas.microsoft.com/office/drawing/2014/main" id="{0ED0AF75-75FF-F941-7A2E-97591D38F67E}"/>
              </a:ext>
            </a:extLst>
          </p:cNvPr>
          <p:cNvSpPr/>
          <p:nvPr/>
        </p:nvSpPr>
        <p:spPr>
          <a:xfrm>
            <a:off x="391714" y="1016000"/>
            <a:ext cx="5424465" cy="5515056"/>
          </a:xfrm>
          <a:prstGeom prst="roundRect">
            <a:avLst>
              <a:gd name="adj" fmla="val 2109"/>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endParaRPr lang="en-US" sz="2800" dirty="0">
              <a:solidFill>
                <a:schemeClr val="accent4"/>
              </a:solidFill>
              <a:latin typeface="Arial" panose="020B0604020202020204" pitchFamily="34" charset="0"/>
              <a:cs typeface="Arial" panose="020B0604020202020204" pitchFamily="34" charset="0"/>
            </a:endParaRPr>
          </a:p>
        </p:txBody>
      </p:sp>
      <p:sp>
        <p:nvSpPr>
          <p:cNvPr id="7" name="Rounded Rectangle 2">
            <a:extLst>
              <a:ext uri="{FF2B5EF4-FFF2-40B4-BE49-F238E27FC236}">
                <a16:creationId xmlns:a16="http://schemas.microsoft.com/office/drawing/2014/main" id="{7E590B31-1C65-D18C-E850-EC88BAEC6917}"/>
              </a:ext>
            </a:extLst>
          </p:cNvPr>
          <p:cNvSpPr/>
          <p:nvPr/>
        </p:nvSpPr>
        <p:spPr>
          <a:xfrm>
            <a:off x="391714" y="1016000"/>
            <a:ext cx="5424465" cy="5193806"/>
          </a:xfrm>
          <a:prstGeom prst="roundRect">
            <a:avLst>
              <a:gd name="adj" fmla="val 2109"/>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endParaRPr lang="en-US" sz="2800" dirty="0">
              <a:solidFill>
                <a:schemeClr val="accent4"/>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27A6536-BF96-7DC9-53C1-8D09B6D21A68}"/>
              </a:ext>
            </a:extLst>
          </p:cNvPr>
          <p:cNvSpPr>
            <a:spLocks noGrp="1"/>
          </p:cNvSpPr>
          <p:nvPr>
            <p:ph type="title"/>
          </p:nvPr>
        </p:nvSpPr>
        <p:spPr>
          <a:xfrm>
            <a:off x="268014" y="283780"/>
            <a:ext cx="10682208" cy="732220"/>
          </a:xfrm>
        </p:spPr>
        <p:txBody>
          <a:bodyPr/>
          <a:lstStyle/>
          <a:p>
            <a:r>
              <a:rPr lang="en-US" dirty="0"/>
              <a:t>Diverging Capacity Prices in West Africa: Ghana vs. Sierra Leone</a:t>
            </a:r>
            <a:endParaRPr lang="en-US" dirty="0">
              <a:effectLst/>
            </a:endParaRPr>
          </a:p>
        </p:txBody>
      </p:sp>
      <p:sp>
        <p:nvSpPr>
          <p:cNvPr id="3" name="Content Placeholder 2">
            <a:extLst>
              <a:ext uri="{FF2B5EF4-FFF2-40B4-BE49-F238E27FC236}">
                <a16:creationId xmlns:a16="http://schemas.microsoft.com/office/drawing/2014/main" id="{0F9A76A4-3110-C0A3-F6A6-7048027C480C}"/>
              </a:ext>
            </a:extLst>
          </p:cNvPr>
          <p:cNvSpPr>
            <a:spLocks noGrp="1"/>
          </p:cNvSpPr>
          <p:nvPr>
            <p:ph idx="1"/>
          </p:nvPr>
        </p:nvSpPr>
        <p:spPr>
          <a:xfrm>
            <a:off x="70428" y="1742643"/>
            <a:ext cx="5524640" cy="5193806"/>
          </a:xfrm>
        </p:spPr>
        <p:txBody>
          <a:bodyPr>
            <a:noAutofit/>
          </a:bodyPr>
          <a:lstStyle/>
          <a:p>
            <a:pPr lvl="1"/>
            <a:endParaRPr lang="en-US" b="1" dirty="0"/>
          </a:p>
          <a:p>
            <a:pPr marL="742950" lvl="1" indent="-285750">
              <a:buFont typeface="Symbol" panose="05050102010706020507" pitchFamily="18" charset="2"/>
              <a:buChar char="-"/>
            </a:pPr>
            <a:r>
              <a:rPr lang="de-DE" b="1" dirty="0"/>
              <a:t>Large and </a:t>
            </a:r>
            <a:r>
              <a:rPr lang="de-DE" b="1" dirty="0" err="1"/>
              <a:t>growing</a:t>
            </a:r>
            <a:r>
              <a:rPr lang="de-DE" b="1" dirty="0"/>
              <a:t> </a:t>
            </a:r>
            <a:r>
              <a:rPr lang="de-DE" b="1" dirty="0" err="1"/>
              <a:t>market</a:t>
            </a:r>
            <a:r>
              <a:rPr lang="de-DE" b="1" dirty="0"/>
              <a:t>:</a:t>
            </a:r>
            <a:r>
              <a:rPr lang="de-DE" dirty="0"/>
              <a:t> </a:t>
            </a:r>
            <a:r>
              <a:rPr lang="de-DE" dirty="0" err="1"/>
              <a:t>higher</a:t>
            </a:r>
            <a:r>
              <a:rPr lang="de-DE" dirty="0"/>
              <a:t> </a:t>
            </a:r>
            <a:r>
              <a:rPr lang="de-DE" dirty="0" err="1"/>
              <a:t>demand</a:t>
            </a:r>
            <a:r>
              <a:rPr lang="de-DE" dirty="0"/>
              <a:t>, </a:t>
            </a:r>
            <a:r>
              <a:rPr lang="de-DE" dirty="0" err="1"/>
              <a:t>stronger</a:t>
            </a:r>
            <a:r>
              <a:rPr lang="de-DE" dirty="0"/>
              <a:t> </a:t>
            </a:r>
            <a:r>
              <a:rPr lang="de-DE" dirty="0" err="1"/>
              <a:t>economy</a:t>
            </a:r>
            <a:r>
              <a:rPr lang="de-DE" dirty="0"/>
              <a:t>, </a:t>
            </a:r>
            <a:r>
              <a:rPr lang="de-DE" dirty="0" err="1"/>
              <a:t>more</a:t>
            </a:r>
            <a:r>
              <a:rPr lang="de-DE" dirty="0"/>
              <a:t> ISPs </a:t>
            </a:r>
          </a:p>
          <a:p>
            <a:pPr marL="742950" lvl="1" indent="-285750">
              <a:buFont typeface="Symbol" panose="05050102010706020507" pitchFamily="18" charset="2"/>
              <a:buChar char="-"/>
            </a:pPr>
            <a:r>
              <a:rPr lang="de-DE" dirty="0" err="1"/>
              <a:t>Stronger</a:t>
            </a:r>
            <a:r>
              <a:rPr lang="de-DE" dirty="0"/>
              <a:t> </a:t>
            </a:r>
            <a:r>
              <a:rPr lang="de-DE" dirty="0" err="1"/>
              <a:t>incentives</a:t>
            </a:r>
            <a:r>
              <a:rPr lang="de-DE" dirty="0"/>
              <a:t> </a:t>
            </a:r>
            <a:r>
              <a:rPr lang="de-DE" dirty="0" err="1"/>
              <a:t>for</a:t>
            </a:r>
            <a:r>
              <a:rPr lang="de-DE" dirty="0"/>
              <a:t> </a:t>
            </a:r>
            <a:r>
              <a:rPr lang="de-DE" dirty="0" err="1"/>
              <a:t>competition</a:t>
            </a:r>
            <a:r>
              <a:rPr lang="de-DE" dirty="0"/>
              <a:t> and </a:t>
            </a:r>
            <a:r>
              <a:rPr lang="de-DE" dirty="0" err="1"/>
              <a:t>scale</a:t>
            </a:r>
            <a:endParaRPr lang="de-DE" dirty="0"/>
          </a:p>
          <a:p>
            <a:pPr marL="742950" lvl="1" indent="-285750">
              <a:buFont typeface="Symbol" panose="05050102010706020507" pitchFamily="18" charset="2"/>
              <a:buChar char="-"/>
            </a:pPr>
            <a:r>
              <a:rPr lang="de-DE" dirty="0"/>
              <a:t>Multiple </a:t>
            </a:r>
            <a:r>
              <a:rPr lang="de-DE" dirty="0" err="1"/>
              <a:t>subsea</a:t>
            </a:r>
            <a:r>
              <a:rPr lang="de-DE" dirty="0"/>
              <a:t> </a:t>
            </a:r>
            <a:r>
              <a:rPr lang="de-DE" dirty="0" err="1"/>
              <a:t>cable</a:t>
            </a:r>
            <a:r>
              <a:rPr lang="de-DE" dirty="0"/>
              <a:t> </a:t>
            </a:r>
            <a:r>
              <a:rPr lang="de-DE" dirty="0" err="1"/>
              <a:t>landings</a:t>
            </a:r>
            <a:r>
              <a:rPr lang="de-DE" dirty="0"/>
              <a:t> (SAT-3, ACE, </a:t>
            </a:r>
            <a:r>
              <a:rPr lang="de-DE" dirty="0" err="1"/>
              <a:t>MainOne</a:t>
            </a:r>
            <a:r>
              <a:rPr lang="de-DE" dirty="0"/>
              <a:t>, WACS, 2Africa)</a:t>
            </a:r>
          </a:p>
          <a:p>
            <a:pPr marL="742950" lvl="1" indent="-285750">
              <a:buFont typeface="Symbol" panose="05050102010706020507" pitchFamily="18" charset="2"/>
              <a:buChar char="-"/>
            </a:pPr>
            <a:r>
              <a:rPr lang="de-DE" dirty="0" err="1"/>
              <a:t>Direct</a:t>
            </a:r>
            <a:r>
              <a:rPr lang="de-DE" dirty="0"/>
              <a:t> </a:t>
            </a:r>
            <a:r>
              <a:rPr lang="de-DE" dirty="0" err="1"/>
              <a:t>landing</a:t>
            </a:r>
            <a:r>
              <a:rPr lang="de-DE" dirty="0"/>
              <a:t> </a:t>
            </a:r>
            <a:r>
              <a:rPr lang="de-DE" dirty="0" err="1"/>
              <a:t>of</a:t>
            </a:r>
            <a:r>
              <a:rPr lang="de-DE" dirty="0"/>
              <a:t> </a:t>
            </a:r>
            <a:r>
              <a:rPr lang="de-DE" dirty="0" err="1"/>
              <a:t>new</a:t>
            </a:r>
            <a:r>
              <a:rPr lang="de-DE" dirty="0"/>
              <a:t> </a:t>
            </a:r>
            <a:r>
              <a:rPr lang="de-DE" dirty="0" err="1"/>
              <a:t>hyperscale</a:t>
            </a:r>
            <a:r>
              <a:rPr lang="de-DE" dirty="0"/>
              <a:t> </a:t>
            </a:r>
            <a:r>
              <a:rPr lang="de-DE" dirty="0" err="1"/>
              <a:t>systems</a:t>
            </a:r>
            <a:endParaRPr lang="de-DE" dirty="0"/>
          </a:p>
          <a:p>
            <a:pPr>
              <a:lnSpc>
                <a:spcPct val="150000"/>
              </a:lnSpc>
            </a:pPr>
            <a:endParaRPr lang="de-DE" sz="1800" dirty="0"/>
          </a:p>
        </p:txBody>
      </p:sp>
      <p:sp>
        <p:nvSpPr>
          <p:cNvPr id="5" name="Slide Number Placeholder 5">
            <a:extLst>
              <a:ext uri="{FF2B5EF4-FFF2-40B4-BE49-F238E27FC236}">
                <a16:creationId xmlns:a16="http://schemas.microsoft.com/office/drawing/2014/main" id="{9327CD48-59B4-9347-7B2C-91C6FEB279C9}"/>
              </a:ext>
            </a:extLst>
          </p:cNvPr>
          <p:cNvSpPr>
            <a:spLocks noGrp="1"/>
          </p:cNvSpPr>
          <p:nvPr>
            <p:ph type="sldNum" sz="quarter" idx="12"/>
          </p:nvPr>
        </p:nvSpPr>
        <p:spPr>
          <a:xfrm>
            <a:off x="11560628" y="6356350"/>
            <a:ext cx="413657" cy="387350"/>
          </a:xfrm>
        </p:spPr>
        <p:txBody>
          <a:bodyPr/>
          <a:lstStyle/>
          <a:p>
            <a:r>
              <a:rPr lang="en-US" dirty="0"/>
              <a:t>15</a:t>
            </a:r>
          </a:p>
        </p:txBody>
      </p:sp>
      <p:sp>
        <p:nvSpPr>
          <p:cNvPr id="14" name="Textfeld 13">
            <a:extLst>
              <a:ext uri="{FF2B5EF4-FFF2-40B4-BE49-F238E27FC236}">
                <a16:creationId xmlns:a16="http://schemas.microsoft.com/office/drawing/2014/main" id="{C040F7B5-486E-2889-F2DB-B3703121A06F}"/>
              </a:ext>
            </a:extLst>
          </p:cNvPr>
          <p:cNvSpPr txBox="1"/>
          <p:nvPr/>
        </p:nvSpPr>
        <p:spPr>
          <a:xfrm>
            <a:off x="55946" y="1010423"/>
            <a:ext cx="6096000" cy="918200"/>
          </a:xfrm>
          <a:prstGeom prst="rect">
            <a:avLst/>
          </a:prstGeom>
          <a:noFill/>
        </p:spPr>
        <p:txBody>
          <a:bodyPr wrap="square">
            <a:spAutoFit/>
          </a:bodyPr>
          <a:lstStyle/>
          <a:p>
            <a:pPr algn="ctr">
              <a:lnSpc>
                <a:spcPct val="150000"/>
              </a:lnSpc>
            </a:pPr>
            <a:r>
              <a:rPr lang="en-US" sz="2000" b="1" dirty="0"/>
              <a:t>Ghana</a:t>
            </a:r>
            <a:endParaRPr lang="en-US" sz="1800" b="1" dirty="0"/>
          </a:p>
          <a:p>
            <a:pPr algn="ctr">
              <a:lnSpc>
                <a:spcPct val="150000"/>
              </a:lnSpc>
            </a:pPr>
            <a:r>
              <a:rPr lang="en-US" sz="1800" b="1" dirty="0"/>
              <a:t>Large Market with Multiple Cable Landings</a:t>
            </a:r>
          </a:p>
        </p:txBody>
      </p:sp>
    </p:spTree>
    <p:extLst>
      <p:ext uri="{BB962C8B-B14F-4D97-AF65-F5344CB8AC3E}">
        <p14:creationId xmlns:p14="http://schemas.microsoft.com/office/powerpoint/2010/main" val="4054209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31EAD-C9EB-F761-15C8-389AF62435C9}"/>
            </a:ext>
          </a:extLst>
        </p:cNvPr>
        <p:cNvGrpSpPr/>
        <p:nvPr/>
      </p:nvGrpSpPr>
      <p:grpSpPr>
        <a:xfrm>
          <a:off x="0" y="0"/>
          <a:ext cx="0" cy="0"/>
          <a:chOff x="0" y="0"/>
          <a:chExt cx="0" cy="0"/>
        </a:xfrm>
      </p:grpSpPr>
      <p:sp>
        <p:nvSpPr>
          <p:cNvPr id="4" name="Rounded Rectangle 2">
            <a:extLst>
              <a:ext uri="{FF2B5EF4-FFF2-40B4-BE49-F238E27FC236}">
                <a16:creationId xmlns:a16="http://schemas.microsoft.com/office/drawing/2014/main" id="{19647970-462D-727D-E568-933C87AF4E49}"/>
              </a:ext>
            </a:extLst>
          </p:cNvPr>
          <p:cNvSpPr/>
          <p:nvPr/>
        </p:nvSpPr>
        <p:spPr>
          <a:xfrm>
            <a:off x="391714" y="1016000"/>
            <a:ext cx="5424465" cy="5515056"/>
          </a:xfrm>
          <a:prstGeom prst="roundRect">
            <a:avLst>
              <a:gd name="adj" fmla="val 2109"/>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endParaRPr lang="en-US" sz="2800" dirty="0">
              <a:solidFill>
                <a:schemeClr val="accent4"/>
              </a:solidFill>
              <a:latin typeface="Arial" panose="020B0604020202020204" pitchFamily="34" charset="0"/>
              <a:cs typeface="Arial" panose="020B0604020202020204" pitchFamily="34" charset="0"/>
            </a:endParaRPr>
          </a:p>
        </p:txBody>
      </p:sp>
      <p:sp>
        <p:nvSpPr>
          <p:cNvPr id="7" name="Rounded Rectangle 2">
            <a:extLst>
              <a:ext uri="{FF2B5EF4-FFF2-40B4-BE49-F238E27FC236}">
                <a16:creationId xmlns:a16="http://schemas.microsoft.com/office/drawing/2014/main" id="{1FB91783-EC4E-AE59-BDD7-E99D43C66D5D}"/>
              </a:ext>
            </a:extLst>
          </p:cNvPr>
          <p:cNvSpPr/>
          <p:nvPr/>
        </p:nvSpPr>
        <p:spPr>
          <a:xfrm>
            <a:off x="391714" y="1016000"/>
            <a:ext cx="5424465" cy="2993292"/>
          </a:xfrm>
          <a:prstGeom prst="roundRect">
            <a:avLst>
              <a:gd name="adj" fmla="val 2109"/>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endParaRPr lang="en-US" sz="2800" dirty="0">
              <a:solidFill>
                <a:schemeClr val="accent4"/>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95B626F-E49F-DD9C-39F8-ECAF291205C3}"/>
              </a:ext>
            </a:extLst>
          </p:cNvPr>
          <p:cNvSpPr>
            <a:spLocks noGrp="1"/>
          </p:cNvSpPr>
          <p:nvPr>
            <p:ph type="title"/>
          </p:nvPr>
        </p:nvSpPr>
        <p:spPr>
          <a:xfrm>
            <a:off x="268014" y="283780"/>
            <a:ext cx="10682208" cy="732220"/>
          </a:xfrm>
        </p:spPr>
        <p:txBody>
          <a:bodyPr/>
          <a:lstStyle/>
          <a:p>
            <a:r>
              <a:rPr lang="en-US" dirty="0"/>
              <a:t>Diverging Capacity Prices in West Africa: Ghana vs. Sierra Leone</a:t>
            </a:r>
            <a:endParaRPr lang="en-US" dirty="0">
              <a:effectLst/>
            </a:endParaRPr>
          </a:p>
        </p:txBody>
      </p:sp>
      <p:sp>
        <p:nvSpPr>
          <p:cNvPr id="3" name="Content Placeholder 2">
            <a:extLst>
              <a:ext uri="{FF2B5EF4-FFF2-40B4-BE49-F238E27FC236}">
                <a16:creationId xmlns:a16="http://schemas.microsoft.com/office/drawing/2014/main" id="{E93D9E87-3111-500F-6418-27C2BFAE00CA}"/>
              </a:ext>
            </a:extLst>
          </p:cNvPr>
          <p:cNvSpPr>
            <a:spLocks noGrp="1"/>
          </p:cNvSpPr>
          <p:nvPr>
            <p:ph idx="1"/>
          </p:nvPr>
        </p:nvSpPr>
        <p:spPr>
          <a:xfrm>
            <a:off x="70428" y="1742643"/>
            <a:ext cx="5524640" cy="5193806"/>
          </a:xfrm>
        </p:spPr>
        <p:txBody>
          <a:bodyPr>
            <a:noAutofit/>
          </a:bodyPr>
          <a:lstStyle/>
          <a:p>
            <a:pPr lvl="1"/>
            <a:endParaRPr lang="de-DE" dirty="0"/>
          </a:p>
          <a:p>
            <a:pPr marL="742950" lvl="1" indent="-285750">
              <a:buFont typeface="Symbol" panose="05050102010706020507" pitchFamily="18" charset="2"/>
              <a:buChar char="-"/>
            </a:pPr>
            <a:r>
              <a:rPr lang="de-DE" dirty="0" err="1"/>
              <a:t>Pre-subsea</a:t>
            </a:r>
            <a:r>
              <a:rPr lang="de-DE" dirty="0"/>
              <a:t> </a:t>
            </a:r>
            <a:r>
              <a:rPr lang="de-DE" dirty="0" err="1"/>
              <a:t>era</a:t>
            </a:r>
            <a:r>
              <a:rPr lang="de-DE" dirty="0"/>
              <a:t> (pre-2002):</a:t>
            </a:r>
          </a:p>
          <a:p>
            <a:pPr marL="1200150" lvl="2" indent="-285750">
              <a:buFont typeface="Symbol" panose="05050102010706020507" pitchFamily="18" charset="2"/>
              <a:buChar char="-"/>
            </a:pPr>
            <a:r>
              <a:rPr lang="de-DE" dirty="0" err="1"/>
              <a:t>Satellite</a:t>
            </a:r>
            <a:r>
              <a:rPr lang="de-DE" dirty="0"/>
              <a:t> </a:t>
            </a:r>
            <a:r>
              <a:rPr lang="de-DE" dirty="0" err="1"/>
              <a:t>connectivity</a:t>
            </a:r>
            <a:r>
              <a:rPr lang="de-DE" dirty="0"/>
              <a:t> at ~US$15,000 per Mbps (MRC)</a:t>
            </a:r>
          </a:p>
          <a:p>
            <a:pPr marL="742950" lvl="1" indent="-285750">
              <a:buFont typeface="Symbol" panose="05050102010706020507" pitchFamily="18" charset="2"/>
              <a:buChar char="-"/>
            </a:pPr>
            <a:r>
              <a:rPr lang="de-DE" dirty="0"/>
              <a:t>Early </a:t>
            </a:r>
            <a:r>
              <a:rPr lang="de-DE" dirty="0" err="1"/>
              <a:t>subsea</a:t>
            </a:r>
            <a:r>
              <a:rPr lang="de-DE" dirty="0"/>
              <a:t> </a:t>
            </a:r>
            <a:r>
              <a:rPr lang="de-DE" dirty="0" err="1"/>
              <a:t>era</a:t>
            </a:r>
            <a:r>
              <a:rPr lang="de-DE" dirty="0"/>
              <a:t> (SAT-3):</a:t>
            </a:r>
          </a:p>
          <a:p>
            <a:pPr marL="1200150" lvl="2" indent="-285750">
              <a:buFont typeface="Symbol" panose="05050102010706020507" pitchFamily="18" charset="2"/>
              <a:buChar char="-"/>
            </a:pPr>
            <a:r>
              <a:rPr lang="de-DE" dirty="0"/>
              <a:t>2002: </a:t>
            </a:r>
            <a:r>
              <a:rPr lang="de-DE" dirty="0" err="1"/>
              <a:t>prices</a:t>
            </a:r>
            <a:r>
              <a:rPr lang="de-DE" dirty="0"/>
              <a:t> fall </a:t>
            </a:r>
            <a:r>
              <a:rPr lang="de-DE" dirty="0" err="1"/>
              <a:t>to</a:t>
            </a:r>
            <a:r>
              <a:rPr lang="de-DE" dirty="0"/>
              <a:t> ~US$6,000 per Mbps (MRC)</a:t>
            </a:r>
          </a:p>
          <a:p>
            <a:pPr marL="1200150" lvl="2" indent="-285750">
              <a:buFont typeface="Symbol" panose="05050102010706020507" pitchFamily="18" charset="2"/>
              <a:buChar char="-"/>
            </a:pPr>
            <a:r>
              <a:rPr lang="de-DE" dirty="0"/>
              <a:t>2006: SAT-3 </a:t>
            </a:r>
            <a:r>
              <a:rPr lang="de-DE" dirty="0" err="1"/>
              <a:t>prices</a:t>
            </a:r>
            <a:r>
              <a:rPr lang="de-DE" dirty="0"/>
              <a:t> </a:t>
            </a:r>
            <a:r>
              <a:rPr lang="de-DE" dirty="0" err="1"/>
              <a:t>up</a:t>
            </a:r>
            <a:r>
              <a:rPr lang="de-DE" dirty="0"/>
              <a:t> </a:t>
            </a:r>
            <a:r>
              <a:rPr lang="de-DE" dirty="0" err="1"/>
              <a:t>to</a:t>
            </a:r>
            <a:r>
              <a:rPr lang="de-DE" dirty="0"/>
              <a:t> ~ US$2,005 per Mbps (MRC)</a:t>
            </a:r>
          </a:p>
          <a:p>
            <a:pPr marL="742950" lvl="1" indent="-285750">
              <a:buFont typeface="Symbol" panose="05050102010706020507" pitchFamily="18" charset="2"/>
              <a:buChar char="-"/>
            </a:pPr>
            <a:r>
              <a:rPr lang="de-DE" dirty="0"/>
              <a:t>2015: international </a:t>
            </a:r>
            <a:r>
              <a:rPr lang="de-DE" dirty="0" err="1"/>
              <a:t>capacity</a:t>
            </a:r>
            <a:r>
              <a:rPr lang="de-DE" dirty="0"/>
              <a:t> </a:t>
            </a:r>
            <a:r>
              <a:rPr lang="de-DE" dirty="0" err="1"/>
              <a:t>prices</a:t>
            </a:r>
            <a:r>
              <a:rPr lang="de-DE" dirty="0"/>
              <a:t> </a:t>
            </a:r>
            <a:r>
              <a:rPr lang="de-DE" dirty="0" err="1"/>
              <a:t>drop</a:t>
            </a:r>
            <a:r>
              <a:rPr lang="de-DE" dirty="0"/>
              <a:t> </a:t>
            </a:r>
            <a:r>
              <a:rPr lang="de-DE" dirty="0" err="1"/>
              <a:t>to</a:t>
            </a:r>
            <a:r>
              <a:rPr lang="de-DE" dirty="0"/>
              <a:t> ~US$85 per Mbps (MRC)</a:t>
            </a:r>
          </a:p>
          <a:p>
            <a:pPr marL="742950" lvl="1" indent="-285750">
              <a:buFont typeface="Symbol" panose="05050102010706020507" pitchFamily="18" charset="2"/>
              <a:buChar char="-"/>
            </a:pPr>
            <a:endParaRPr lang="de-DE" dirty="0"/>
          </a:p>
          <a:p>
            <a:pPr marL="742950" lvl="1" indent="-285750">
              <a:buFont typeface="Symbol" panose="05050102010706020507" pitchFamily="18" charset="2"/>
              <a:buChar char="-"/>
            </a:pPr>
            <a:r>
              <a:rPr lang="de-DE" b="1" dirty="0"/>
              <a:t>Today</a:t>
            </a:r>
            <a:r>
              <a:rPr lang="de-DE" dirty="0"/>
              <a:t> (2Africa):</a:t>
            </a:r>
          </a:p>
          <a:p>
            <a:pPr marL="1200150" lvl="2" indent="-285750">
              <a:buFont typeface="Symbol" panose="05050102010706020507" pitchFamily="18" charset="2"/>
              <a:buChar char="-"/>
            </a:pPr>
            <a:r>
              <a:rPr lang="de-DE" b="1" dirty="0"/>
              <a:t>100 </a:t>
            </a:r>
            <a:r>
              <a:rPr lang="de-DE" b="1" dirty="0" err="1"/>
              <a:t>Gbps</a:t>
            </a:r>
            <a:r>
              <a:rPr lang="de-DE" b="1" dirty="0"/>
              <a:t> </a:t>
            </a:r>
            <a:r>
              <a:rPr lang="de-DE" b="1" dirty="0" err="1"/>
              <a:t>wave</a:t>
            </a:r>
            <a:r>
              <a:rPr lang="de-DE" b="1" dirty="0"/>
              <a:t> ≈ US$25,000 (MRC) </a:t>
            </a:r>
            <a:r>
              <a:rPr lang="de-DE" dirty="0"/>
              <a:t>→ </a:t>
            </a:r>
            <a:r>
              <a:rPr lang="de-DE" b="1" dirty="0"/>
              <a:t>~US$0.25 per Mbps</a:t>
            </a:r>
          </a:p>
          <a:p>
            <a:pPr marL="1200150" lvl="2" indent="-285750">
              <a:buFont typeface="Symbol" panose="05050102010706020507" pitchFamily="18" charset="2"/>
              <a:buChar char="-"/>
            </a:pPr>
            <a:r>
              <a:rPr lang="de-DE" b="1" dirty="0" err="1"/>
              <a:t>cross</a:t>
            </a:r>
            <a:r>
              <a:rPr lang="de-DE" b="1" dirty="0"/>
              <a:t>-connect </a:t>
            </a:r>
            <a:r>
              <a:rPr lang="de-DE" b="1" dirty="0" err="1"/>
              <a:t>fees</a:t>
            </a:r>
            <a:r>
              <a:rPr lang="de-DE" b="1" dirty="0"/>
              <a:t> </a:t>
            </a:r>
            <a:r>
              <a:rPr lang="de-DE" b="1" dirty="0" err="1"/>
              <a:t>capped</a:t>
            </a:r>
            <a:r>
              <a:rPr lang="de-DE" b="1" dirty="0"/>
              <a:t> at ~US$150</a:t>
            </a:r>
            <a:r>
              <a:rPr lang="de-DE" dirty="0"/>
              <a:t> </a:t>
            </a:r>
            <a:r>
              <a:rPr lang="de-DE" dirty="0" err="1"/>
              <a:t>by</a:t>
            </a:r>
            <a:r>
              <a:rPr lang="de-DE" dirty="0"/>
              <a:t> </a:t>
            </a:r>
            <a:r>
              <a:rPr lang="de-DE" dirty="0" err="1"/>
              <a:t>the</a:t>
            </a:r>
            <a:r>
              <a:rPr lang="de-DE" dirty="0"/>
              <a:t> </a:t>
            </a:r>
            <a:r>
              <a:rPr lang="de-DE" dirty="0" err="1"/>
              <a:t>consortium</a:t>
            </a:r>
            <a:endParaRPr lang="de-DE" dirty="0"/>
          </a:p>
          <a:p>
            <a:pPr lvl="1"/>
            <a:endParaRPr lang="de-DE" dirty="0"/>
          </a:p>
          <a:p>
            <a:pPr marL="742950" lvl="1" indent="-285750">
              <a:buFont typeface="Symbol" panose="05050102010706020507" pitchFamily="18" charset="2"/>
              <a:buChar char="-"/>
            </a:pPr>
            <a:endParaRPr lang="en-US" sz="1600" b="1" dirty="0"/>
          </a:p>
          <a:p>
            <a:pPr marL="742950" lvl="1" indent="-285750">
              <a:buFont typeface="Symbol" panose="05050102010706020507" pitchFamily="18" charset="2"/>
              <a:buChar char="-"/>
            </a:pPr>
            <a:endParaRPr lang="de-DE" dirty="0"/>
          </a:p>
          <a:p>
            <a:pPr>
              <a:lnSpc>
                <a:spcPct val="150000"/>
              </a:lnSpc>
            </a:pPr>
            <a:endParaRPr lang="de-DE" sz="1800" dirty="0"/>
          </a:p>
        </p:txBody>
      </p:sp>
      <p:sp>
        <p:nvSpPr>
          <p:cNvPr id="5" name="Slide Number Placeholder 5">
            <a:extLst>
              <a:ext uri="{FF2B5EF4-FFF2-40B4-BE49-F238E27FC236}">
                <a16:creationId xmlns:a16="http://schemas.microsoft.com/office/drawing/2014/main" id="{54A7F866-5038-7913-FBC2-4192BBFA1B57}"/>
              </a:ext>
            </a:extLst>
          </p:cNvPr>
          <p:cNvSpPr>
            <a:spLocks noGrp="1"/>
          </p:cNvSpPr>
          <p:nvPr>
            <p:ph type="sldNum" sz="quarter" idx="12"/>
          </p:nvPr>
        </p:nvSpPr>
        <p:spPr>
          <a:xfrm>
            <a:off x="11560628" y="6356350"/>
            <a:ext cx="413657" cy="387350"/>
          </a:xfrm>
        </p:spPr>
        <p:txBody>
          <a:bodyPr/>
          <a:lstStyle/>
          <a:p>
            <a:r>
              <a:rPr lang="en-US" dirty="0"/>
              <a:t>16</a:t>
            </a:r>
          </a:p>
        </p:txBody>
      </p:sp>
      <p:sp>
        <p:nvSpPr>
          <p:cNvPr id="14" name="Textfeld 13">
            <a:extLst>
              <a:ext uri="{FF2B5EF4-FFF2-40B4-BE49-F238E27FC236}">
                <a16:creationId xmlns:a16="http://schemas.microsoft.com/office/drawing/2014/main" id="{32A4DBC9-ECDF-16B6-E92F-4E52702E54A8}"/>
              </a:ext>
            </a:extLst>
          </p:cNvPr>
          <p:cNvSpPr txBox="1"/>
          <p:nvPr/>
        </p:nvSpPr>
        <p:spPr>
          <a:xfrm>
            <a:off x="55946" y="1010423"/>
            <a:ext cx="6096000" cy="918200"/>
          </a:xfrm>
          <a:prstGeom prst="rect">
            <a:avLst/>
          </a:prstGeom>
          <a:noFill/>
        </p:spPr>
        <p:txBody>
          <a:bodyPr wrap="square">
            <a:spAutoFit/>
          </a:bodyPr>
          <a:lstStyle/>
          <a:p>
            <a:pPr algn="ctr">
              <a:lnSpc>
                <a:spcPct val="150000"/>
              </a:lnSpc>
            </a:pPr>
            <a:r>
              <a:rPr lang="en-US" sz="2000" b="1" dirty="0"/>
              <a:t>Ghana</a:t>
            </a:r>
            <a:endParaRPr lang="en-US" sz="1800" b="1" dirty="0"/>
          </a:p>
          <a:p>
            <a:pPr algn="ctr">
              <a:lnSpc>
                <a:spcPct val="150000"/>
              </a:lnSpc>
            </a:pPr>
            <a:r>
              <a:rPr lang="en-US" sz="1800" b="1" dirty="0"/>
              <a:t>Large Market with Multiple Cable Landings</a:t>
            </a:r>
          </a:p>
        </p:txBody>
      </p:sp>
    </p:spTree>
    <p:extLst>
      <p:ext uri="{BB962C8B-B14F-4D97-AF65-F5344CB8AC3E}">
        <p14:creationId xmlns:p14="http://schemas.microsoft.com/office/powerpoint/2010/main" val="1361128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CADE9-B1E0-D8AE-5BD7-C50A4B225206}"/>
            </a:ext>
          </a:extLst>
        </p:cNvPr>
        <p:cNvGrpSpPr/>
        <p:nvPr/>
      </p:nvGrpSpPr>
      <p:grpSpPr>
        <a:xfrm>
          <a:off x="0" y="0"/>
          <a:ext cx="0" cy="0"/>
          <a:chOff x="0" y="0"/>
          <a:chExt cx="0" cy="0"/>
        </a:xfrm>
      </p:grpSpPr>
      <p:sp>
        <p:nvSpPr>
          <p:cNvPr id="4" name="Rounded Rectangle 2">
            <a:extLst>
              <a:ext uri="{FF2B5EF4-FFF2-40B4-BE49-F238E27FC236}">
                <a16:creationId xmlns:a16="http://schemas.microsoft.com/office/drawing/2014/main" id="{7F22B394-47A7-DED3-1855-562BE58EAA90}"/>
              </a:ext>
            </a:extLst>
          </p:cNvPr>
          <p:cNvSpPr/>
          <p:nvPr/>
        </p:nvSpPr>
        <p:spPr>
          <a:xfrm>
            <a:off x="391714" y="1059164"/>
            <a:ext cx="5424465" cy="5515056"/>
          </a:xfrm>
          <a:prstGeom prst="roundRect">
            <a:avLst>
              <a:gd name="adj" fmla="val 2109"/>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endParaRPr lang="en-US" sz="2800" dirty="0">
              <a:solidFill>
                <a:schemeClr val="accent4"/>
              </a:solidFill>
              <a:latin typeface="Arial" panose="020B0604020202020204" pitchFamily="34" charset="0"/>
              <a:cs typeface="Arial" panose="020B0604020202020204" pitchFamily="34" charset="0"/>
            </a:endParaRPr>
          </a:p>
        </p:txBody>
      </p:sp>
      <p:sp>
        <p:nvSpPr>
          <p:cNvPr id="7" name="Rounded Rectangle 2">
            <a:extLst>
              <a:ext uri="{FF2B5EF4-FFF2-40B4-BE49-F238E27FC236}">
                <a16:creationId xmlns:a16="http://schemas.microsoft.com/office/drawing/2014/main" id="{FCA0189A-4679-5D82-A0AE-DA160011CC83}"/>
              </a:ext>
            </a:extLst>
          </p:cNvPr>
          <p:cNvSpPr/>
          <p:nvPr/>
        </p:nvSpPr>
        <p:spPr>
          <a:xfrm>
            <a:off x="391714" y="1016000"/>
            <a:ext cx="5424465" cy="2993292"/>
          </a:xfrm>
          <a:prstGeom prst="roundRect">
            <a:avLst>
              <a:gd name="adj" fmla="val 2109"/>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endParaRPr lang="en-US" sz="2800" dirty="0">
              <a:solidFill>
                <a:schemeClr val="accent4"/>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FF214B5-294C-2128-2EB9-9F0C5FACC37B}"/>
              </a:ext>
            </a:extLst>
          </p:cNvPr>
          <p:cNvSpPr>
            <a:spLocks noGrp="1"/>
          </p:cNvSpPr>
          <p:nvPr>
            <p:ph type="title"/>
          </p:nvPr>
        </p:nvSpPr>
        <p:spPr>
          <a:xfrm>
            <a:off x="268014" y="283780"/>
            <a:ext cx="10682208" cy="732220"/>
          </a:xfrm>
        </p:spPr>
        <p:txBody>
          <a:bodyPr/>
          <a:lstStyle/>
          <a:p>
            <a:r>
              <a:rPr lang="en-US" dirty="0"/>
              <a:t>Diverging Capacity Prices in West Africa: Ghana vs. Sierra Leone</a:t>
            </a:r>
            <a:endParaRPr lang="en-US" dirty="0">
              <a:effectLst/>
            </a:endParaRPr>
          </a:p>
        </p:txBody>
      </p:sp>
      <p:sp>
        <p:nvSpPr>
          <p:cNvPr id="3" name="Content Placeholder 2">
            <a:extLst>
              <a:ext uri="{FF2B5EF4-FFF2-40B4-BE49-F238E27FC236}">
                <a16:creationId xmlns:a16="http://schemas.microsoft.com/office/drawing/2014/main" id="{D37C6E0E-749F-1E56-ECE6-4DE12038E67B}"/>
              </a:ext>
            </a:extLst>
          </p:cNvPr>
          <p:cNvSpPr>
            <a:spLocks noGrp="1"/>
          </p:cNvSpPr>
          <p:nvPr>
            <p:ph idx="1"/>
          </p:nvPr>
        </p:nvSpPr>
        <p:spPr>
          <a:xfrm>
            <a:off x="70428" y="1742643"/>
            <a:ext cx="5524640" cy="5193806"/>
          </a:xfrm>
        </p:spPr>
        <p:txBody>
          <a:bodyPr>
            <a:noAutofit/>
          </a:bodyPr>
          <a:lstStyle/>
          <a:p>
            <a:pPr lvl="1"/>
            <a:endParaRPr lang="de-DE" dirty="0"/>
          </a:p>
          <a:p>
            <a:pPr marL="742950" lvl="1" indent="-285750">
              <a:buFont typeface="Symbol" panose="05050102010706020507" pitchFamily="18" charset="2"/>
              <a:buChar char="-"/>
            </a:pPr>
            <a:r>
              <a:rPr lang="de-DE" dirty="0" err="1"/>
              <a:t>Pre-subsea</a:t>
            </a:r>
            <a:r>
              <a:rPr lang="de-DE" dirty="0"/>
              <a:t> </a:t>
            </a:r>
            <a:r>
              <a:rPr lang="de-DE" dirty="0" err="1"/>
              <a:t>era</a:t>
            </a:r>
            <a:r>
              <a:rPr lang="de-DE" dirty="0"/>
              <a:t> (pre-2002):</a:t>
            </a:r>
          </a:p>
          <a:p>
            <a:pPr marL="1200150" lvl="2" indent="-285750">
              <a:buFont typeface="Symbol" panose="05050102010706020507" pitchFamily="18" charset="2"/>
              <a:buChar char="-"/>
            </a:pPr>
            <a:r>
              <a:rPr lang="de-DE" dirty="0" err="1"/>
              <a:t>Satellite</a:t>
            </a:r>
            <a:r>
              <a:rPr lang="de-DE" dirty="0"/>
              <a:t> </a:t>
            </a:r>
            <a:r>
              <a:rPr lang="de-DE" dirty="0" err="1"/>
              <a:t>connectivity</a:t>
            </a:r>
            <a:r>
              <a:rPr lang="de-DE" dirty="0"/>
              <a:t> at ~US$15,000 per Mbps (MRC)</a:t>
            </a:r>
          </a:p>
          <a:p>
            <a:pPr marL="742950" lvl="1" indent="-285750">
              <a:buFont typeface="Symbol" panose="05050102010706020507" pitchFamily="18" charset="2"/>
              <a:buChar char="-"/>
            </a:pPr>
            <a:r>
              <a:rPr lang="de-DE" dirty="0"/>
              <a:t>Early </a:t>
            </a:r>
            <a:r>
              <a:rPr lang="de-DE" dirty="0" err="1"/>
              <a:t>subsea</a:t>
            </a:r>
            <a:r>
              <a:rPr lang="de-DE" dirty="0"/>
              <a:t> </a:t>
            </a:r>
            <a:r>
              <a:rPr lang="de-DE" dirty="0" err="1"/>
              <a:t>era</a:t>
            </a:r>
            <a:r>
              <a:rPr lang="de-DE" dirty="0"/>
              <a:t> (SAT-3):</a:t>
            </a:r>
          </a:p>
          <a:p>
            <a:pPr marL="1200150" lvl="2" indent="-285750">
              <a:buFont typeface="Symbol" panose="05050102010706020507" pitchFamily="18" charset="2"/>
              <a:buChar char="-"/>
            </a:pPr>
            <a:r>
              <a:rPr lang="de-DE" dirty="0"/>
              <a:t>2002: </a:t>
            </a:r>
            <a:r>
              <a:rPr lang="de-DE" dirty="0" err="1"/>
              <a:t>prices</a:t>
            </a:r>
            <a:r>
              <a:rPr lang="de-DE" dirty="0"/>
              <a:t> fall </a:t>
            </a:r>
            <a:r>
              <a:rPr lang="de-DE" dirty="0" err="1"/>
              <a:t>to</a:t>
            </a:r>
            <a:r>
              <a:rPr lang="de-DE" dirty="0"/>
              <a:t> ~US$6,000 per Mbps (MRC)</a:t>
            </a:r>
          </a:p>
          <a:p>
            <a:pPr marL="1200150" lvl="2" indent="-285750">
              <a:buFont typeface="Symbol" panose="05050102010706020507" pitchFamily="18" charset="2"/>
              <a:buChar char="-"/>
            </a:pPr>
            <a:r>
              <a:rPr lang="de-DE" dirty="0"/>
              <a:t>2006: SAT-3 </a:t>
            </a:r>
            <a:r>
              <a:rPr lang="de-DE" dirty="0" err="1"/>
              <a:t>prices</a:t>
            </a:r>
            <a:r>
              <a:rPr lang="de-DE" dirty="0"/>
              <a:t> </a:t>
            </a:r>
            <a:r>
              <a:rPr lang="de-DE" dirty="0" err="1"/>
              <a:t>up</a:t>
            </a:r>
            <a:r>
              <a:rPr lang="de-DE" dirty="0"/>
              <a:t> </a:t>
            </a:r>
            <a:r>
              <a:rPr lang="de-DE" dirty="0" err="1"/>
              <a:t>to</a:t>
            </a:r>
            <a:r>
              <a:rPr lang="de-DE" dirty="0"/>
              <a:t> ~ US$2,005 per Mbps (MRC)</a:t>
            </a:r>
          </a:p>
          <a:p>
            <a:pPr marL="742950" lvl="1" indent="-285750">
              <a:buFont typeface="Symbol" panose="05050102010706020507" pitchFamily="18" charset="2"/>
              <a:buChar char="-"/>
            </a:pPr>
            <a:r>
              <a:rPr lang="de-DE" dirty="0"/>
              <a:t>2015: international </a:t>
            </a:r>
            <a:r>
              <a:rPr lang="de-DE" dirty="0" err="1"/>
              <a:t>capacity</a:t>
            </a:r>
            <a:r>
              <a:rPr lang="de-DE" dirty="0"/>
              <a:t> </a:t>
            </a:r>
            <a:r>
              <a:rPr lang="de-DE" dirty="0" err="1"/>
              <a:t>prices</a:t>
            </a:r>
            <a:r>
              <a:rPr lang="de-DE" dirty="0"/>
              <a:t> </a:t>
            </a:r>
            <a:r>
              <a:rPr lang="de-DE" dirty="0" err="1"/>
              <a:t>drop</a:t>
            </a:r>
            <a:r>
              <a:rPr lang="de-DE" dirty="0"/>
              <a:t> </a:t>
            </a:r>
            <a:r>
              <a:rPr lang="de-DE" dirty="0" err="1"/>
              <a:t>to</a:t>
            </a:r>
            <a:r>
              <a:rPr lang="de-DE" dirty="0"/>
              <a:t> ~US$85 per Mbps (MRC)</a:t>
            </a:r>
          </a:p>
          <a:p>
            <a:pPr marL="742950" lvl="1" indent="-285750">
              <a:buFont typeface="Symbol" panose="05050102010706020507" pitchFamily="18" charset="2"/>
              <a:buChar char="-"/>
            </a:pPr>
            <a:endParaRPr lang="de-DE" dirty="0"/>
          </a:p>
          <a:p>
            <a:pPr marL="742950" lvl="1" indent="-285750">
              <a:buFont typeface="Symbol" panose="05050102010706020507" pitchFamily="18" charset="2"/>
              <a:buChar char="-"/>
            </a:pPr>
            <a:r>
              <a:rPr lang="de-DE" b="1" dirty="0"/>
              <a:t>Today</a:t>
            </a:r>
            <a:r>
              <a:rPr lang="de-DE" dirty="0"/>
              <a:t> (2Africa):</a:t>
            </a:r>
          </a:p>
          <a:p>
            <a:pPr marL="1200150" lvl="2" indent="-285750">
              <a:buFont typeface="Symbol" panose="05050102010706020507" pitchFamily="18" charset="2"/>
              <a:buChar char="-"/>
            </a:pPr>
            <a:r>
              <a:rPr lang="de-DE" b="1" dirty="0"/>
              <a:t>100 </a:t>
            </a:r>
            <a:r>
              <a:rPr lang="de-DE" b="1" dirty="0" err="1"/>
              <a:t>Gbps</a:t>
            </a:r>
            <a:r>
              <a:rPr lang="de-DE" b="1" dirty="0"/>
              <a:t> </a:t>
            </a:r>
            <a:r>
              <a:rPr lang="de-DE" b="1" dirty="0" err="1"/>
              <a:t>wave</a:t>
            </a:r>
            <a:r>
              <a:rPr lang="de-DE" b="1" dirty="0"/>
              <a:t> ≈ US$25,000 (MRC) </a:t>
            </a:r>
            <a:r>
              <a:rPr lang="de-DE" dirty="0"/>
              <a:t>→ </a:t>
            </a:r>
            <a:r>
              <a:rPr lang="de-DE" b="1" dirty="0"/>
              <a:t>~US$0.25 per Mbps</a:t>
            </a:r>
          </a:p>
          <a:p>
            <a:pPr marL="1200150" lvl="2" indent="-285750">
              <a:buFont typeface="Symbol" panose="05050102010706020507" pitchFamily="18" charset="2"/>
              <a:buChar char="-"/>
            </a:pPr>
            <a:r>
              <a:rPr lang="de-DE" b="1" dirty="0" err="1"/>
              <a:t>cross</a:t>
            </a:r>
            <a:r>
              <a:rPr lang="de-DE" b="1" dirty="0"/>
              <a:t>-connect </a:t>
            </a:r>
            <a:r>
              <a:rPr lang="de-DE" b="1" dirty="0" err="1"/>
              <a:t>fees</a:t>
            </a:r>
            <a:r>
              <a:rPr lang="de-DE" b="1" dirty="0"/>
              <a:t> </a:t>
            </a:r>
            <a:r>
              <a:rPr lang="de-DE" b="1" dirty="0" err="1"/>
              <a:t>capped</a:t>
            </a:r>
            <a:r>
              <a:rPr lang="de-DE" b="1" dirty="0"/>
              <a:t> at ~US$150</a:t>
            </a:r>
            <a:r>
              <a:rPr lang="de-DE" dirty="0"/>
              <a:t> </a:t>
            </a:r>
            <a:r>
              <a:rPr lang="de-DE" dirty="0" err="1"/>
              <a:t>by</a:t>
            </a:r>
            <a:r>
              <a:rPr lang="de-DE" dirty="0"/>
              <a:t> </a:t>
            </a:r>
            <a:r>
              <a:rPr lang="de-DE" dirty="0" err="1"/>
              <a:t>the</a:t>
            </a:r>
            <a:r>
              <a:rPr lang="de-DE" dirty="0"/>
              <a:t> </a:t>
            </a:r>
            <a:r>
              <a:rPr lang="de-DE" dirty="0" err="1"/>
              <a:t>consortium</a:t>
            </a:r>
            <a:endParaRPr lang="de-DE" dirty="0"/>
          </a:p>
          <a:p>
            <a:pPr lvl="1"/>
            <a:endParaRPr lang="de-DE" dirty="0"/>
          </a:p>
          <a:p>
            <a:pPr marL="742950" lvl="1" indent="-285750">
              <a:buFont typeface="Symbol" panose="05050102010706020507" pitchFamily="18" charset="2"/>
              <a:buChar char="-"/>
            </a:pPr>
            <a:endParaRPr lang="en-US" sz="1600" b="1" dirty="0"/>
          </a:p>
          <a:p>
            <a:pPr marL="742950" lvl="1" indent="-285750">
              <a:buFont typeface="Symbol" panose="05050102010706020507" pitchFamily="18" charset="2"/>
              <a:buChar char="-"/>
            </a:pPr>
            <a:endParaRPr lang="de-DE" dirty="0"/>
          </a:p>
          <a:p>
            <a:pPr>
              <a:lnSpc>
                <a:spcPct val="150000"/>
              </a:lnSpc>
            </a:pPr>
            <a:endParaRPr lang="de-DE" sz="1800" dirty="0"/>
          </a:p>
        </p:txBody>
      </p:sp>
      <p:sp>
        <p:nvSpPr>
          <p:cNvPr id="5" name="Slide Number Placeholder 5">
            <a:extLst>
              <a:ext uri="{FF2B5EF4-FFF2-40B4-BE49-F238E27FC236}">
                <a16:creationId xmlns:a16="http://schemas.microsoft.com/office/drawing/2014/main" id="{D98CD944-F51C-6B7C-5C2C-291BFD1C5EA4}"/>
              </a:ext>
            </a:extLst>
          </p:cNvPr>
          <p:cNvSpPr>
            <a:spLocks noGrp="1"/>
          </p:cNvSpPr>
          <p:nvPr>
            <p:ph type="sldNum" sz="quarter" idx="12"/>
          </p:nvPr>
        </p:nvSpPr>
        <p:spPr>
          <a:xfrm>
            <a:off x="11560628" y="6356350"/>
            <a:ext cx="413657" cy="387350"/>
          </a:xfrm>
        </p:spPr>
        <p:txBody>
          <a:bodyPr/>
          <a:lstStyle/>
          <a:p>
            <a:r>
              <a:rPr lang="en-US" dirty="0"/>
              <a:t>17</a:t>
            </a:r>
          </a:p>
        </p:txBody>
      </p:sp>
      <p:sp>
        <p:nvSpPr>
          <p:cNvPr id="14" name="Textfeld 13">
            <a:extLst>
              <a:ext uri="{FF2B5EF4-FFF2-40B4-BE49-F238E27FC236}">
                <a16:creationId xmlns:a16="http://schemas.microsoft.com/office/drawing/2014/main" id="{5300A636-EC3D-D3C7-1892-212E02D5970B}"/>
              </a:ext>
            </a:extLst>
          </p:cNvPr>
          <p:cNvSpPr txBox="1"/>
          <p:nvPr/>
        </p:nvSpPr>
        <p:spPr>
          <a:xfrm>
            <a:off x="55946" y="1010423"/>
            <a:ext cx="6096000" cy="918200"/>
          </a:xfrm>
          <a:prstGeom prst="rect">
            <a:avLst/>
          </a:prstGeom>
          <a:noFill/>
        </p:spPr>
        <p:txBody>
          <a:bodyPr wrap="square">
            <a:spAutoFit/>
          </a:bodyPr>
          <a:lstStyle/>
          <a:p>
            <a:pPr algn="ctr">
              <a:lnSpc>
                <a:spcPct val="150000"/>
              </a:lnSpc>
            </a:pPr>
            <a:r>
              <a:rPr lang="en-US" sz="2000" b="1" dirty="0"/>
              <a:t>Ghana</a:t>
            </a:r>
            <a:endParaRPr lang="en-US" sz="1800" b="1" dirty="0"/>
          </a:p>
          <a:p>
            <a:pPr algn="ctr">
              <a:lnSpc>
                <a:spcPct val="150000"/>
              </a:lnSpc>
            </a:pPr>
            <a:r>
              <a:rPr lang="en-US" sz="1800" b="1" dirty="0"/>
              <a:t>Large Market with Multiple Cable Landings</a:t>
            </a:r>
          </a:p>
        </p:txBody>
      </p:sp>
      <p:sp>
        <p:nvSpPr>
          <p:cNvPr id="6" name="Rounded Rectangle 2">
            <a:extLst>
              <a:ext uri="{FF2B5EF4-FFF2-40B4-BE49-F238E27FC236}">
                <a16:creationId xmlns:a16="http://schemas.microsoft.com/office/drawing/2014/main" id="{B331755A-890D-7757-0FBC-69EACB13E6A0}"/>
              </a:ext>
            </a:extLst>
          </p:cNvPr>
          <p:cNvSpPr/>
          <p:nvPr/>
        </p:nvSpPr>
        <p:spPr>
          <a:xfrm>
            <a:off x="6136163" y="1010423"/>
            <a:ext cx="5424465" cy="5515056"/>
          </a:xfrm>
          <a:prstGeom prst="roundRect">
            <a:avLst>
              <a:gd name="adj" fmla="val 2109"/>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endParaRPr lang="en-US" sz="2800" dirty="0">
              <a:solidFill>
                <a:schemeClr val="accent4"/>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BE174B15-1A09-A415-3A8D-09B467A8C433}"/>
              </a:ext>
            </a:extLst>
          </p:cNvPr>
          <p:cNvSpPr txBox="1"/>
          <p:nvPr/>
        </p:nvSpPr>
        <p:spPr>
          <a:xfrm>
            <a:off x="6005214" y="1059164"/>
            <a:ext cx="5697892" cy="918200"/>
          </a:xfrm>
          <a:prstGeom prst="rect">
            <a:avLst/>
          </a:prstGeom>
          <a:noFill/>
        </p:spPr>
        <p:txBody>
          <a:bodyPr wrap="square">
            <a:spAutoFit/>
          </a:bodyPr>
          <a:lstStyle/>
          <a:p>
            <a:pPr algn="ctr">
              <a:lnSpc>
                <a:spcPct val="150000"/>
              </a:lnSpc>
            </a:pPr>
            <a:r>
              <a:rPr lang="en-US" sz="2000" b="1" dirty="0"/>
              <a:t>Sierra Leone</a:t>
            </a:r>
          </a:p>
          <a:p>
            <a:pPr algn="ctr">
              <a:lnSpc>
                <a:spcPct val="150000"/>
              </a:lnSpc>
            </a:pPr>
            <a:r>
              <a:rPr lang="en-US" sz="1800" b="1" dirty="0"/>
              <a:t>Small Market with Single-Cable Dependency</a:t>
            </a:r>
          </a:p>
        </p:txBody>
      </p:sp>
      <p:sp>
        <p:nvSpPr>
          <p:cNvPr id="11" name="Content Placeholder 2">
            <a:extLst>
              <a:ext uri="{FF2B5EF4-FFF2-40B4-BE49-F238E27FC236}">
                <a16:creationId xmlns:a16="http://schemas.microsoft.com/office/drawing/2014/main" id="{8080EEDD-9836-6063-53D7-4FABDD2D1183}"/>
              </a:ext>
            </a:extLst>
          </p:cNvPr>
          <p:cNvSpPr txBox="1">
            <a:spLocks/>
          </p:cNvSpPr>
          <p:nvPr/>
        </p:nvSpPr>
        <p:spPr>
          <a:xfrm>
            <a:off x="6325198" y="1742643"/>
            <a:ext cx="5524640" cy="47884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86868B"/>
              </a:buClr>
              <a:buFont typeface="System Font Regular"/>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86868B"/>
              </a:buClr>
              <a:buFont typeface="System Font Regular"/>
              <a:buNone/>
              <a:defRPr sz="18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86868B"/>
              </a:buClr>
              <a:buFont typeface="System Font Regular"/>
              <a:buNone/>
              <a:defRPr sz="16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86868B"/>
              </a:buClr>
              <a:buFont typeface="System Font Regular"/>
              <a:buNone/>
              <a:defRPr sz="1600" b="0" i="0" kern="1200">
                <a:solidFill>
                  <a:srgbClr val="86868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86868B"/>
              </a:buClr>
              <a:buFont typeface="System Font Regular"/>
              <a:buNone/>
              <a:defRPr sz="1400" b="0" i="0" kern="1200">
                <a:solidFill>
                  <a:srgbClr val="86868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800" b="1" dirty="0"/>
          </a:p>
          <a:p>
            <a:pPr marL="342900" indent="-342900">
              <a:buFont typeface="Symbol" panose="05050102010706020507" pitchFamily="18" charset="2"/>
              <a:buChar char="-"/>
            </a:pPr>
            <a:r>
              <a:rPr lang="en-US" sz="1800" dirty="0"/>
              <a:t>Only one international subsea landing (ACE)</a:t>
            </a:r>
          </a:p>
          <a:p>
            <a:pPr marL="342900" indent="-342900">
              <a:buFont typeface="Symbol" panose="05050102010706020507" pitchFamily="18" charset="2"/>
              <a:buChar char="-"/>
            </a:pPr>
            <a:r>
              <a:rPr lang="en-US" sz="1800" dirty="0"/>
              <a:t>No landing of new hyperscale systems</a:t>
            </a:r>
          </a:p>
          <a:p>
            <a:pPr marL="342900" indent="-342900">
              <a:buFont typeface="Symbol" panose="05050102010706020507" pitchFamily="18" charset="2"/>
              <a:buChar char="-"/>
            </a:pPr>
            <a:r>
              <a:rPr lang="en-US" sz="1800" dirty="0"/>
              <a:t>Smaller market with lower aggregate demand</a:t>
            </a:r>
          </a:p>
          <a:p>
            <a:pPr marL="342900" indent="-342900">
              <a:buFont typeface="Symbol" panose="05050102010706020507" pitchFamily="18" charset="2"/>
              <a:buChar char="-"/>
            </a:pPr>
            <a:r>
              <a:rPr lang="en-US" sz="1800" dirty="0"/>
              <a:t>Limited wholesale competition at the CLS</a:t>
            </a:r>
          </a:p>
          <a:p>
            <a:endParaRPr lang="de-DE" sz="1800" b="1" dirty="0"/>
          </a:p>
          <a:p>
            <a:pPr lvl="1"/>
            <a:endParaRPr lang="de-DE" dirty="0"/>
          </a:p>
          <a:p>
            <a:pPr lvl="1"/>
            <a:endParaRPr lang="de-DE" dirty="0"/>
          </a:p>
          <a:p>
            <a:pPr marL="742950" lvl="1" indent="-285750">
              <a:buFont typeface="Symbol" panose="05050102010706020507" pitchFamily="18" charset="2"/>
              <a:buChar char="-"/>
            </a:pPr>
            <a:endParaRPr lang="en-US" sz="1600" b="1" dirty="0"/>
          </a:p>
          <a:p>
            <a:pPr marL="742950" lvl="1" indent="-285750">
              <a:buFont typeface="Symbol" panose="05050102010706020507" pitchFamily="18" charset="2"/>
              <a:buChar char="-"/>
            </a:pPr>
            <a:endParaRPr lang="de-DE" sz="1800" dirty="0"/>
          </a:p>
        </p:txBody>
      </p:sp>
    </p:spTree>
    <p:extLst>
      <p:ext uri="{BB962C8B-B14F-4D97-AF65-F5344CB8AC3E}">
        <p14:creationId xmlns:p14="http://schemas.microsoft.com/office/powerpoint/2010/main" val="1606519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05EC1-12C6-2D86-0AE9-BF2CE016C40B}"/>
            </a:ext>
          </a:extLst>
        </p:cNvPr>
        <p:cNvGrpSpPr/>
        <p:nvPr/>
      </p:nvGrpSpPr>
      <p:grpSpPr>
        <a:xfrm>
          <a:off x="0" y="0"/>
          <a:ext cx="0" cy="0"/>
          <a:chOff x="0" y="0"/>
          <a:chExt cx="0" cy="0"/>
        </a:xfrm>
      </p:grpSpPr>
      <p:sp>
        <p:nvSpPr>
          <p:cNvPr id="4" name="Rounded Rectangle 2">
            <a:extLst>
              <a:ext uri="{FF2B5EF4-FFF2-40B4-BE49-F238E27FC236}">
                <a16:creationId xmlns:a16="http://schemas.microsoft.com/office/drawing/2014/main" id="{92ABFB35-F058-1A51-249A-253B17C805E3}"/>
              </a:ext>
            </a:extLst>
          </p:cNvPr>
          <p:cNvSpPr/>
          <p:nvPr/>
        </p:nvSpPr>
        <p:spPr>
          <a:xfrm>
            <a:off x="391714" y="1059164"/>
            <a:ext cx="5424465" cy="5515056"/>
          </a:xfrm>
          <a:prstGeom prst="roundRect">
            <a:avLst>
              <a:gd name="adj" fmla="val 2109"/>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endParaRPr lang="en-US" sz="2800" dirty="0">
              <a:solidFill>
                <a:schemeClr val="accent4"/>
              </a:solidFill>
              <a:latin typeface="Arial" panose="020B0604020202020204" pitchFamily="34" charset="0"/>
              <a:cs typeface="Arial" panose="020B0604020202020204" pitchFamily="34" charset="0"/>
            </a:endParaRPr>
          </a:p>
        </p:txBody>
      </p:sp>
      <p:sp>
        <p:nvSpPr>
          <p:cNvPr id="7" name="Rounded Rectangle 2">
            <a:extLst>
              <a:ext uri="{FF2B5EF4-FFF2-40B4-BE49-F238E27FC236}">
                <a16:creationId xmlns:a16="http://schemas.microsoft.com/office/drawing/2014/main" id="{EB874C30-77B4-CDEB-9214-2B4EF9D0D859}"/>
              </a:ext>
            </a:extLst>
          </p:cNvPr>
          <p:cNvSpPr/>
          <p:nvPr/>
        </p:nvSpPr>
        <p:spPr>
          <a:xfrm>
            <a:off x="391714" y="1016000"/>
            <a:ext cx="5424465" cy="2993292"/>
          </a:xfrm>
          <a:prstGeom prst="roundRect">
            <a:avLst>
              <a:gd name="adj" fmla="val 2109"/>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endParaRPr lang="en-US" sz="2800" dirty="0">
              <a:solidFill>
                <a:schemeClr val="accent4"/>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D42C449-3E67-4CB9-0737-58BB3748D988}"/>
              </a:ext>
            </a:extLst>
          </p:cNvPr>
          <p:cNvSpPr>
            <a:spLocks noGrp="1"/>
          </p:cNvSpPr>
          <p:nvPr>
            <p:ph type="title"/>
          </p:nvPr>
        </p:nvSpPr>
        <p:spPr>
          <a:xfrm>
            <a:off x="268014" y="283780"/>
            <a:ext cx="10682208" cy="732220"/>
          </a:xfrm>
        </p:spPr>
        <p:txBody>
          <a:bodyPr/>
          <a:lstStyle/>
          <a:p>
            <a:r>
              <a:rPr lang="en-US" dirty="0"/>
              <a:t>Diverging Capacity Prices in West Africa: Ghana vs. Sierra Leone</a:t>
            </a:r>
            <a:endParaRPr lang="en-US" dirty="0">
              <a:effectLst/>
            </a:endParaRPr>
          </a:p>
        </p:txBody>
      </p:sp>
      <p:sp>
        <p:nvSpPr>
          <p:cNvPr id="3" name="Content Placeholder 2">
            <a:extLst>
              <a:ext uri="{FF2B5EF4-FFF2-40B4-BE49-F238E27FC236}">
                <a16:creationId xmlns:a16="http://schemas.microsoft.com/office/drawing/2014/main" id="{22D0DF5A-9D40-A251-54BD-D2B65AB139AA}"/>
              </a:ext>
            </a:extLst>
          </p:cNvPr>
          <p:cNvSpPr>
            <a:spLocks noGrp="1"/>
          </p:cNvSpPr>
          <p:nvPr>
            <p:ph idx="1"/>
          </p:nvPr>
        </p:nvSpPr>
        <p:spPr>
          <a:xfrm>
            <a:off x="70428" y="1742643"/>
            <a:ext cx="5524640" cy="5193806"/>
          </a:xfrm>
        </p:spPr>
        <p:txBody>
          <a:bodyPr>
            <a:noAutofit/>
          </a:bodyPr>
          <a:lstStyle/>
          <a:p>
            <a:pPr lvl="1"/>
            <a:endParaRPr lang="de-DE" dirty="0"/>
          </a:p>
          <a:p>
            <a:pPr marL="742950" lvl="1" indent="-285750">
              <a:buFont typeface="Symbol" panose="05050102010706020507" pitchFamily="18" charset="2"/>
              <a:buChar char="-"/>
            </a:pPr>
            <a:r>
              <a:rPr lang="de-DE" dirty="0" err="1"/>
              <a:t>Pre-subsea</a:t>
            </a:r>
            <a:r>
              <a:rPr lang="de-DE" dirty="0"/>
              <a:t> </a:t>
            </a:r>
            <a:r>
              <a:rPr lang="de-DE" dirty="0" err="1"/>
              <a:t>era</a:t>
            </a:r>
            <a:r>
              <a:rPr lang="de-DE" dirty="0"/>
              <a:t> (pre-2002):</a:t>
            </a:r>
          </a:p>
          <a:p>
            <a:pPr marL="1200150" lvl="2" indent="-285750">
              <a:buFont typeface="Symbol" panose="05050102010706020507" pitchFamily="18" charset="2"/>
              <a:buChar char="-"/>
            </a:pPr>
            <a:r>
              <a:rPr lang="de-DE" dirty="0" err="1"/>
              <a:t>Satellite</a:t>
            </a:r>
            <a:r>
              <a:rPr lang="de-DE" dirty="0"/>
              <a:t> </a:t>
            </a:r>
            <a:r>
              <a:rPr lang="de-DE" dirty="0" err="1"/>
              <a:t>connectivity</a:t>
            </a:r>
            <a:r>
              <a:rPr lang="de-DE" dirty="0"/>
              <a:t> at ~US$15,000 per Mbps (MRC)</a:t>
            </a:r>
          </a:p>
          <a:p>
            <a:pPr marL="742950" lvl="1" indent="-285750">
              <a:buFont typeface="Symbol" panose="05050102010706020507" pitchFamily="18" charset="2"/>
              <a:buChar char="-"/>
            </a:pPr>
            <a:r>
              <a:rPr lang="de-DE" dirty="0"/>
              <a:t>Early </a:t>
            </a:r>
            <a:r>
              <a:rPr lang="de-DE" dirty="0" err="1"/>
              <a:t>subsea</a:t>
            </a:r>
            <a:r>
              <a:rPr lang="de-DE" dirty="0"/>
              <a:t> </a:t>
            </a:r>
            <a:r>
              <a:rPr lang="de-DE" dirty="0" err="1"/>
              <a:t>era</a:t>
            </a:r>
            <a:r>
              <a:rPr lang="de-DE" dirty="0"/>
              <a:t> (SAT-3):</a:t>
            </a:r>
          </a:p>
          <a:p>
            <a:pPr marL="1200150" lvl="2" indent="-285750">
              <a:buFont typeface="Symbol" panose="05050102010706020507" pitchFamily="18" charset="2"/>
              <a:buChar char="-"/>
            </a:pPr>
            <a:r>
              <a:rPr lang="de-DE" dirty="0"/>
              <a:t>2002: </a:t>
            </a:r>
            <a:r>
              <a:rPr lang="de-DE" dirty="0" err="1"/>
              <a:t>prices</a:t>
            </a:r>
            <a:r>
              <a:rPr lang="de-DE" dirty="0"/>
              <a:t> fall </a:t>
            </a:r>
            <a:r>
              <a:rPr lang="de-DE" dirty="0" err="1"/>
              <a:t>to</a:t>
            </a:r>
            <a:r>
              <a:rPr lang="de-DE" dirty="0"/>
              <a:t> ~US$6,000 per Mbps (MRC)</a:t>
            </a:r>
          </a:p>
          <a:p>
            <a:pPr marL="1200150" lvl="2" indent="-285750">
              <a:buFont typeface="Symbol" panose="05050102010706020507" pitchFamily="18" charset="2"/>
              <a:buChar char="-"/>
            </a:pPr>
            <a:r>
              <a:rPr lang="de-DE" dirty="0"/>
              <a:t>2006: SAT-3 </a:t>
            </a:r>
            <a:r>
              <a:rPr lang="de-DE" dirty="0" err="1"/>
              <a:t>prices</a:t>
            </a:r>
            <a:r>
              <a:rPr lang="de-DE" dirty="0"/>
              <a:t> </a:t>
            </a:r>
            <a:r>
              <a:rPr lang="de-DE" dirty="0" err="1"/>
              <a:t>up</a:t>
            </a:r>
            <a:r>
              <a:rPr lang="de-DE" dirty="0"/>
              <a:t> </a:t>
            </a:r>
            <a:r>
              <a:rPr lang="de-DE" dirty="0" err="1"/>
              <a:t>to</a:t>
            </a:r>
            <a:r>
              <a:rPr lang="de-DE" dirty="0"/>
              <a:t> ~ US$2,005 per Mbps (MRC)</a:t>
            </a:r>
          </a:p>
          <a:p>
            <a:pPr marL="742950" lvl="1" indent="-285750">
              <a:buFont typeface="Symbol" panose="05050102010706020507" pitchFamily="18" charset="2"/>
              <a:buChar char="-"/>
            </a:pPr>
            <a:r>
              <a:rPr lang="de-DE" dirty="0"/>
              <a:t>2015: international </a:t>
            </a:r>
            <a:r>
              <a:rPr lang="de-DE" dirty="0" err="1"/>
              <a:t>capacity</a:t>
            </a:r>
            <a:r>
              <a:rPr lang="de-DE" dirty="0"/>
              <a:t> </a:t>
            </a:r>
            <a:r>
              <a:rPr lang="de-DE" dirty="0" err="1"/>
              <a:t>prices</a:t>
            </a:r>
            <a:r>
              <a:rPr lang="de-DE" dirty="0"/>
              <a:t> </a:t>
            </a:r>
            <a:r>
              <a:rPr lang="de-DE" dirty="0" err="1"/>
              <a:t>drop</a:t>
            </a:r>
            <a:r>
              <a:rPr lang="de-DE" dirty="0"/>
              <a:t> </a:t>
            </a:r>
            <a:r>
              <a:rPr lang="de-DE" dirty="0" err="1"/>
              <a:t>to</a:t>
            </a:r>
            <a:r>
              <a:rPr lang="de-DE" dirty="0"/>
              <a:t> ~US$85 per Mbps (MRC)</a:t>
            </a:r>
          </a:p>
          <a:p>
            <a:pPr marL="742950" lvl="1" indent="-285750">
              <a:buFont typeface="Symbol" panose="05050102010706020507" pitchFamily="18" charset="2"/>
              <a:buChar char="-"/>
            </a:pPr>
            <a:endParaRPr lang="de-DE" dirty="0"/>
          </a:p>
          <a:p>
            <a:pPr marL="742950" lvl="1" indent="-285750">
              <a:buFont typeface="Symbol" panose="05050102010706020507" pitchFamily="18" charset="2"/>
              <a:buChar char="-"/>
            </a:pPr>
            <a:r>
              <a:rPr lang="de-DE" b="1" dirty="0"/>
              <a:t>Today</a:t>
            </a:r>
            <a:r>
              <a:rPr lang="de-DE" dirty="0"/>
              <a:t> (2Africa):</a:t>
            </a:r>
          </a:p>
          <a:p>
            <a:pPr marL="1200150" lvl="2" indent="-285750">
              <a:buFont typeface="Symbol" panose="05050102010706020507" pitchFamily="18" charset="2"/>
              <a:buChar char="-"/>
            </a:pPr>
            <a:r>
              <a:rPr lang="de-DE" b="1" dirty="0"/>
              <a:t>100 </a:t>
            </a:r>
            <a:r>
              <a:rPr lang="de-DE" b="1" dirty="0" err="1"/>
              <a:t>Gbps</a:t>
            </a:r>
            <a:r>
              <a:rPr lang="de-DE" b="1" dirty="0"/>
              <a:t> </a:t>
            </a:r>
            <a:r>
              <a:rPr lang="de-DE" b="1" dirty="0" err="1"/>
              <a:t>wave</a:t>
            </a:r>
            <a:r>
              <a:rPr lang="de-DE" b="1" dirty="0"/>
              <a:t> ≈ US$25,000 (MRC) </a:t>
            </a:r>
            <a:r>
              <a:rPr lang="de-DE" dirty="0"/>
              <a:t>→ </a:t>
            </a:r>
            <a:r>
              <a:rPr lang="de-DE" b="1" dirty="0"/>
              <a:t>~US$0.25 per Mbps</a:t>
            </a:r>
          </a:p>
          <a:p>
            <a:pPr marL="1200150" lvl="2" indent="-285750">
              <a:buFont typeface="Symbol" panose="05050102010706020507" pitchFamily="18" charset="2"/>
              <a:buChar char="-"/>
            </a:pPr>
            <a:r>
              <a:rPr lang="de-DE" b="1" dirty="0" err="1"/>
              <a:t>cross</a:t>
            </a:r>
            <a:r>
              <a:rPr lang="de-DE" b="1" dirty="0"/>
              <a:t>-connect </a:t>
            </a:r>
            <a:r>
              <a:rPr lang="de-DE" b="1" dirty="0" err="1"/>
              <a:t>fees</a:t>
            </a:r>
            <a:r>
              <a:rPr lang="de-DE" b="1" dirty="0"/>
              <a:t> </a:t>
            </a:r>
            <a:r>
              <a:rPr lang="de-DE" b="1" dirty="0" err="1"/>
              <a:t>capped</a:t>
            </a:r>
            <a:r>
              <a:rPr lang="de-DE" b="1" dirty="0"/>
              <a:t> at ~US$150</a:t>
            </a:r>
            <a:r>
              <a:rPr lang="de-DE" dirty="0"/>
              <a:t> </a:t>
            </a:r>
            <a:r>
              <a:rPr lang="de-DE" dirty="0" err="1"/>
              <a:t>by</a:t>
            </a:r>
            <a:r>
              <a:rPr lang="de-DE" dirty="0"/>
              <a:t> </a:t>
            </a:r>
            <a:r>
              <a:rPr lang="de-DE" dirty="0" err="1"/>
              <a:t>the</a:t>
            </a:r>
            <a:r>
              <a:rPr lang="de-DE" dirty="0"/>
              <a:t> </a:t>
            </a:r>
            <a:r>
              <a:rPr lang="de-DE" dirty="0" err="1"/>
              <a:t>consortium</a:t>
            </a:r>
            <a:endParaRPr lang="de-DE" dirty="0"/>
          </a:p>
          <a:p>
            <a:pPr lvl="1"/>
            <a:endParaRPr lang="de-DE" dirty="0"/>
          </a:p>
          <a:p>
            <a:pPr marL="742950" lvl="1" indent="-285750">
              <a:buFont typeface="Symbol" panose="05050102010706020507" pitchFamily="18" charset="2"/>
              <a:buChar char="-"/>
            </a:pPr>
            <a:endParaRPr lang="en-US" sz="1600" b="1" dirty="0"/>
          </a:p>
          <a:p>
            <a:pPr marL="742950" lvl="1" indent="-285750">
              <a:buFont typeface="Symbol" panose="05050102010706020507" pitchFamily="18" charset="2"/>
              <a:buChar char="-"/>
            </a:pPr>
            <a:endParaRPr lang="de-DE" dirty="0"/>
          </a:p>
          <a:p>
            <a:pPr>
              <a:lnSpc>
                <a:spcPct val="150000"/>
              </a:lnSpc>
            </a:pPr>
            <a:endParaRPr lang="de-DE" sz="1800" dirty="0"/>
          </a:p>
        </p:txBody>
      </p:sp>
      <p:sp>
        <p:nvSpPr>
          <p:cNvPr id="5" name="Slide Number Placeholder 5">
            <a:extLst>
              <a:ext uri="{FF2B5EF4-FFF2-40B4-BE49-F238E27FC236}">
                <a16:creationId xmlns:a16="http://schemas.microsoft.com/office/drawing/2014/main" id="{42E9B113-C838-CC76-366E-48D036C40FE5}"/>
              </a:ext>
            </a:extLst>
          </p:cNvPr>
          <p:cNvSpPr>
            <a:spLocks noGrp="1"/>
          </p:cNvSpPr>
          <p:nvPr>
            <p:ph type="sldNum" sz="quarter" idx="12"/>
          </p:nvPr>
        </p:nvSpPr>
        <p:spPr>
          <a:xfrm>
            <a:off x="11560628" y="6356350"/>
            <a:ext cx="413657" cy="387350"/>
          </a:xfrm>
        </p:spPr>
        <p:txBody>
          <a:bodyPr/>
          <a:lstStyle/>
          <a:p>
            <a:r>
              <a:rPr lang="en-US" dirty="0"/>
              <a:t>18</a:t>
            </a:r>
          </a:p>
        </p:txBody>
      </p:sp>
      <p:sp>
        <p:nvSpPr>
          <p:cNvPr id="14" name="Textfeld 13">
            <a:extLst>
              <a:ext uri="{FF2B5EF4-FFF2-40B4-BE49-F238E27FC236}">
                <a16:creationId xmlns:a16="http://schemas.microsoft.com/office/drawing/2014/main" id="{00BE6BAB-7D05-ACA2-3F9B-77DEB71D5074}"/>
              </a:ext>
            </a:extLst>
          </p:cNvPr>
          <p:cNvSpPr txBox="1"/>
          <p:nvPr/>
        </p:nvSpPr>
        <p:spPr>
          <a:xfrm>
            <a:off x="55946" y="1010423"/>
            <a:ext cx="6096000" cy="918200"/>
          </a:xfrm>
          <a:prstGeom prst="rect">
            <a:avLst/>
          </a:prstGeom>
          <a:noFill/>
        </p:spPr>
        <p:txBody>
          <a:bodyPr wrap="square">
            <a:spAutoFit/>
          </a:bodyPr>
          <a:lstStyle/>
          <a:p>
            <a:pPr algn="ctr">
              <a:lnSpc>
                <a:spcPct val="150000"/>
              </a:lnSpc>
            </a:pPr>
            <a:r>
              <a:rPr lang="en-US" sz="2000" b="1" dirty="0"/>
              <a:t>Ghana</a:t>
            </a:r>
            <a:endParaRPr lang="en-US" sz="1800" b="1" dirty="0"/>
          </a:p>
          <a:p>
            <a:pPr algn="ctr">
              <a:lnSpc>
                <a:spcPct val="150000"/>
              </a:lnSpc>
            </a:pPr>
            <a:r>
              <a:rPr lang="en-US" sz="1800" b="1" dirty="0"/>
              <a:t>Large Market with Multiple Cable Landings</a:t>
            </a:r>
          </a:p>
        </p:txBody>
      </p:sp>
      <p:sp>
        <p:nvSpPr>
          <p:cNvPr id="6" name="Rounded Rectangle 2">
            <a:extLst>
              <a:ext uri="{FF2B5EF4-FFF2-40B4-BE49-F238E27FC236}">
                <a16:creationId xmlns:a16="http://schemas.microsoft.com/office/drawing/2014/main" id="{51A33E7F-CF9C-B928-ABE7-D4E4BB4874B2}"/>
              </a:ext>
            </a:extLst>
          </p:cNvPr>
          <p:cNvSpPr/>
          <p:nvPr/>
        </p:nvSpPr>
        <p:spPr>
          <a:xfrm>
            <a:off x="6136163" y="1010423"/>
            <a:ext cx="5424465" cy="5515056"/>
          </a:xfrm>
          <a:prstGeom prst="roundRect">
            <a:avLst>
              <a:gd name="adj" fmla="val 2109"/>
            </a:avLst>
          </a:prstGeom>
          <a:solidFill>
            <a:schemeClr val="bg2">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rtlCol="0" anchor="t"/>
          <a:lstStyle/>
          <a:p>
            <a:endParaRPr lang="en-US" sz="2800" dirty="0">
              <a:solidFill>
                <a:schemeClr val="accent4"/>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DFAC0A4D-54BB-D161-C9F5-4480C3235CC9}"/>
              </a:ext>
            </a:extLst>
          </p:cNvPr>
          <p:cNvSpPr txBox="1"/>
          <p:nvPr/>
        </p:nvSpPr>
        <p:spPr>
          <a:xfrm>
            <a:off x="6005214" y="1059164"/>
            <a:ext cx="5697892" cy="918200"/>
          </a:xfrm>
          <a:prstGeom prst="rect">
            <a:avLst/>
          </a:prstGeom>
          <a:noFill/>
        </p:spPr>
        <p:txBody>
          <a:bodyPr wrap="square">
            <a:spAutoFit/>
          </a:bodyPr>
          <a:lstStyle/>
          <a:p>
            <a:pPr algn="ctr">
              <a:lnSpc>
                <a:spcPct val="150000"/>
              </a:lnSpc>
            </a:pPr>
            <a:r>
              <a:rPr lang="en-US" sz="2000" b="1" dirty="0"/>
              <a:t>Sierra Leone</a:t>
            </a:r>
          </a:p>
          <a:p>
            <a:pPr algn="ctr">
              <a:lnSpc>
                <a:spcPct val="150000"/>
              </a:lnSpc>
            </a:pPr>
            <a:r>
              <a:rPr lang="en-US" sz="1800" b="1" dirty="0"/>
              <a:t>Small Market with Single-Cable Dependency</a:t>
            </a:r>
          </a:p>
        </p:txBody>
      </p:sp>
      <p:sp>
        <p:nvSpPr>
          <p:cNvPr id="8" name="Content Placeholder 2">
            <a:extLst>
              <a:ext uri="{FF2B5EF4-FFF2-40B4-BE49-F238E27FC236}">
                <a16:creationId xmlns:a16="http://schemas.microsoft.com/office/drawing/2014/main" id="{9AB032EB-1FE7-4F9B-CC77-E678B05F1E33}"/>
              </a:ext>
            </a:extLst>
          </p:cNvPr>
          <p:cNvSpPr txBox="1">
            <a:spLocks/>
          </p:cNvSpPr>
          <p:nvPr/>
        </p:nvSpPr>
        <p:spPr>
          <a:xfrm>
            <a:off x="6325198" y="1742643"/>
            <a:ext cx="5524640" cy="47884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86868B"/>
              </a:buClr>
              <a:buFont typeface="System Font Regular"/>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86868B"/>
              </a:buClr>
              <a:buFont typeface="System Font Regular"/>
              <a:buNone/>
              <a:defRPr sz="18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86868B"/>
              </a:buClr>
              <a:buFont typeface="System Font Regular"/>
              <a:buNone/>
              <a:defRPr sz="16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86868B"/>
              </a:buClr>
              <a:buFont typeface="System Font Regular"/>
              <a:buNone/>
              <a:defRPr sz="1600" b="0" i="0" kern="1200">
                <a:solidFill>
                  <a:srgbClr val="86868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86868B"/>
              </a:buClr>
              <a:buFont typeface="System Font Regular"/>
              <a:buNone/>
              <a:defRPr sz="1400" b="0" i="0" kern="1200">
                <a:solidFill>
                  <a:srgbClr val="86868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800" b="1" dirty="0"/>
          </a:p>
          <a:p>
            <a:pPr marL="342900" indent="-342900">
              <a:buFont typeface="Symbol" panose="05050102010706020507" pitchFamily="18" charset="2"/>
              <a:buChar char="-"/>
            </a:pPr>
            <a:r>
              <a:rPr lang="de-DE" sz="1800" b="1" dirty="0"/>
              <a:t>Today </a:t>
            </a:r>
            <a:r>
              <a:rPr lang="de-DE" sz="1800" dirty="0"/>
              <a:t>(ACE):</a:t>
            </a:r>
          </a:p>
          <a:p>
            <a:pPr marL="800100" lvl="1" indent="-342900">
              <a:buFont typeface="Symbol" panose="05050102010706020507" pitchFamily="18" charset="2"/>
              <a:buChar char="-"/>
            </a:pPr>
            <a:r>
              <a:rPr lang="en-US" b="1" dirty="0"/>
              <a:t>International capacity:</a:t>
            </a:r>
            <a:r>
              <a:rPr lang="en-US" dirty="0"/>
              <a:t> </a:t>
            </a:r>
            <a:r>
              <a:rPr lang="en-US" b="1" dirty="0"/>
              <a:t>US$30–50 per Mbps (MRC)</a:t>
            </a:r>
            <a:endParaRPr lang="en-US" dirty="0"/>
          </a:p>
          <a:p>
            <a:pPr marL="800100" lvl="1" indent="-342900">
              <a:buFont typeface="Symbol" panose="05050102010706020507" pitchFamily="18" charset="2"/>
              <a:buChar char="-"/>
            </a:pPr>
            <a:r>
              <a:rPr lang="en-US" b="1" dirty="0"/>
              <a:t>Cross-connect fees:</a:t>
            </a:r>
            <a:r>
              <a:rPr lang="en-US" dirty="0"/>
              <a:t> up to </a:t>
            </a:r>
            <a:r>
              <a:rPr lang="en-US" b="1" dirty="0"/>
              <a:t>US$15,000 MRC</a:t>
            </a:r>
            <a:endParaRPr lang="en-US" dirty="0"/>
          </a:p>
          <a:p>
            <a:pPr lvl="1"/>
            <a:endParaRPr lang="de-DE" dirty="0"/>
          </a:p>
          <a:p>
            <a:pPr lvl="1"/>
            <a:endParaRPr lang="de-DE" dirty="0"/>
          </a:p>
          <a:p>
            <a:pPr marL="742950" lvl="1" indent="-285750">
              <a:buFont typeface="Symbol" panose="05050102010706020507" pitchFamily="18" charset="2"/>
              <a:buChar char="-"/>
            </a:pPr>
            <a:endParaRPr lang="en-US" sz="1600" b="1" dirty="0"/>
          </a:p>
          <a:p>
            <a:pPr marL="742950" lvl="1" indent="-285750">
              <a:buFont typeface="Symbol" panose="05050102010706020507" pitchFamily="18" charset="2"/>
              <a:buChar char="-"/>
            </a:pPr>
            <a:endParaRPr lang="de-DE" sz="1800" dirty="0"/>
          </a:p>
        </p:txBody>
      </p:sp>
    </p:spTree>
    <p:extLst>
      <p:ext uri="{BB962C8B-B14F-4D97-AF65-F5344CB8AC3E}">
        <p14:creationId xmlns:p14="http://schemas.microsoft.com/office/powerpoint/2010/main" val="1163035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8"/>
          <p:cNvSpPr txBox="1">
            <a:spLocks noGrp="1"/>
          </p:cNvSpPr>
          <p:nvPr>
            <p:ph type="title"/>
          </p:nvPr>
        </p:nvSpPr>
        <p:spPr>
          <a:xfrm>
            <a:off x="268014" y="283780"/>
            <a:ext cx="10682208" cy="7322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de-DE" dirty="0" err="1"/>
              <a:t>What</a:t>
            </a:r>
            <a:r>
              <a:rPr lang="de-DE" dirty="0"/>
              <a:t> </a:t>
            </a:r>
            <a:r>
              <a:rPr lang="de-DE" dirty="0" err="1"/>
              <a:t>Is</a:t>
            </a:r>
            <a:r>
              <a:rPr lang="de-DE" dirty="0"/>
              <a:t> </a:t>
            </a:r>
            <a:r>
              <a:rPr lang="de-DE" dirty="0" err="1"/>
              <a:t>Needed</a:t>
            </a:r>
            <a:r>
              <a:rPr lang="de-DE" dirty="0"/>
              <a:t> </a:t>
            </a:r>
            <a:r>
              <a:rPr lang="de-DE" dirty="0" err="1"/>
              <a:t>to</a:t>
            </a:r>
            <a:r>
              <a:rPr lang="de-DE" dirty="0"/>
              <a:t> </a:t>
            </a:r>
            <a:r>
              <a:rPr lang="de-DE" dirty="0" err="1"/>
              <a:t>Build</a:t>
            </a:r>
            <a:r>
              <a:rPr lang="de-DE" dirty="0"/>
              <a:t> Long-Term </a:t>
            </a:r>
            <a:r>
              <a:rPr lang="de-DE" dirty="0" err="1"/>
              <a:t>Resilience</a:t>
            </a:r>
            <a:r>
              <a:rPr lang="de-DE" dirty="0"/>
              <a:t>?</a:t>
            </a:r>
            <a:endParaRPr dirty="0"/>
          </a:p>
        </p:txBody>
      </p:sp>
      <p:sp>
        <p:nvSpPr>
          <p:cNvPr id="275" name="Google Shape;275;p28"/>
          <p:cNvSpPr txBox="1">
            <a:spLocks noGrp="1"/>
          </p:cNvSpPr>
          <p:nvPr>
            <p:ph type="body" idx="1"/>
          </p:nvPr>
        </p:nvSpPr>
        <p:spPr>
          <a:xfrm>
            <a:off x="268025" y="1024126"/>
            <a:ext cx="10682100" cy="57195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SzPts val="1800"/>
              <a:buChar char="⎯"/>
            </a:pPr>
            <a:r>
              <a:rPr lang="de-DE" sz="1800" b="1" dirty="0" err="1"/>
              <a:t>Physical</a:t>
            </a:r>
            <a:r>
              <a:rPr lang="de-DE" sz="1800" b="1" dirty="0"/>
              <a:t> </a:t>
            </a:r>
            <a:r>
              <a:rPr lang="de-DE" sz="1800" b="1" dirty="0" err="1"/>
              <a:t>redundancy</a:t>
            </a:r>
            <a:r>
              <a:rPr lang="de-DE" sz="1800" dirty="0"/>
              <a:t> </a:t>
            </a:r>
            <a:r>
              <a:rPr lang="de-DE" sz="1800" dirty="0" err="1"/>
              <a:t>through</a:t>
            </a:r>
            <a:r>
              <a:rPr lang="de-DE" sz="1800" dirty="0"/>
              <a:t> </a:t>
            </a:r>
            <a:r>
              <a:rPr lang="de-DE" sz="1800" dirty="0" err="1"/>
              <a:t>new</a:t>
            </a:r>
            <a:r>
              <a:rPr lang="de-DE" sz="1800" dirty="0"/>
              <a:t> </a:t>
            </a:r>
            <a:r>
              <a:rPr lang="de-DE" sz="1800" dirty="0" err="1"/>
              <a:t>subsea</a:t>
            </a:r>
            <a:r>
              <a:rPr lang="de-DE" sz="1800" dirty="0"/>
              <a:t> </a:t>
            </a:r>
            <a:r>
              <a:rPr lang="de-DE" sz="1800" dirty="0" err="1"/>
              <a:t>cable</a:t>
            </a:r>
            <a:r>
              <a:rPr lang="de-DE" sz="1800" dirty="0"/>
              <a:t> </a:t>
            </a:r>
            <a:r>
              <a:rPr lang="de-DE" sz="1800" dirty="0" err="1"/>
              <a:t>systems</a:t>
            </a:r>
            <a:r>
              <a:rPr lang="de-DE" sz="1800" dirty="0"/>
              <a:t> and </a:t>
            </a:r>
            <a:r>
              <a:rPr lang="de-DE" sz="1800" dirty="0" err="1"/>
              <a:t>cross-border</a:t>
            </a:r>
            <a:r>
              <a:rPr lang="de-DE" sz="1800" dirty="0"/>
              <a:t> </a:t>
            </a:r>
            <a:r>
              <a:rPr lang="de-DE" sz="1800" dirty="0" err="1"/>
              <a:t>terrestrial</a:t>
            </a:r>
            <a:r>
              <a:rPr lang="de-DE" sz="1800" dirty="0"/>
              <a:t> </a:t>
            </a:r>
            <a:r>
              <a:rPr lang="de-DE" sz="1800" dirty="0" err="1"/>
              <a:t>fiber</a:t>
            </a:r>
            <a:r>
              <a:rPr lang="de-DE" sz="1800" dirty="0"/>
              <a:t> </a:t>
            </a:r>
            <a:r>
              <a:rPr lang="de-DE" sz="1800" dirty="0" err="1"/>
              <a:t>backbones</a:t>
            </a:r>
            <a:r>
              <a:rPr lang="de-DE" sz="1800" dirty="0"/>
              <a:t> → </a:t>
            </a:r>
            <a:r>
              <a:rPr lang="de-DE" sz="1800" dirty="0" err="1"/>
              <a:t>enable</a:t>
            </a:r>
            <a:r>
              <a:rPr lang="de-DE" sz="1800" dirty="0"/>
              <a:t> </a:t>
            </a:r>
            <a:r>
              <a:rPr lang="de-DE" sz="1800" dirty="0" err="1"/>
              <a:t>failover</a:t>
            </a:r>
            <a:r>
              <a:rPr lang="de-DE" sz="1800" dirty="0"/>
              <a:t> </a:t>
            </a:r>
            <a:r>
              <a:rPr lang="de-DE" sz="1800" dirty="0" err="1"/>
              <a:t>during</a:t>
            </a:r>
            <a:r>
              <a:rPr lang="de-DE" sz="1800" dirty="0"/>
              <a:t> </a:t>
            </a:r>
            <a:r>
              <a:rPr lang="de-DE" sz="1800" dirty="0" err="1"/>
              <a:t>disruptions</a:t>
            </a:r>
            <a:r>
              <a:rPr lang="de-DE" sz="1800" dirty="0"/>
              <a:t> and </a:t>
            </a:r>
            <a:r>
              <a:rPr lang="de-DE" sz="1800" dirty="0" err="1"/>
              <a:t>add</a:t>
            </a:r>
            <a:r>
              <a:rPr lang="de-DE" sz="1800" dirty="0"/>
              <a:t> </a:t>
            </a:r>
            <a:r>
              <a:rPr lang="de-DE" sz="1800" dirty="0" err="1"/>
              <a:t>capacity</a:t>
            </a:r>
            <a:r>
              <a:rPr lang="de-DE" sz="1800" dirty="0"/>
              <a:t> </a:t>
            </a:r>
            <a:r>
              <a:rPr lang="de-DE" sz="1800" dirty="0" err="1"/>
              <a:t>to</a:t>
            </a:r>
            <a:r>
              <a:rPr lang="de-DE" sz="1800" dirty="0"/>
              <a:t> </a:t>
            </a:r>
            <a:r>
              <a:rPr lang="de-DE" sz="1800" dirty="0" err="1"/>
              <a:t>meet</a:t>
            </a:r>
            <a:r>
              <a:rPr lang="de-DE" sz="1800" dirty="0"/>
              <a:t> </a:t>
            </a:r>
            <a:r>
              <a:rPr lang="de-DE" sz="1800" dirty="0" err="1"/>
              <a:t>future</a:t>
            </a:r>
            <a:r>
              <a:rPr lang="de-DE" sz="1800" dirty="0"/>
              <a:t> </a:t>
            </a:r>
            <a:r>
              <a:rPr lang="de-DE" sz="1800" dirty="0" err="1"/>
              <a:t>demand</a:t>
            </a:r>
            <a:r>
              <a:rPr lang="de-DE" sz="1800" dirty="0"/>
              <a:t> </a:t>
            </a:r>
            <a:r>
              <a:rPr lang="de-DE" sz="1800" dirty="0" err="1"/>
              <a:t>growth</a:t>
            </a:r>
            <a:endParaRPr dirty="0"/>
          </a:p>
          <a:p>
            <a:pPr marL="228600" lvl="0" indent="-228600" algn="l" rtl="0">
              <a:lnSpc>
                <a:spcPct val="150000"/>
              </a:lnSpc>
              <a:spcBef>
                <a:spcPts val="1000"/>
              </a:spcBef>
              <a:spcAft>
                <a:spcPts val="0"/>
              </a:spcAft>
              <a:buSzPts val="1800"/>
              <a:buChar char="⎯"/>
            </a:pPr>
            <a:r>
              <a:rPr lang="de-DE" sz="1800" b="1" dirty="0"/>
              <a:t>Policy &amp; </a:t>
            </a:r>
            <a:r>
              <a:rPr lang="de-DE" sz="1800" b="1" dirty="0" err="1"/>
              <a:t>governance</a:t>
            </a:r>
            <a:r>
              <a:rPr lang="de-DE" sz="1800" b="1" dirty="0"/>
              <a:t> </a:t>
            </a:r>
            <a:r>
              <a:rPr lang="de-DE" sz="1800" b="1" dirty="0" err="1"/>
              <a:t>reform</a:t>
            </a:r>
            <a:r>
              <a:rPr lang="de-DE" sz="1800" b="1" dirty="0"/>
              <a:t>:</a:t>
            </a:r>
            <a:r>
              <a:rPr lang="de-DE" sz="1600" b="1" dirty="0"/>
              <a:t> </a:t>
            </a:r>
            <a:r>
              <a:rPr lang="de-DE" sz="1800" b="1" dirty="0"/>
              <a:t>Open-access </a:t>
            </a:r>
            <a:r>
              <a:rPr lang="de-DE" sz="1800" b="1" dirty="0" err="1"/>
              <a:t>frameworks</a:t>
            </a:r>
            <a:r>
              <a:rPr lang="de-DE" sz="1800" dirty="0"/>
              <a:t> </a:t>
            </a:r>
            <a:r>
              <a:rPr lang="de-DE" sz="1800" dirty="0" err="1"/>
              <a:t>to</a:t>
            </a:r>
            <a:r>
              <a:rPr lang="de-DE" sz="1800" dirty="0"/>
              <a:t> </a:t>
            </a:r>
            <a:r>
              <a:rPr lang="de-DE" sz="1800" dirty="0" err="1"/>
              <a:t>dismantle</a:t>
            </a:r>
            <a:r>
              <a:rPr lang="de-DE" sz="1800" dirty="0"/>
              <a:t> </a:t>
            </a:r>
            <a:r>
              <a:rPr lang="de-DE" sz="1800" dirty="0" err="1"/>
              <a:t>monopolistic</a:t>
            </a:r>
            <a:r>
              <a:rPr lang="de-DE" sz="1800" dirty="0"/>
              <a:t> </a:t>
            </a:r>
            <a:r>
              <a:rPr lang="de-DE" sz="1800" dirty="0" err="1"/>
              <a:t>landing</a:t>
            </a:r>
            <a:r>
              <a:rPr lang="de-DE" sz="1800" dirty="0"/>
              <a:t> </a:t>
            </a:r>
            <a:r>
              <a:rPr lang="de-DE" sz="1800" dirty="0" err="1"/>
              <a:t>station</a:t>
            </a:r>
            <a:r>
              <a:rPr lang="de-DE" sz="1800" dirty="0"/>
              <a:t> </a:t>
            </a:r>
            <a:r>
              <a:rPr lang="de-DE" sz="1800" dirty="0" err="1"/>
              <a:t>control</a:t>
            </a:r>
            <a:r>
              <a:rPr lang="de-DE" sz="1800" dirty="0"/>
              <a:t> → </a:t>
            </a:r>
            <a:r>
              <a:rPr lang="de-DE" sz="1800" dirty="0" err="1"/>
              <a:t>reduce</a:t>
            </a:r>
            <a:r>
              <a:rPr lang="de-DE" sz="1800" dirty="0"/>
              <a:t> </a:t>
            </a:r>
            <a:r>
              <a:rPr lang="de-DE" sz="1800" dirty="0" err="1"/>
              <a:t>cost</a:t>
            </a:r>
            <a:r>
              <a:rPr lang="de-DE" sz="1800" dirty="0"/>
              <a:t> and </a:t>
            </a:r>
            <a:r>
              <a:rPr lang="de-DE" sz="1800" dirty="0" err="1"/>
              <a:t>access</a:t>
            </a:r>
            <a:r>
              <a:rPr lang="de-DE" sz="1800" dirty="0"/>
              <a:t> </a:t>
            </a:r>
            <a:r>
              <a:rPr lang="de-DE" sz="1800" dirty="0" err="1"/>
              <a:t>barriers</a:t>
            </a:r>
            <a:r>
              <a:rPr lang="de-DE" sz="1800" dirty="0"/>
              <a:t> </a:t>
            </a:r>
            <a:r>
              <a:rPr lang="de-DE" sz="1800" dirty="0" err="1"/>
              <a:t>by</a:t>
            </a:r>
            <a:r>
              <a:rPr lang="de-DE" sz="1800" dirty="0"/>
              <a:t> </a:t>
            </a:r>
            <a:r>
              <a:rPr lang="de-DE" sz="1800" dirty="0" err="1"/>
              <a:t>preventing</a:t>
            </a:r>
            <a:r>
              <a:rPr lang="de-DE" sz="1800" dirty="0"/>
              <a:t> international </a:t>
            </a:r>
            <a:r>
              <a:rPr lang="de-DE" sz="1800" dirty="0" err="1"/>
              <a:t>capacity</a:t>
            </a:r>
            <a:r>
              <a:rPr lang="de-DE" sz="1800" dirty="0"/>
              <a:t> </a:t>
            </a:r>
            <a:r>
              <a:rPr lang="de-DE" sz="1800" dirty="0" err="1"/>
              <a:t>from</a:t>
            </a:r>
            <a:r>
              <a:rPr lang="de-DE" sz="1800" dirty="0"/>
              <a:t> </a:t>
            </a:r>
            <a:r>
              <a:rPr lang="de-DE" sz="1800" dirty="0" err="1"/>
              <a:t>being</a:t>
            </a:r>
            <a:r>
              <a:rPr lang="de-DE" sz="1800" dirty="0"/>
              <a:t> </a:t>
            </a:r>
            <a:r>
              <a:rPr lang="de-DE" sz="1800" dirty="0" err="1"/>
              <a:t>controlled</a:t>
            </a:r>
            <a:r>
              <a:rPr lang="de-DE" sz="1800" dirty="0"/>
              <a:t> </a:t>
            </a:r>
            <a:r>
              <a:rPr lang="de-DE" sz="1800" dirty="0" err="1"/>
              <a:t>by</a:t>
            </a:r>
            <a:r>
              <a:rPr lang="de-DE" sz="1800" dirty="0"/>
              <a:t> a </a:t>
            </a:r>
            <a:r>
              <a:rPr lang="de-DE" sz="1800" dirty="0" err="1"/>
              <a:t>single</a:t>
            </a:r>
            <a:r>
              <a:rPr lang="de-DE" sz="1800" dirty="0"/>
              <a:t> </a:t>
            </a:r>
            <a:r>
              <a:rPr lang="de-DE" sz="1800" dirty="0" err="1"/>
              <a:t>incumbent</a:t>
            </a:r>
            <a:endParaRPr dirty="0"/>
          </a:p>
          <a:p>
            <a:pPr marL="228600" lvl="0" indent="-228600" algn="l" rtl="0">
              <a:lnSpc>
                <a:spcPct val="150000"/>
              </a:lnSpc>
              <a:spcBef>
                <a:spcPts val="1000"/>
              </a:spcBef>
              <a:spcAft>
                <a:spcPts val="0"/>
              </a:spcAft>
              <a:buSzPts val="1800"/>
              <a:buChar char="⎯"/>
            </a:pPr>
            <a:r>
              <a:rPr lang="de-DE" sz="1800" b="1" dirty="0"/>
              <a:t>Development </a:t>
            </a:r>
            <a:r>
              <a:rPr lang="de-DE" sz="1800" b="1" dirty="0" err="1"/>
              <a:t>bank</a:t>
            </a:r>
            <a:r>
              <a:rPr lang="de-DE" sz="1800" b="1" dirty="0"/>
              <a:t> </a:t>
            </a:r>
            <a:r>
              <a:rPr lang="de-DE" sz="1800" b="1" dirty="0" err="1"/>
              <a:t>financing</a:t>
            </a:r>
            <a:r>
              <a:rPr lang="de-DE" sz="1800" dirty="0"/>
              <a:t> (e.g. World Bank, DFIs) → </a:t>
            </a:r>
            <a:r>
              <a:rPr lang="de-DE" sz="1800" dirty="0" err="1"/>
              <a:t>to</a:t>
            </a:r>
            <a:r>
              <a:rPr lang="de-DE" sz="1800" dirty="0"/>
              <a:t> </a:t>
            </a:r>
            <a:r>
              <a:rPr lang="de-DE" sz="1800" dirty="0" err="1"/>
              <a:t>enable</a:t>
            </a:r>
            <a:r>
              <a:rPr lang="de-DE" sz="1800" dirty="0"/>
              <a:t> </a:t>
            </a:r>
            <a:r>
              <a:rPr lang="de-DE" sz="1800" dirty="0" err="1"/>
              <a:t>projects</a:t>
            </a:r>
            <a:r>
              <a:rPr lang="de-DE" sz="1800" dirty="0"/>
              <a:t> </a:t>
            </a:r>
            <a:r>
              <a:rPr lang="de-DE" sz="1800" dirty="0" err="1"/>
              <a:t>with</a:t>
            </a:r>
            <a:r>
              <a:rPr lang="de-DE" sz="1800" dirty="0"/>
              <a:t> </a:t>
            </a:r>
            <a:r>
              <a:rPr lang="de-DE" sz="1800" dirty="0" err="1"/>
              <a:t>weak</a:t>
            </a:r>
            <a:r>
              <a:rPr lang="de-DE" sz="1800" dirty="0"/>
              <a:t> </a:t>
            </a:r>
            <a:r>
              <a:rPr lang="de-DE" sz="1800" dirty="0" err="1"/>
              <a:t>commercial</a:t>
            </a:r>
            <a:r>
              <a:rPr lang="de-DE" sz="1800" dirty="0"/>
              <a:t> </a:t>
            </a:r>
            <a:r>
              <a:rPr lang="de-DE" sz="1800" dirty="0" err="1"/>
              <a:t>business</a:t>
            </a:r>
            <a:r>
              <a:rPr lang="de-DE" sz="1800" dirty="0"/>
              <a:t> </a:t>
            </a:r>
            <a:r>
              <a:rPr lang="de-DE" sz="1800" dirty="0" err="1"/>
              <a:t>cases</a:t>
            </a:r>
            <a:endParaRPr dirty="0"/>
          </a:p>
          <a:p>
            <a:pPr marL="228600" lvl="0" indent="-228600" algn="l" rtl="0">
              <a:lnSpc>
                <a:spcPct val="150000"/>
              </a:lnSpc>
              <a:spcBef>
                <a:spcPts val="1000"/>
              </a:spcBef>
              <a:spcAft>
                <a:spcPts val="0"/>
              </a:spcAft>
              <a:buSzPts val="1800"/>
              <a:buChar char="⎯"/>
            </a:pPr>
            <a:r>
              <a:rPr lang="de-DE" sz="1800" b="1" dirty="0"/>
              <a:t>Regional </a:t>
            </a:r>
            <a:r>
              <a:rPr lang="de-DE" sz="1800" b="1" dirty="0" err="1"/>
              <a:t>interconnection</a:t>
            </a:r>
            <a:r>
              <a:rPr lang="de-DE" sz="1800" dirty="0"/>
              <a:t> via Internet Exchange Points (IXPs) and (</a:t>
            </a:r>
            <a:r>
              <a:rPr lang="de-DE" sz="1800" dirty="0" err="1"/>
              <a:t>carrier</a:t>
            </a:r>
            <a:r>
              <a:rPr lang="de-DE" sz="1800" dirty="0"/>
              <a:t>-neutral) </a:t>
            </a:r>
            <a:r>
              <a:rPr lang="de-DE" sz="1800" dirty="0" err="1"/>
              <a:t>data</a:t>
            </a:r>
            <a:r>
              <a:rPr lang="de-DE" sz="1800" dirty="0"/>
              <a:t> </a:t>
            </a:r>
            <a:r>
              <a:rPr lang="de-DE" sz="1800" dirty="0" err="1"/>
              <a:t>centers</a:t>
            </a:r>
            <a:r>
              <a:rPr lang="de-DE" sz="1800" dirty="0"/>
              <a:t> → </a:t>
            </a:r>
            <a:r>
              <a:rPr lang="de-DE" sz="1800" dirty="0" err="1"/>
              <a:t>keeps</a:t>
            </a:r>
            <a:r>
              <a:rPr lang="de-DE" sz="1800" dirty="0"/>
              <a:t> </a:t>
            </a:r>
            <a:r>
              <a:rPr lang="de-DE" sz="1800" dirty="0" err="1"/>
              <a:t>local</a:t>
            </a:r>
            <a:r>
              <a:rPr lang="de-DE" sz="1800" dirty="0"/>
              <a:t> </a:t>
            </a:r>
            <a:r>
              <a:rPr lang="de-DE" sz="1800" dirty="0" err="1"/>
              <a:t>traffic</a:t>
            </a:r>
            <a:r>
              <a:rPr lang="de-DE" sz="1800" dirty="0"/>
              <a:t> </a:t>
            </a:r>
            <a:r>
              <a:rPr lang="de-DE" sz="1800" dirty="0" err="1"/>
              <a:t>local</a:t>
            </a:r>
            <a:r>
              <a:rPr lang="de-DE" sz="1800" dirty="0"/>
              <a:t>, </a:t>
            </a:r>
            <a:r>
              <a:rPr lang="de-DE" sz="1800" dirty="0" err="1"/>
              <a:t>reducing</a:t>
            </a:r>
            <a:r>
              <a:rPr lang="de-DE" sz="1800" dirty="0"/>
              <a:t> </a:t>
            </a:r>
            <a:r>
              <a:rPr lang="de-DE" sz="1800" dirty="0" err="1"/>
              <a:t>dependence</a:t>
            </a:r>
            <a:r>
              <a:rPr lang="de-DE" sz="1800" dirty="0"/>
              <a:t> on international </a:t>
            </a:r>
            <a:r>
              <a:rPr lang="de-DE" sz="1800" dirty="0" err="1"/>
              <a:t>subsea</a:t>
            </a:r>
            <a:r>
              <a:rPr lang="de-DE" sz="1800" dirty="0"/>
              <a:t> </a:t>
            </a:r>
            <a:r>
              <a:rPr lang="de-DE" sz="1800" dirty="0" err="1"/>
              <a:t>capacity</a:t>
            </a:r>
            <a:r>
              <a:rPr lang="de-DE" sz="1800" dirty="0"/>
              <a:t> </a:t>
            </a:r>
            <a:r>
              <a:rPr lang="de-DE" sz="1800" dirty="0" err="1"/>
              <a:t>during</a:t>
            </a:r>
            <a:r>
              <a:rPr lang="de-DE" sz="1800" dirty="0"/>
              <a:t> </a:t>
            </a:r>
            <a:r>
              <a:rPr lang="de-DE" sz="1800" dirty="0" err="1"/>
              <a:t>outages</a:t>
            </a:r>
            <a:endParaRPr sz="1800" dirty="0"/>
          </a:p>
          <a:p>
            <a:pPr marL="228600" lvl="0" indent="-228600" algn="l" rtl="0">
              <a:lnSpc>
                <a:spcPct val="150000"/>
              </a:lnSpc>
              <a:spcBef>
                <a:spcPts val="1000"/>
              </a:spcBef>
              <a:spcAft>
                <a:spcPts val="0"/>
              </a:spcAft>
              <a:buSzPts val="1800"/>
              <a:buChar char="⎯"/>
            </a:pPr>
            <a:r>
              <a:rPr lang="de-DE" sz="1800" b="1" dirty="0" err="1"/>
              <a:t>Leveraging</a:t>
            </a:r>
            <a:r>
              <a:rPr lang="de-DE" sz="1800" b="1" dirty="0"/>
              <a:t> </a:t>
            </a:r>
            <a:r>
              <a:rPr lang="de-DE" sz="1800" b="1" dirty="0" err="1"/>
              <a:t>existing</a:t>
            </a:r>
            <a:r>
              <a:rPr lang="de-DE" sz="1800" b="1" dirty="0"/>
              <a:t> </a:t>
            </a:r>
            <a:r>
              <a:rPr lang="de-DE" sz="1800" b="1" dirty="0" err="1"/>
              <a:t>subsea</a:t>
            </a:r>
            <a:r>
              <a:rPr lang="de-DE" sz="1800" b="1" dirty="0"/>
              <a:t> </a:t>
            </a:r>
            <a:r>
              <a:rPr lang="de-DE" sz="1800" b="1" dirty="0" err="1"/>
              <a:t>systems</a:t>
            </a:r>
            <a:r>
              <a:rPr lang="de-DE" sz="1800" b="1" dirty="0"/>
              <a:t> </a:t>
            </a:r>
            <a:r>
              <a:rPr lang="de-DE" sz="1800" b="1" dirty="0" err="1"/>
              <a:t>through</a:t>
            </a:r>
            <a:r>
              <a:rPr lang="de-DE" sz="1800" b="1" dirty="0"/>
              <a:t> </a:t>
            </a:r>
            <a:r>
              <a:rPr lang="de-DE" sz="1800" b="1" dirty="0" err="1"/>
              <a:t>available</a:t>
            </a:r>
            <a:r>
              <a:rPr lang="de-DE" sz="1800" b="1" dirty="0"/>
              <a:t> </a:t>
            </a:r>
            <a:r>
              <a:rPr lang="de-DE" sz="1800" b="1" dirty="0" err="1"/>
              <a:t>branching</a:t>
            </a:r>
            <a:r>
              <a:rPr lang="de-DE" sz="1800" b="1" dirty="0"/>
              <a:t> </a:t>
            </a:r>
            <a:r>
              <a:rPr lang="de-DE" sz="1800" b="1" dirty="0" err="1"/>
              <a:t>units</a:t>
            </a:r>
            <a:r>
              <a:rPr lang="de-DE" sz="1800" b="1" dirty="0"/>
              <a:t> </a:t>
            </a:r>
            <a:r>
              <a:rPr lang="de-DE" sz="1800" dirty="0"/>
              <a:t>→                                              (e.g. 2Africa, </a:t>
            </a:r>
            <a:r>
              <a:rPr lang="de-DE" sz="1800" dirty="0" err="1"/>
              <a:t>Equiano</a:t>
            </a:r>
            <a:r>
              <a:rPr lang="de-DE" sz="1800" dirty="0"/>
              <a:t>) </a:t>
            </a:r>
            <a:r>
              <a:rPr lang="de-DE" sz="1800" dirty="0" err="1"/>
              <a:t>to</a:t>
            </a:r>
            <a:r>
              <a:rPr lang="de-DE" sz="1800" dirty="0"/>
              <a:t> </a:t>
            </a:r>
            <a:r>
              <a:rPr lang="de-DE" sz="1800" dirty="0" err="1"/>
              <a:t>create</a:t>
            </a:r>
            <a:r>
              <a:rPr lang="de-DE" sz="1800" dirty="0"/>
              <a:t> additional </a:t>
            </a:r>
            <a:r>
              <a:rPr lang="de-DE" sz="1800" dirty="0" err="1"/>
              <a:t>landing</a:t>
            </a:r>
            <a:r>
              <a:rPr lang="de-DE" sz="1800" dirty="0"/>
              <a:t> </a:t>
            </a:r>
            <a:r>
              <a:rPr lang="de-DE" sz="1800" dirty="0" err="1"/>
              <a:t>points</a:t>
            </a:r>
            <a:r>
              <a:rPr lang="de-DE" sz="1800" dirty="0"/>
              <a:t> </a:t>
            </a:r>
            <a:r>
              <a:rPr lang="de-DE" sz="1800" dirty="0" err="1"/>
              <a:t>more</a:t>
            </a:r>
            <a:r>
              <a:rPr lang="de-DE" sz="1800" dirty="0"/>
              <a:t> </a:t>
            </a:r>
            <a:r>
              <a:rPr lang="de-DE" sz="1800" dirty="0" err="1"/>
              <a:t>quickly</a:t>
            </a:r>
            <a:r>
              <a:rPr lang="de-DE" sz="1800" dirty="0"/>
              <a:t> and at </a:t>
            </a:r>
            <a:r>
              <a:rPr lang="de-DE" sz="1800" dirty="0" err="1"/>
              <a:t>lower</a:t>
            </a:r>
            <a:r>
              <a:rPr lang="de-DE" sz="1800" dirty="0"/>
              <a:t> </a:t>
            </a:r>
            <a:r>
              <a:rPr lang="de-DE" sz="1800" dirty="0" err="1"/>
              <a:t>cost</a:t>
            </a:r>
            <a:r>
              <a:rPr lang="de-DE" sz="1800" dirty="0"/>
              <a:t> </a:t>
            </a:r>
            <a:r>
              <a:rPr lang="de-DE" sz="1800" dirty="0" err="1"/>
              <a:t>than</a:t>
            </a:r>
            <a:r>
              <a:rPr lang="de-DE" sz="1800" dirty="0"/>
              <a:t> </a:t>
            </a:r>
            <a:r>
              <a:rPr lang="de-DE" sz="1800" dirty="0" err="1"/>
              <a:t>new</a:t>
            </a:r>
            <a:r>
              <a:rPr lang="de-DE" sz="1800" dirty="0"/>
              <a:t> </a:t>
            </a:r>
            <a:r>
              <a:rPr lang="de-DE" sz="1800" dirty="0" err="1"/>
              <a:t>cable</a:t>
            </a:r>
            <a:r>
              <a:rPr lang="de-DE" sz="1800" dirty="0"/>
              <a:t> </a:t>
            </a:r>
            <a:r>
              <a:rPr lang="de-DE" sz="1800" dirty="0" err="1"/>
              <a:t>builds</a:t>
            </a:r>
            <a:br>
              <a:rPr lang="de-DE" sz="1600" dirty="0"/>
            </a:br>
            <a:endParaRPr sz="1600" dirty="0"/>
          </a:p>
        </p:txBody>
      </p:sp>
      <p:sp>
        <p:nvSpPr>
          <p:cNvPr id="276" name="Google Shape;276;p28"/>
          <p:cNvSpPr txBox="1">
            <a:spLocks noGrp="1"/>
          </p:cNvSpPr>
          <p:nvPr>
            <p:ph type="sldNum" idx="12"/>
          </p:nvPr>
        </p:nvSpPr>
        <p:spPr>
          <a:xfrm>
            <a:off x="11560628" y="6356350"/>
            <a:ext cx="413657" cy="3873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19</a:t>
            </a:r>
            <a:endParaRPr dirty="0"/>
          </a:p>
        </p:txBody>
      </p:sp>
      <p:sp>
        <p:nvSpPr>
          <p:cNvPr id="277" name="Google Shape;277;p28"/>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78" name="Google Shape;278;p28"/>
          <p:cNvPicPr preferRelativeResize="0"/>
          <p:nvPr/>
        </p:nvPicPr>
        <p:blipFill>
          <a:blip r:embed="rId3">
            <a:alphaModFix/>
          </a:blip>
          <a:stretch>
            <a:fillRect/>
          </a:stretch>
        </p:blipFill>
        <p:spPr>
          <a:xfrm>
            <a:off x="11356692" y="419380"/>
            <a:ext cx="413650" cy="4198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268014" y="283780"/>
            <a:ext cx="10682208" cy="7322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de-DE"/>
              <a:t>The GDI certificate inspired me to explore West Africa's Digital Infrastructure</a:t>
            </a:r>
            <a:endParaRPr/>
          </a:p>
        </p:txBody>
      </p:sp>
      <p:pic>
        <p:nvPicPr>
          <p:cNvPr id="64" name="Google Shape;64;p12" descr="Ein Bild, das Text, Schrift, Logo, Grafiken enthält.&#10;&#10;KI-generierte Inhalte können fehlerhaft sein."/>
          <p:cNvPicPr preferRelativeResize="0">
            <a:picLocks noGrp="1"/>
          </p:cNvPicPr>
          <p:nvPr>
            <p:ph type="body" idx="1"/>
          </p:nvPr>
        </p:nvPicPr>
        <p:blipFill rotWithShape="1">
          <a:blip r:embed="rId3">
            <a:alphaModFix/>
          </a:blip>
          <a:srcRect/>
          <a:stretch/>
        </p:blipFill>
        <p:spPr>
          <a:xfrm>
            <a:off x="4137150" y="1832883"/>
            <a:ext cx="3917700" cy="1731900"/>
          </a:xfrm>
          <a:prstGeom prst="rect">
            <a:avLst/>
          </a:prstGeom>
          <a:noFill/>
          <a:ln>
            <a:noFill/>
          </a:ln>
        </p:spPr>
      </p:pic>
      <p:pic>
        <p:nvPicPr>
          <p:cNvPr id="65" name="Google Shape;65;p12" descr="Ein Bild, das Menschliches Gesicht, Kleidung, Person, Mann enthält.&#10;&#10;KI-generierte Inhalte können fehlerhaft sein."/>
          <p:cNvPicPr preferRelativeResize="0"/>
          <p:nvPr/>
        </p:nvPicPr>
        <p:blipFill rotWithShape="1">
          <a:blip r:embed="rId4">
            <a:alphaModFix/>
          </a:blip>
          <a:srcRect r="67118"/>
          <a:stretch/>
        </p:blipFill>
        <p:spPr>
          <a:xfrm>
            <a:off x="5320332" y="3447825"/>
            <a:ext cx="1530061" cy="2328500"/>
          </a:xfrm>
          <a:prstGeom prst="rect">
            <a:avLst/>
          </a:prstGeom>
          <a:noFill/>
          <a:ln>
            <a:noFill/>
          </a:ln>
        </p:spPr>
      </p:pic>
      <p:pic>
        <p:nvPicPr>
          <p:cNvPr id="66" name="Google Shape;66;p12" descr="Ein Bild, das Menschliches Gesicht, Kleidung, Person, Mann enthält.&#10;&#10;KI-generierte Inhalte können fehlerhaft sein."/>
          <p:cNvPicPr preferRelativeResize="0"/>
          <p:nvPr/>
        </p:nvPicPr>
        <p:blipFill rotWithShape="1">
          <a:blip r:embed="rId4">
            <a:alphaModFix/>
          </a:blip>
          <a:srcRect l="33055" r="32332"/>
          <a:stretch/>
        </p:blipFill>
        <p:spPr>
          <a:xfrm>
            <a:off x="8686441" y="3447825"/>
            <a:ext cx="1610669" cy="2328500"/>
          </a:xfrm>
          <a:prstGeom prst="rect">
            <a:avLst/>
          </a:prstGeom>
          <a:noFill/>
          <a:ln>
            <a:noFill/>
          </a:ln>
        </p:spPr>
      </p:pic>
      <p:sp>
        <p:nvSpPr>
          <p:cNvPr id="67" name="Google Shape;67;p12"/>
          <p:cNvSpPr txBox="1"/>
          <p:nvPr/>
        </p:nvSpPr>
        <p:spPr>
          <a:xfrm>
            <a:off x="268025" y="1024117"/>
            <a:ext cx="10682100" cy="1642200"/>
          </a:xfrm>
          <a:prstGeom prst="rect">
            <a:avLst/>
          </a:prstGeom>
          <a:noFill/>
          <a:ln>
            <a:noFill/>
          </a:ln>
        </p:spPr>
        <p:txBody>
          <a:bodyPr spcFirstLastPara="1" wrap="square" lIns="91425" tIns="45700" rIns="91425" bIns="45700" anchor="t" anchorCtr="0">
            <a:normAutofit/>
          </a:bodyPr>
          <a:lstStyle/>
          <a:p>
            <a:pPr marL="285750" marR="0" lvl="0" indent="-285750" algn="l" rtl="0">
              <a:lnSpc>
                <a:spcPct val="90000"/>
              </a:lnSpc>
              <a:spcBef>
                <a:spcPts val="0"/>
              </a:spcBef>
              <a:spcAft>
                <a:spcPts val="0"/>
              </a:spcAft>
              <a:buClr>
                <a:srgbClr val="86868B"/>
              </a:buClr>
              <a:buSzPts val="1800"/>
              <a:buFont typeface="Noto Sans Symbols"/>
              <a:buChar char="−"/>
            </a:pPr>
            <a:r>
              <a:rPr lang="de-DE" sz="1800">
                <a:solidFill>
                  <a:schemeClr val="dk1"/>
                </a:solidFill>
              </a:rPr>
              <a:t>The </a:t>
            </a:r>
            <a:r>
              <a:rPr lang="de-DE" sz="1800" b="1">
                <a:solidFill>
                  <a:schemeClr val="dk1"/>
                </a:solidFill>
              </a:rPr>
              <a:t>Certificate in Global Digital Infrastructure (GDI)</a:t>
            </a:r>
            <a:r>
              <a:rPr lang="de-DE" sz="1800">
                <a:solidFill>
                  <a:schemeClr val="dk1"/>
                </a:solidFill>
              </a:rPr>
              <a:t> is the </a:t>
            </a:r>
            <a:r>
              <a:rPr lang="de-DE" sz="1800" b="1">
                <a:solidFill>
                  <a:schemeClr val="dk1"/>
                </a:solidFill>
              </a:rPr>
              <a:t>world’s first academic program</a:t>
            </a:r>
            <a:r>
              <a:rPr lang="de-DE" sz="1800">
                <a:solidFill>
                  <a:schemeClr val="dk1"/>
                </a:solidFill>
              </a:rPr>
              <a:t> focused on the </a:t>
            </a:r>
            <a:r>
              <a:rPr lang="de-DE" sz="1800" b="1">
                <a:solidFill>
                  <a:schemeClr val="dk1"/>
                </a:solidFill>
              </a:rPr>
              <a:t>backbone of the internet</a:t>
            </a:r>
            <a:r>
              <a:rPr lang="de-DE" sz="1800">
                <a:solidFill>
                  <a:schemeClr val="dk1"/>
                </a:solidFill>
              </a:rPr>
              <a:t>, offered at </a:t>
            </a:r>
            <a:r>
              <a:rPr lang="de-DE" sz="1800" b="1">
                <a:solidFill>
                  <a:schemeClr val="dk1"/>
                </a:solidFill>
              </a:rPr>
              <a:t>UC Berkeley</a:t>
            </a:r>
            <a:endParaRPr sz="1800"/>
          </a:p>
          <a:p>
            <a:pPr marL="285750" marR="0" lvl="0" indent="-285750" algn="l" rtl="0">
              <a:lnSpc>
                <a:spcPct val="90000"/>
              </a:lnSpc>
              <a:spcBef>
                <a:spcPts val="1000"/>
              </a:spcBef>
              <a:spcAft>
                <a:spcPts val="0"/>
              </a:spcAft>
              <a:buClr>
                <a:srgbClr val="86868B"/>
              </a:buClr>
              <a:buSzPts val="1800"/>
              <a:buFont typeface="Noto Sans Symbols"/>
              <a:buChar char="−"/>
            </a:pPr>
            <a:r>
              <a:rPr lang="de-DE" sz="1800" b="0" i="0" u="none" strike="noStrike" cap="none">
                <a:solidFill>
                  <a:schemeClr val="dk1"/>
                </a:solidFill>
                <a:latin typeface="Arial"/>
                <a:ea typeface="Arial"/>
                <a:cs typeface="Arial"/>
                <a:sym typeface="Arial"/>
              </a:rPr>
              <a:t>Developed in collaboration with </a:t>
            </a:r>
            <a:r>
              <a:rPr lang="de-DE" sz="1800" b="1" i="0" u="none" strike="noStrike" cap="none">
                <a:solidFill>
                  <a:schemeClr val="dk1"/>
                </a:solidFill>
                <a:latin typeface="Arial"/>
                <a:ea typeface="Arial"/>
                <a:cs typeface="Arial"/>
                <a:sym typeface="Arial"/>
              </a:rPr>
              <a:t>SubOptic Foundation</a:t>
            </a:r>
            <a:r>
              <a:rPr lang="de-DE" sz="1800" b="0" i="0" u="none" strike="noStrike" cap="none">
                <a:solidFill>
                  <a:schemeClr val="dk1"/>
                </a:solidFill>
                <a:latin typeface="Arial"/>
                <a:ea typeface="Arial"/>
                <a:cs typeface="Arial"/>
                <a:sym typeface="Arial"/>
              </a:rPr>
              <a:t> and </a:t>
            </a:r>
            <a:r>
              <a:rPr lang="de-DE" sz="1800" b="1" i="0" u="none" strike="noStrike" cap="none">
                <a:solidFill>
                  <a:schemeClr val="dk1"/>
                </a:solidFill>
                <a:latin typeface="Arial"/>
                <a:ea typeface="Arial"/>
                <a:cs typeface="Arial"/>
                <a:sym typeface="Arial"/>
              </a:rPr>
              <a:t>Infrastructure Masons (iMasons)</a:t>
            </a:r>
            <a:endParaRPr sz="1800" b="0" i="0" u="none" strike="noStrike" cap="none">
              <a:solidFill>
                <a:schemeClr val="dk1"/>
              </a:solidFill>
              <a:latin typeface="Arial"/>
              <a:ea typeface="Arial"/>
              <a:cs typeface="Arial"/>
              <a:sym typeface="Arial"/>
            </a:endParaRPr>
          </a:p>
        </p:txBody>
      </p:sp>
      <p:pic>
        <p:nvPicPr>
          <p:cNvPr id="68" name="Google Shape;68;p12" descr="Ein Bild, das Menschliches Gesicht, Kleidung, Person, Mann enthält.&#10;&#10;KI-generierte Inhalte können fehlerhaft sein."/>
          <p:cNvPicPr preferRelativeResize="0"/>
          <p:nvPr/>
        </p:nvPicPr>
        <p:blipFill rotWithShape="1">
          <a:blip r:embed="rId4">
            <a:alphaModFix/>
          </a:blip>
          <a:srcRect l="67901"/>
          <a:stretch/>
        </p:blipFill>
        <p:spPr>
          <a:xfrm>
            <a:off x="1647545" y="3447826"/>
            <a:ext cx="1493664" cy="2328500"/>
          </a:xfrm>
          <a:prstGeom prst="rect">
            <a:avLst/>
          </a:prstGeom>
          <a:noFill/>
          <a:ln>
            <a:noFill/>
          </a:ln>
        </p:spPr>
      </p:pic>
      <p:sp>
        <p:nvSpPr>
          <p:cNvPr id="69" name="Google Shape;69;p12"/>
          <p:cNvSpPr txBox="1"/>
          <p:nvPr/>
        </p:nvSpPr>
        <p:spPr>
          <a:xfrm>
            <a:off x="1241778" y="5855522"/>
            <a:ext cx="9708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i="0" u="none" strike="noStrike" cap="none">
                <a:solidFill>
                  <a:schemeClr val="dk1"/>
                </a:solidFill>
                <a:latin typeface="Arial"/>
                <a:ea typeface="Arial"/>
                <a:cs typeface="Arial"/>
                <a:sym typeface="Arial"/>
              </a:rPr>
              <a:t>Nicole Starosielski                                Erick Contag                            Joseph B. Keller </a:t>
            </a:r>
            <a:endParaRPr/>
          </a:p>
        </p:txBody>
      </p:sp>
      <p:sp>
        <p:nvSpPr>
          <p:cNvPr id="70" name="Google Shape;70;p12"/>
          <p:cNvSpPr txBox="1">
            <a:spLocks noGrp="1"/>
          </p:cNvSpPr>
          <p:nvPr>
            <p:ph type="sldNum" idx="12"/>
          </p:nvPr>
        </p:nvSpPr>
        <p:spPr>
          <a:xfrm>
            <a:off x="11560628" y="6356350"/>
            <a:ext cx="413657" cy="3873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a:t>2</a:t>
            </a:r>
            <a:endParaRPr/>
          </a:p>
        </p:txBody>
      </p:sp>
      <p:sp>
        <p:nvSpPr>
          <p:cNvPr id="71" name="Google Shape;71;p12"/>
          <p:cNvSpPr txBox="1"/>
          <p:nvPr/>
        </p:nvSpPr>
        <p:spPr>
          <a:xfrm>
            <a:off x="957943" y="6187538"/>
            <a:ext cx="11016342"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dirty="0"/>
              <a:t>Digital Infrastructure 101                   </a:t>
            </a:r>
            <a:r>
              <a:rPr lang="de-DE" dirty="0">
                <a:solidFill>
                  <a:schemeClr val="dk1"/>
                </a:solidFill>
              </a:rPr>
              <a:t>How </a:t>
            </a:r>
            <a:r>
              <a:rPr lang="de-DE" dirty="0" err="1">
                <a:solidFill>
                  <a:schemeClr val="dk1"/>
                </a:solidFill>
              </a:rPr>
              <a:t>to</a:t>
            </a:r>
            <a:r>
              <a:rPr lang="de-DE" dirty="0">
                <a:solidFill>
                  <a:schemeClr val="dk1"/>
                </a:solidFill>
              </a:rPr>
              <a:t> </a:t>
            </a:r>
            <a:r>
              <a:rPr lang="de-DE" dirty="0" err="1">
                <a:solidFill>
                  <a:schemeClr val="dk1"/>
                </a:solidFill>
              </a:rPr>
              <a:t>Build</a:t>
            </a:r>
            <a:r>
              <a:rPr lang="de-DE" dirty="0">
                <a:solidFill>
                  <a:schemeClr val="dk1"/>
                </a:solidFill>
              </a:rPr>
              <a:t> a Global Internet                   Tech Wars</a:t>
            </a:r>
            <a:br>
              <a:rPr lang="de-DE" dirty="0">
                <a:solidFill>
                  <a:schemeClr val="dk1"/>
                </a:solidFill>
              </a:rPr>
            </a:br>
            <a:endParaRPr dirty="0">
              <a:solidFill>
                <a:schemeClr val="dk1"/>
              </a:solidFill>
            </a:endParaRPr>
          </a:p>
          <a:p>
            <a:pPr marL="0" lvl="0" indent="0" algn="l" rtl="0">
              <a:spcBef>
                <a:spcPts val="0"/>
              </a:spcBef>
              <a:spcAft>
                <a:spcPts val="0"/>
              </a:spcAft>
              <a:buNone/>
            </a:pPr>
            <a:endParaRPr dirty="0"/>
          </a:p>
        </p:txBody>
      </p:sp>
      <p:sp>
        <p:nvSpPr>
          <p:cNvPr id="72" name="Google Shape;72;p12"/>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3" name="Google Shape;73;p12"/>
          <p:cNvPicPr preferRelativeResize="0"/>
          <p:nvPr/>
        </p:nvPicPr>
        <p:blipFill>
          <a:blip r:embed="rId5">
            <a:alphaModFix/>
          </a:blip>
          <a:stretch>
            <a:fillRect/>
          </a:stretch>
        </p:blipFill>
        <p:spPr>
          <a:xfrm>
            <a:off x="11356692" y="419380"/>
            <a:ext cx="413650" cy="4198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0"/>
          <p:cNvSpPr txBox="1">
            <a:spLocks noGrp="1"/>
          </p:cNvSpPr>
          <p:nvPr>
            <p:ph type="title"/>
          </p:nvPr>
        </p:nvSpPr>
        <p:spPr>
          <a:xfrm>
            <a:off x="268014" y="283780"/>
            <a:ext cx="10682100" cy="732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de-DE" dirty="0"/>
              <a:t>Key Takeaway</a:t>
            </a:r>
          </a:p>
        </p:txBody>
      </p:sp>
      <p:sp>
        <p:nvSpPr>
          <p:cNvPr id="293" name="Google Shape;293;p30"/>
          <p:cNvSpPr txBox="1">
            <a:spLocks noGrp="1"/>
          </p:cNvSpPr>
          <p:nvPr>
            <p:ph type="body" idx="1"/>
          </p:nvPr>
        </p:nvSpPr>
        <p:spPr>
          <a:xfrm>
            <a:off x="268025" y="1024126"/>
            <a:ext cx="10682100" cy="57660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800"/>
              <a:buNone/>
            </a:pPr>
            <a:r>
              <a:rPr lang="de-DE" sz="1800" b="1" dirty="0" err="1"/>
              <a:t>Resilience</a:t>
            </a:r>
            <a:r>
              <a:rPr lang="de-DE" sz="1800" b="1" dirty="0"/>
              <a:t> </a:t>
            </a:r>
            <a:r>
              <a:rPr lang="de-DE" sz="1800" b="1" dirty="0" err="1"/>
              <a:t>is</a:t>
            </a:r>
            <a:r>
              <a:rPr lang="de-DE" sz="1800" b="1" dirty="0"/>
              <a:t> not </a:t>
            </a:r>
            <a:r>
              <a:rPr lang="de-DE" sz="1800" b="1" dirty="0" err="1"/>
              <a:t>only</a:t>
            </a:r>
            <a:r>
              <a:rPr lang="de-DE" sz="1800" b="1" dirty="0"/>
              <a:t> a </a:t>
            </a:r>
            <a:r>
              <a:rPr lang="de-DE" sz="1800" b="1" dirty="0" err="1"/>
              <a:t>capacity</a:t>
            </a:r>
            <a:r>
              <a:rPr lang="de-DE" sz="1800" b="1" dirty="0"/>
              <a:t> </a:t>
            </a:r>
            <a:r>
              <a:rPr lang="de-DE" sz="1800" b="1" dirty="0" err="1"/>
              <a:t>issue</a:t>
            </a:r>
            <a:r>
              <a:rPr lang="de-DE" sz="1800" b="1" dirty="0"/>
              <a:t> — </a:t>
            </a:r>
            <a:r>
              <a:rPr lang="de-DE" sz="1800" b="1" dirty="0" err="1"/>
              <a:t>it</a:t>
            </a:r>
            <a:r>
              <a:rPr lang="de-DE" sz="1800" b="1" dirty="0"/>
              <a:t> </a:t>
            </a:r>
            <a:r>
              <a:rPr lang="de-DE" sz="1800" b="1" dirty="0" err="1"/>
              <a:t>is</a:t>
            </a:r>
            <a:r>
              <a:rPr lang="de-DE" sz="1800" b="1" dirty="0"/>
              <a:t> </a:t>
            </a:r>
            <a:r>
              <a:rPr lang="de-DE" sz="1800" b="1" dirty="0" err="1"/>
              <a:t>primarily</a:t>
            </a:r>
            <a:r>
              <a:rPr lang="de-DE" sz="1800" b="1" dirty="0"/>
              <a:t> a </a:t>
            </a:r>
            <a:r>
              <a:rPr lang="de-DE" sz="1800" b="1" dirty="0" err="1"/>
              <a:t>governance</a:t>
            </a:r>
            <a:r>
              <a:rPr lang="de-DE" sz="1800" b="1" dirty="0"/>
              <a:t>, </a:t>
            </a:r>
            <a:r>
              <a:rPr lang="de-DE" sz="1800" b="1" dirty="0" err="1"/>
              <a:t>market</a:t>
            </a:r>
            <a:r>
              <a:rPr lang="de-DE" sz="1800" b="1" dirty="0"/>
              <a:t> design, and </a:t>
            </a:r>
            <a:r>
              <a:rPr lang="de-DE" sz="1800" b="1" dirty="0" err="1"/>
              <a:t>coordination</a:t>
            </a:r>
            <a:r>
              <a:rPr lang="de-DE" sz="1800" b="1" dirty="0"/>
              <a:t> </a:t>
            </a:r>
            <a:r>
              <a:rPr lang="de-DE" sz="1800" b="1" dirty="0" err="1"/>
              <a:t>challenge</a:t>
            </a:r>
            <a:r>
              <a:rPr lang="de-DE" sz="1800" b="1" dirty="0"/>
              <a:t>.</a:t>
            </a:r>
          </a:p>
          <a:p>
            <a:pPr marL="0" lvl="0" indent="0" algn="l" rtl="0">
              <a:lnSpc>
                <a:spcPct val="115000"/>
              </a:lnSpc>
              <a:spcBef>
                <a:spcPts val="1200"/>
              </a:spcBef>
              <a:spcAft>
                <a:spcPts val="0"/>
              </a:spcAft>
              <a:buClr>
                <a:schemeClr val="dk1"/>
              </a:buClr>
              <a:buSzPts val="1800"/>
              <a:buNone/>
            </a:pPr>
            <a:endParaRPr sz="1800" b="1" dirty="0"/>
          </a:p>
          <a:p>
            <a:pPr marL="0" lvl="0" indent="0">
              <a:lnSpc>
                <a:spcPct val="115000"/>
              </a:lnSpc>
              <a:spcBef>
                <a:spcPts val="1200"/>
              </a:spcBef>
              <a:buNone/>
            </a:pPr>
            <a:r>
              <a:rPr lang="de-DE" sz="1800" b="1" dirty="0"/>
              <a:t>Goal:</a:t>
            </a:r>
            <a:r>
              <a:rPr lang="de-DE" sz="1800" dirty="0"/>
              <a:t> </a:t>
            </a:r>
            <a:r>
              <a:rPr lang="en-US" sz="1800" i="1" dirty="0"/>
              <a:t>Building a more resilient and inclusive ecosystem to close the digital divide </a:t>
            </a:r>
            <a:endParaRPr sz="1800" i="1" dirty="0"/>
          </a:p>
          <a:p>
            <a:pPr marL="0" lvl="1" indent="0" algn="l" rtl="0">
              <a:lnSpc>
                <a:spcPct val="150000"/>
              </a:lnSpc>
              <a:spcBef>
                <a:spcPts val="1200"/>
              </a:spcBef>
              <a:spcAft>
                <a:spcPts val="0"/>
              </a:spcAft>
              <a:buClr>
                <a:schemeClr val="dk1"/>
              </a:buClr>
              <a:buFont typeface="Arial"/>
              <a:buNone/>
            </a:pPr>
            <a:endParaRPr b="1" dirty="0"/>
          </a:p>
        </p:txBody>
      </p:sp>
      <p:sp>
        <p:nvSpPr>
          <p:cNvPr id="294" name="Google Shape;294;p30"/>
          <p:cNvSpPr txBox="1">
            <a:spLocks noGrp="1"/>
          </p:cNvSpPr>
          <p:nvPr>
            <p:ph type="sldNum" idx="12"/>
          </p:nvPr>
        </p:nvSpPr>
        <p:spPr>
          <a:xfrm>
            <a:off x="11560628" y="6356350"/>
            <a:ext cx="413700" cy="3873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20</a:t>
            </a:r>
            <a:endParaRPr dirty="0"/>
          </a:p>
        </p:txBody>
      </p:sp>
      <p:sp>
        <p:nvSpPr>
          <p:cNvPr id="295" name="Google Shape;295;p30"/>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96" name="Google Shape;296;p30"/>
          <p:cNvPicPr preferRelativeResize="0"/>
          <p:nvPr/>
        </p:nvPicPr>
        <p:blipFill>
          <a:blip r:embed="rId3">
            <a:alphaModFix/>
          </a:blip>
          <a:stretch>
            <a:fillRect/>
          </a:stretch>
        </p:blipFill>
        <p:spPr>
          <a:xfrm>
            <a:off x="11356692" y="419380"/>
            <a:ext cx="413650" cy="4198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2"/>
          <p:cNvSpPr txBox="1">
            <a:spLocks noGrp="1"/>
          </p:cNvSpPr>
          <p:nvPr>
            <p:ph type="title"/>
          </p:nvPr>
        </p:nvSpPr>
        <p:spPr>
          <a:xfrm>
            <a:off x="268014" y="283780"/>
            <a:ext cx="10682100" cy="732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de-DE"/>
              <a:t>Sources</a:t>
            </a:r>
            <a:endParaRPr/>
          </a:p>
        </p:txBody>
      </p:sp>
      <p:sp>
        <p:nvSpPr>
          <p:cNvPr id="307" name="Google Shape;307;p32"/>
          <p:cNvSpPr txBox="1">
            <a:spLocks noGrp="1"/>
          </p:cNvSpPr>
          <p:nvPr>
            <p:ph type="body" idx="1"/>
          </p:nvPr>
        </p:nvSpPr>
        <p:spPr>
          <a:xfrm>
            <a:off x="268025" y="906250"/>
            <a:ext cx="11502300" cy="8270700"/>
          </a:xfrm>
          <a:prstGeom prst="rect">
            <a:avLst/>
          </a:prstGeom>
          <a:noFill/>
          <a:ln>
            <a:noFill/>
          </a:ln>
        </p:spPr>
        <p:txBody>
          <a:bodyPr spcFirstLastPara="1" wrap="square" lIns="91425" tIns="45700" rIns="91425" bIns="45700" anchor="t" anchorCtr="0">
            <a:normAutofit/>
          </a:bodyPr>
          <a:lstStyle/>
          <a:p>
            <a:pPr marL="228600" lvl="0" indent="-203200" algn="l" rtl="0">
              <a:lnSpc>
                <a:spcPct val="115000"/>
              </a:lnSpc>
              <a:spcBef>
                <a:spcPts val="1200"/>
              </a:spcBef>
              <a:spcAft>
                <a:spcPts val="0"/>
              </a:spcAft>
              <a:buClr>
                <a:schemeClr val="dk1"/>
              </a:buClr>
              <a:buSzPts val="1400"/>
              <a:buFont typeface="Arial"/>
              <a:buChar char="⎯"/>
            </a:pPr>
            <a:r>
              <a:rPr lang="de-DE" sz="1400" dirty="0" err="1"/>
              <a:t>Africa</a:t>
            </a:r>
            <a:r>
              <a:rPr lang="de-DE" sz="1400" dirty="0"/>
              <a:t> Coast </a:t>
            </a:r>
            <a:r>
              <a:rPr lang="de-DE" sz="1400" dirty="0" err="1"/>
              <a:t>to</a:t>
            </a:r>
            <a:r>
              <a:rPr lang="de-DE" sz="1400" dirty="0"/>
              <a:t> Europe (ACE): </a:t>
            </a:r>
            <a:r>
              <a:rPr lang="de-DE" sz="1400" u="sng" dirty="0">
                <a:solidFill>
                  <a:schemeClr val="hlink"/>
                </a:solidFill>
                <a:hlinkClick r:id="rId3"/>
              </a:rPr>
              <a:t>https://www.submarinenetworks.com/en/systems/euro-africa/ace</a:t>
            </a:r>
            <a:endParaRPr sz="1400" dirty="0"/>
          </a:p>
          <a:p>
            <a:pPr marL="228600" lvl="0" indent="-203200" algn="l" rtl="0">
              <a:lnSpc>
                <a:spcPct val="115000"/>
              </a:lnSpc>
              <a:spcBef>
                <a:spcPts val="0"/>
              </a:spcBef>
              <a:spcAft>
                <a:spcPts val="0"/>
              </a:spcAft>
              <a:buSzPts val="1400"/>
              <a:buChar char="⎯"/>
            </a:pPr>
            <a:r>
              <a:rPr lang="de-DE" sz="1400" dirty="0"/>
              <a:t>ACE Submarine Cable Cut Impacts Ten Countries – David Belson: </a:t>
            </a:r>
            <a:r>
              <a:rPr lang="de-DE" sz="1400" u="sng" dirty="0">
                <a:solidFill>
                  <a:schemeClr val="hlink"/>
                </a:solidFill>
                <a:hlinkClick r:id="rId4"/>
              </a:rPr>
              <a:t>https://web.archive.org/web/20180807085008/https://dyn.com/blog/ace-submarine-cable-cut-impacts-ten-countries/</a:t>
            </a:r>
            <a:endParaRPr sz="1400" dirty="0"/>
          </a:p>
          <a:p>
            <a:pPr marL="228600" lvl="0" indent="-203200" algn="l" rtl="0">
              <a:lnSpc>
                <a:spcPct val="115000"/>
              </a:lnSpc>
              <a:spcBef>
                <a:spcPts val="0"/>
              </a:spcBef>
              <a:spcAft>
                <a:spcPts val="0"/>
              </a:spcAft>
              <a:buSzPts val="1400"/>
              <a:buChar char="⎯"/>
            </a:pPr>
            <a:r>
              <a:rPr lang="de-DE" sz="1400" dirty="0" err="1"/>
              <a:t>Africa</a:t>
            </a:r>
            <a:r>
              <a:rPr lang="de-DE" sz="1400" dirty="0"/>
              <a:t>: Trends in Submarine, Cloud, and </a:t>
            </a:r>
            <a:r>
              <a:rPr lang="de-DE" sz="1400" dirty="0" err="1"/>
              <a:t>Terrestrial</a:t>
            </a:r>
            <a:r>
              <a:rPr lang="de-DE" sz="1400" dirty="0"/>
              <a:t> Networks – Patrick Christian (</a:t>
            </a:r>
            <a:r>
              <a:rPr lang="de-DE" sz="1400" dirty="0" err="1"/>
              <a:t>Telegeography</a:t>
            </a:r>
            <a:r>
              <a:rPr lang="de-DE" sz="1400" dirty="0"/>
              <a:t>): </a:t>
            </a:r>
            <a:r>
              <a:rPr lang="de-DE" sz="1400" u="sng" dirty="0">
                <a:solidFill>
                  <a:schemeClr val="hlink"/>
                </a:solidFill>
                <a:hlinkClick r:id="rId5"/>
              </a:rPr>
              <a:t>https://isoc.app.box.com/s/kr1k46twn41lz142z4um17663x366xs9</a:t>
            </a:r>
            <a:endParaRPr sz="1400" dirty="0"/>
          </a:p>
          <a:p>
            <a:pPr marL="228600" lvl="0" indent="-203200" algn="l" rtl="0">
              <a:lnSpc>
                <a:spcPct val="115000"/>
              </a:lnSpc>
              <a:spcBef>
                <a:spcPts val="0"/>
              </a:spcBef>
              <a:spcAft>
                <a:spcPts val="0"/>
              </a:spcAft>
              <a:buSzPts val="1400"/>
              <a:buChar char="⎯"/>
            </a:pPr>
            <a:r>
              <a:rPr lang="de-DE" sz="1400" dirty="0"/>
              <a:t>The </a:t>
            </a:r>
            <a:r>
              <a:rPr lang="de-DE" sz="1400" dirty="0" err="1"/>
              <a:t>case</a:t>
            </a:r>
            <a:r>
              <a:rPr lang="de-DE" sz="1400" dirty="0"/>
              <a:t> </a:t>
            </a:r>
            <a:r>
              <a:rPr lang="de-DE" sz="1400" dirty="0" err="1"/>
              <a:t>for</a:t>
            </a:r>
            <a:r>
              <a:rPr lang="de-DE" sz="1400" dirty="0"/>
              <a:t> Open Access </a:t>
            </a:r>
            <a:r>
              <a:rPr lang="de-DE" sz="1400" dirty="0" err="1"/>
              <a:t>communications</a:t>
            </a:r>
            <a:r>
              <a:rPr lang="de-DE" sz="1400" dirty="0"/>
              <a:t> </a:t>
            </a:r>
            <a:r>
              <a:rPr lang="de-DE" sz="1400" dirty="0" err="1"/>
              <a:t>infrastructure</a:t>
            </a:r>
            <a:r>
              <a:rPr lang="de-DE" sz="1400" dirty="0"/>
              <a:t> in </a:t>
            </a:r>
            <a:r>
              <a:rPr lang="de-DE" sz="1400" dirty="0" err="1"/>
              <a:t>Africa</a:t>
            </a:r>
            <a:r>
              <a:rPr lang="de-DE" sz="1400" dirty="0"/>
              <a:t>: </a:t>
            </a:r>
            <a:r>
              <a:rPr lang="de-DE" sz="1400" dirty="0" err="1"/>
              <a:t>impact</a:t>
            </a:r>
            <a:r>
              <a:rPr lang="de-DE" sz="1400" dirty="0"/>
              <a:t> </a:t>
            </a:r>
            <a:r>
              <a:rPr lang="de-DE" sz="1400" dirty="0" err="1"/>
              <a:t>of</a:t>
            </a:r>
            <a:r>
              <a:rPr lang="de-DE" sz="1400" dirty="0"/>
              <a:t> international submarine </a:t>
            </a:r>
            <a:r>
              <a:rPr lang="de-DE" sz="1400" dirty="0" err="1"/>
              <a:t>cable</a:t>
            </a:r>
            <a:r>
              <a:rPr lang="de-DE" sz="1400" dirty="0"/>
              <a:t> </a:t>
            </a:r>
            <a:r>
              <a:rPr lang="de-DE" sz="1400" dirty="0" err="1"/>
              <a:t>infrastructure</a:t>
            </a:r>
            <a:r>
              <a:rPr lang="de-DE" sz="1400" dirty="0"/>
              <a:t> [SAT- 3/WASC] in </a:t>
            </a:r>
            <a:r>
              <a:rPr lang="de-DE" sz="1400" dirty="0" err="1"/>
              <a:t>four</a:t>
            </a:r>
            <a:r>
              <a:rPr lang="de-DE" sz="1400" dirty="0"/>
              <a:t> African countries – Abi </a:t>
            </a:r>
            <a:r>
              <a:rPr lang="de-DE" sz="1400" dirty="0" err="1"/>
              <a:t>Jagun</a:t>
            </a:r>
            <a:r>
              <a:rPr lang="de-DE" sz="1400" dirty="0"/>
              <a:t>: </a:t>
            </a:r>
            <a:r>
              <a:rPr lang="de-DE" sz="1400" u="sng" dirty="0">
                <a:solidFill>
                  <a:schemeClr val="hlink"/>
                </a:solidFill>
                <a:hlinkClick r:id="rId6"/>
              </a:rPr>
              <a:t>https://www.itu.int/net/wsis/c2/docs/2008-May-19/mdocs/Jagun%20et%20al%20_Telecom%20Africa%202008_final%20_2_.pdf</a:t>
            </a:r>
            <a:endParaRPr sz="1400" dirty="0"/>
          </a:p>
          <a:p>
            <a:pPr marL="228600" lvl="0" indent="-203200" algn="l" rtl="0">
              <a:lnSpc>
                <a:spcPct val="115000"/>
              </a:lnSpc>
              <a:spcBef>
                <a:spcPts val="0"/>
              </a:spcBef>
              <a:spcAft>
                <a:spcPts val="0"/>
              </a:spcAft>
              <a:buSzPts val="1400"/>
              <a:buChar char="⎯"/>
            </a:pPr>
            <a:r>
              <a:rPr lang="de-DE" sz="1400" dirty="0"/>
              <a:t>The Case </a:t>
            </a:r>
            <a:r>
              <a:rPr lang="de-DE" sz="1400" dirty="0" err="1"/>
              <a:t>for</a:t>
            </a:r>
            <a:r>
              <a:rPr lang="de-DE" sz="1400" dirty="0"/>
              <a:t> “Open Access” Communications Infrastructure in </a:t>
            </a:r>
            <a:r>
              <a:rPr lang="de-DE" sz="1400" dirty="0" err="1"/>
              <a:t>Africa</a:t>
            </a:r>
            <a:r>
              <a:rPr lang="de-DE" sz="1400" dirty="0"/>
              <a:t>: The SAT-3/WASC </a:t>
            </a:r>
            <a:r>
              <a:rPr lang="de-DE" sz="1400" dirty="0" err="1"/>
              <a:t>cable</a:t>
            </a:r>
            <a:r>
              <a:rPr lang="de-DE" sz="1400" dirty="0"/>
              <a:t> Ghana </a:t>
            </a:r>
            <a:r>
              <a:rPr lang="de-DE" sz="1400" dirty="0" err="1"/>
              <a:t>case</a:t>
            </a:r>
            <a:r>
              <a:rPr lang="de-DE" sz="1400" dirty="0"/>
              <a:t> </a:t>
            </a:r>
            <a:r>
              <a:rPr lang="de-DE" sz="1400" dirty="0" err="1"/>
              <a:t>study</a:t>
            </a:r>
            <a:r>
              <a:rPr lang="de-DE" sz="1400" dirty="0"/>
              <a:t> – Eric </a:t>
            </a:r>
            <a:r>
              <a:rPr lang="de-DE" sz="1400" dirty="0" err="1"/>
              <a:t>Osiakwan</a:t>
            </a:r>
            <a:r>
              <a:rPr lang="de-DE" sz="1400" dirty="0"/>
              <a:t>: </a:t>
            </a:r>
            <a:r>
              <a:rPr lang="de-DE" sz="1400" u="sng" dirty="0">
                <a:solidFill>
                  <a:schemeClr val="hlink"/>
                </a:solidFill>
                <a:hlinkClick r:id="rId7"/>
              </a:rPr>
              <a:t>https://www.apc.org/sites/default/files/APC_SAT3Ghana_20080516_1.pdf</a:t>
            </a:r>
            <a:endParaRPr sz="1400" dirty="0"/>
          </a:p>
          <a:p>
            <a:pPr marL="228600" lvl="0" indent="-203200" algn="l" rtl="0">
              <a:lnSpc>
                <a:spcPct val="115000"/>
              </a:lnSpc>
              <a:spcBef>
                <a:spcPts val="0"/>
              </a:spcBef>
              <a:spcAft>
                <a:spcPts val="0"/>
              </a:spcAft>
              <a:buSzPts val="1400"/>
              <a:buChar char="⎯"/>
            </a:pPr>
            <a:r>
              <a:rPr lang="de-DE" sz="1400" dirty="0"/>
              <a:t> Sierra </a:t>
            </a:r>
            <a:r>
              <a:rPr lang="de-DE" sz="1400" dirty="0" err="1"/>
              <a:t>Leone's</a:t>
            </a:r>
            <a:r>
              <a:rPr lang="de-DE" sz="1400" dirty="0"/>
              <a:t> </a:t>
            </a:r>
            <a:r>
              <a:rPr lang="de-DE" sz="1400" dirty="0" err="1"/>
              <a:t>infrastructure</a:t>
            </a:r>
            <a:r>
              <a:rPr lang="de-DE" sz="1400" dirty="0"/>
              <a:t> : a </a:t>
            </a:r>
            <a:r>
              <a:rPr lang="de-DE" sz="1400" dirty="0" err="1"/>
              <a:t>continental</a:t>
            </a:r>
            <a:r>
              <a:rPr lang="de-DE" sz="1400" dirty="0"/>
              <a:t> </a:t>
            </a:r>
            <a:r>
              <a:rPr lang="de-DE" sz="1400" dirty="0" err="1"/>
              <a:t>perspective</a:t>
            </a:r>
            <a:r>
              <a:rPr lang="de-DE" sz="1400" dirty="0"/>
              <a:t> – Nataliya </a:t>
            </a:r>
            <a:r>
              <a:rPr lang="de-DE" sz="1400" dirty="0" err="1"/>
              <a:t>Pushak</a:t>
            </a:r>
            <a:r>
              <a:rPr lang="de-DE" sz="1400" dirty="0"/>
              <a:t>, Vivien Foster </a:t>
            </a:r>
            <a:r>
              <a:rPr lang="de-DE" sz="1400" u="sng" dirty="0">
                <a:solidFill>
                  <a:schemeClr val="hlink"/>
                </a:solidFill>
                <a:hlinkClick r:id="rId8"/>
              </a:rPr>
              <a:t>https://documents.worldbank.org/en/publication/documents-reports/documentdetail/345051467990934557/sierra-leones-infrastructure-a-continental-perspective</a:t>
            </a:r>
            <a:endParaRPr sz="1400" dirty="0"/>
          </a:p>
          <a:p>
            <a:pPr marL="228600" lvl="0" indent="-203200" algn="l" rtl="0">
              <a:lnSpc>
                <a:spcPct val="115000"/>
              </a:lnSpc>
              <a:spcBef>
                <a:spcPts val="0"/>
              </a:spcBef>
              <a:spcAft>
                <a:spcPts val="0"/>
              </a:spcAft>
              <a:buSzPts val="1400"/>
              <a:buChar char="⎯"/>
            </a:pPr>
            <a:r>
              <a:rPr lang="de-DE" sz="1400" dirty="0" err="1"/>
              <a:t>Harmonising</a:t>
            </a:r>
            <a:r>
              <a:rPr lang="de-DE" sz="1400" dirty="0"/>
              <a:t> </a:t>
            </a:r>
            <a:r>
              <a:rPr lang="de-DE" sz="1400" dirty="0" err="1"/>
              <a:t>the</a:t>
            </a:r>
            <a:r>
              <a:rPr lang="de-DE" sz="1400" dirty="0"/>
              <a:t> Regulation </a:t>
            </a:r>
            <a:r>
              <a:rPr lang="de-DE" sz="1400" dirty="0" err="1"/>
              <a:t>of</a:t>
            </a:r>
            <a:r>
              <a:rPr lang="de-DE" sz="1400" dirty="0"/>
              <a:t> Access </a:t>
            </a:r>
            <a:r>
              <a:rPr lang="de-DE" sz="1400" dirty="0" err="1"/>
              <a:t>to</a:t>
            </a:r>
            <a:r>
              <a:rPr lang="de-DE" sz="1400" dirty="0"/>
              <a:t> Submarine Cable Landing </a:t>
            </a:r>
            <a:r>
              <a:rPr lang="de-DE" sz="1400" dirty="0" err="1"/>
              <a:t>Stations</a:t>
            </a:r>
            <a:r>
              <a:rPr lang="de-DE" sz="1400" dirty="0"/>
              <a:t> in </a:t>
            </a:r>
            <a:r>
              <a:rPr lang="de-DE" sz="1400" dirty="0" err="1"/>
              <a:t>the</a:t>
            </a:r>
            <a:r>
              <a:rPr lang="de-DE" sz="1400" dirty="0"/>
              <a:t> ECOWAS: A Review </a:t>
            </a:r>
            <a:r>
              <a:rPr lang="de-DE" sz="1400" dirty="0" err="1"/>
              <a:t>of</a:t>
            </a:r>
            <a:r>
              <a:rPr lang="de-DE" sz="1400" dirty="0"/>
              <a:t> Regulation C/REG/06/06/12 – Uchenna Jerome Orji: </a:t>
            </a:r>
            <a:r>
              <a:rPr lang="de-DE" sz="1400" u="sng" dirty="0">
                <a:solidFill>
                  <a:schemeClr val="hlink"/>
                </a:solidFill>
                <a:hlinkClick r:id="rId9"/>
              </a:rPr>
              <a:t>https://www.researchgate.net/publication/328559598_Harmonising_the_Regulation_of_Access_to_Submarine_Cable_Landing_Stations_in_the_ECOWAS_A_Review_of_Regulation_CREG060612</a:t>
            </a:r>
            <a:endParaRPr sz="1400" dirty="0"/>
          </a:p>
          <a:p>
            <a:pPr marL="228600" lvl="0" indent="-203200" algn="l" rtl="0">
              <a:lnSpc>
                <a:spcPct val="115000"/>
              </a:lnSpc>
              <a:spcBef>
                <a:spcPts val="0"/>
              </a:spcBef>
              <a:spcAft>
                <a:spcPts val="0"/>
              </a:spcAft>
              <a:buSzPts val="1400"/>
              <a:buChar char="⎯"/>
            </a:pPr>
            <a:r>
              <a:rPr lang="de-DE" sz="1400" dirty="0" err="1"/>
              <a:t>Anchoring</a:t>
            </a:r>
            <a:r>
              <a:rPr lang="de-DE" sz="1400" dirty="0"/>
              <a:t> </a:t>
            </a:r>
            <a:r>
              <a:rPr lang="de-DE" sz="1400" dirty="0" err="1"/>
              <a:t>the</a:t>
            </a:r>
            <a:r>
              <a:rPr lang="de-DE" sz="1400" dirty="0"/>
              <a:t> African Internet </a:t>
            </a:r>
            <a:r>
              <a:rPr lang="de-DE" sz="1400" dirty="0" err="1"/>
              <a:t>Ecosystem</a:t>
            </a:r>
            <a:r>
              <a:rPr lang="de-DE" sz="1400" dirty="0"/>
              <a:t>: </a:t>
            </a:r>
            <a:r>
              <a:rPr lang="de-DE" sz="1400" dirty="0" err="1"/>
              <a:t>Lessons</a:t>
            </a:r>
            <a:r>
              <a:rPr lang="de-DE" sz="1400" dirty="0"/>
              <a:t> </a:t>
            </a:r>
            <a:r>
              <a:rPr lang="de-DE" sz="1400" dirty="0" err="1"/>
              <a:t>from</a:t>
            </a:r>
            <a:r>
              <a:rPr lang="de-DE" sz="1400" dirty="0"/>
              <a:t> </a:t>
            </a:r>
            <a:r>
              <a:rPr lang="de-DE" sz="1400" dirty="0" err="1"/>
              <a:t>Kenya</a:t>
            </a:r>
            <a:r>
              <a:rPr lang="de-DE" sz="1400" dirty="0"/>
              <a:t> and </a:t>
            </a:r>
            <a:r>
              <a:rPr lang="de-DE" sz="1400" dirty="0" err="1"/>
              <a:t>Nigeria’s</a:t>
            </a:r>
            <a:r>
              <a:rPr lang="de-DE" sz="1400" dirty="0"/>
              <a:t> Internet Exchange Point Growth – Michael </a:t>
            </a:r>
            <a:r>
              <a:rPr lang="de-DE" sz="1400" dirty="0" err="1"/>
              <a:t>Kende</a:t>
            </a:r>
            <a:r>
              <a:rPr lang="de-DE" sz="1400" dirty="0"/>
              <a:t>: </a:t>
            </a:r>
            <a:r>
              <a:rPr lang="de-DE" sz="1400" u="sng" dirty="0">
                <a:solidFill>
                  <a:schemeClr val="hlink"/>
                </a:solidFill>
                <a:hlinkClick r:id="rId10"/>
              </a:rPr>
              <a:t>https://www.internetsociety.org/wp-content/uploads/2020/06/Anchoring-the-African-Internet-Ecosystem-Lessons-from-Kenya-and-Nigeria.pdf</a:t>
            </a:r>
            <a:endParaRPr sz="1400" dirty="0"/>
          </a:p>
          <a:p>
            <a:pPr marL="228600" lvl="0" indent="-203200" algn="l" rtl="0">
              <a:lnSpc>
                <a:spcPct val="115000"/>
              </a:lnSpc>
              <a:spcBef>
                <a:spcPts val="0"/>
              </a:spcBef>
              <a:spcAft>
                <a:spcPts val="0"/>
              </a:spcAft>
              <a:buSzPts val="1400"/>
              <a:buChar char="⎯"/>
            </a:pPr>
            <a:r>
              <a:rPr lang="de-DE" sz="1400" dirty="0" err="1"/>
              <a:t>What</a:t>
            </a:r>
            <a:r>
              <a:rPr lang="de-DE" sz="1400" dirty="0"/>
              <a:t> Will </a:t>
            </a:r>
            <a:r>
              <a:rPr lang="de-DE" sz="1400" dirty="0" err="1"/>
              <a:t>It</a:t>
            </a:r>
            <a:r>
              <a:rPr lang="de-DE" sz="1400" dirty="0"/>
              <a:t> Take </a:t>
            </a:r>
            <a:r>
              <a:rPr lang="de-DE" sz="1400" dirty="0" err="1"/>
              <a:t>to</a:t>
            </a:r>
            <a:r>
              <a:rPr lang="de-DE" sz="1400" dirty="0"/>
              <a:t> </a:t>
            </a:r>
            <a:r>
              <a:rPr lang="de-DE" sz="1400" dirty="0" err="1"/>
              <a:t>Get</a:t>
            </a:r>
            <a:r>
              <a:rPr lang="de-DE" sz="1400" dirty="0"/>
              <a:t> </a:t>
            </a:r>
            <a:r>
              <a:rPr lang="de-DE" sz="1400" dirty="0" err="1"/>
              <a:t>the</a:t>
            </a:r>
            <a:r>
              <a:rPr lang="de-DE" sz="1400" dirty="0"/>
              <a:t> Internet Access </a:t>
            </a:r>
            <a:r>
              <a:rPr lang="de-DE" sz="1400" dirty="0" err="1"/>
              <a:t>We</a:t>
            </a:r>
            <a:r>
              <a:rPr lang="de-DE" sz="1400" dirty="0"/>
              <a:t> Need in The Gambia?: </a:t>
            </a:r>
            <a:r>
              <a:rPr lang="de-DE" sz="1400" u="sng" dirty="0">
                <a:solidFill>
                  <a:schemeClr val="hlink"/>
                </a:solidFill>
                <a:hlinkClick r:id="rId11"/>
              </a:rPr>
              <a:t>https://www.finnpartners.com/news-insights/what-will-it-take-to-get-the-internet-access-we-need-in-the-gambia/</a:t>
            </a:r>
            <a:endParaRPr sz="1400" dirty="0"/>
          </a:p>
          <a:p>
            <a:pPr marL="228600" lvl="0" indent="-203200" algn="l" rtl="0">
              <a:lnSpc>
                <a:spcPct val="115000"/>
              </a:lnSpc>
              <a:spcBef>
                <a:spcPts val="0"/>
              </a:spcBef>
              <a:spcAft>
                <a:spcPts val="0"/>
              </a:spcAft>
              <a:buSzPts val="1400"/>
              <a:buChar char="⎯"/>
            </a:pPr>
            <a:r>
              <a:rPr lang="de-DE" sz="1400" dirty="0" err="1"/>
              <a:t>Equiano</a:t>
            </a:r>
            <a:r>
              <a:rPr lang="de-DE" sz="1400" dirty="0"/>
              <a:t> </a:t>
            </a:r>
            <a:r>
              <a:rPr lang="de-DE" sz="1400" dirty="0" err="1"/>
              <a:t>Subsea</a:t>
            </a:r>
            <a:r>
              <a:rPr lang="de-DE" sz="1400" dirty="0"/>
              <a:t> Cable: Regional </a:t>
            </a:r>
            <a:r>
              <a:rPr lang="de-DE" sz="1400" dirty="0" err="1"/>
              <a:t>Economic</a:t>
            </a:r>
            <a:r>
              <a:rPr lang="de-DE" sz="1400" dirty="0"/>
              <a:t> Impact Assessment -- Google: </a:t>
            </a:r>
            <a:r>
              <a:rPr lang="de-DE" sz="1400" u="sng" dirty="0">
                <a:solidFill>
                  <a:schemeClr val="hlink"/>
                </a:solidFill>
                <a:hlinkClick r:id="rId12"/>
              </a:rPr>
              <a:t>https://africapractice.com/wp-content/uploads/2021/10/REIA-7-February-2022.pdf</a:t>
            </a:r>
            <a:endParaRPr sz="1400" dirty="0"/>
          </a:p>
          <a:p>
            <a:pPr marL="228600" lvl="0" indent="0" algn="l" rtl="0">
              <a:lnSpc>
                <a:spcPct val="115000"/>
              </a:lnSpc>
              <a:spcBef>
                <a:spcPts val="1200"/>
              </a:spcBef>
              <a:spcAft>
                <a:spcPts val="0"/>
              </a:spcAft>
              <a:buNone/>
            </a:pPr>
            <a:endParaRPr sz="1400" dirty="0"/>
          </a:p>
          <a:p>
            <a:pPr marL="0" lvl="0" indent="0" algn="l" rtl="0">
              <a:lnSpc>
                <a:spcPct val="115000"/>
              </a:lnSpc>
              <a:spcBef>
                <a:spcPts val="1200"/>
              </a:spcBef>
              <a:spcAft>
                <a:spcPts val="0"/>
              </a:spcAft>
              <a:buNone/>
            </a:pPr>
            <a:endParaRPr b="1" dirty="0"/>
          </a:p>
          <a:p>
            <a:pPr marL="0" lvl="0" indent="0" algn="l" rtl="0">
              <a:lnSpc>
                <a:spcPct val="115000"/>
              </a:lnSpc>
              <a:spcBef>
                <a:spcPts val="1200"/>
              </a:spcBef>
              <a:spcAft>
                <a:spcPts val="0"/>
              </a:spcAft>
              <a:buNone/>
            </a:pPr>
            <a:endParaRPr b="1" dirty="0"/>
          </a:p>
          <a:p>
            <a:pPr marL="0" lvl="0" indent="0" algn="l" rtl="0">
              <a:lnSpc>
                <a:spcPct val="115000"/>
              </a:lnSpc>
              <a:spcBef>
                <a:spcPts val="1200"/>
              </a:spcBef>
              <a:spcAft>
                <a:spcPts val="0"/>
              </a:spcAft>
              <a:buNone/>
            </a:pPr>
            <a:endParaRPr b="1" dirty="0"/>
          </a:p>
          <a:p>
            <a:pPr marL="0" lvl="0" indent="0" algn="l" rtl="0">
              <a:lnSpc>
                <a:spcPct val="115000"/>
              </a:lnSpc>
              <a:spcBef>
                <a:spcPts val="1200"/>
              </a:spcBef>
              <a:spcAft>
                <a:spcPts val="1200"/>
              </a:spcAft>
              <a:buNone/>
            </a:pPr>
            <a:endParaRPr b="1" dirty="0"/>
          </a:p>
        </p:txBody>
      </p:sp>
      <p:sp>
        <p:nvSpPr>
          <p:cNvPr id="308" name="Google Shape;308;p32"/>
          <p:cNvSpPr txBox="1">
            <a:spLocks noGrp="1"/>
          </p:cNvSpPr>
          <p:nvPr>
            <p:ph type="sldNum" idx="12"/>
          </p:nvPr>
        </p:nvSpPr>
        <p:spPr>
          <a:xfrm>
            <a:off x="11560628" y="6356350"/>
            <a:ext cx="413700" cy="3873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21</a:t>
            </a:r>
            <a:endParaRPr dirty="0"/>
          </a:p>
        </p:txBody>
      </p:sp>
      <p:sp>
        <p:nvSpPr>
          <p:cNvPr id="309" name="Google Shape;309;p32"/>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10" name="Google Shape;310;p32"/>
          <p:cNvPicPr preferRelativeResize="0"/>
          <p:nvPr/>
        </p:nvPicPr>
        <p:blipFill>
          <a:blip r:embed="rId13">
            <a:alphaModFix/>
          </a:blip>
          <a:stretch>
            <a:fillRect/>
          </a:stretch>
        </p:blipFill>
        <p:spPr>
          <a:xfrm>
            <a:off x="11356692" y="419380"/>
            <a:ext cx="413650" cy="4198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9ECB3-E33E-AF40-35FE-541FE9573CAD}"/>
            </a:ext>
          </a:extLst>
        </p:cNvPr>
        <p:cNvGrpSpPr/>
        <p:nvPr/>
      </p:nvGrpSpPr>
      <p:grpSpPr>
        <a:xfrm>
          <a:off x="0" y="0"/>
          <a:ext cx="0" cy="0"/>
          <a:chOff x="0" y="0"/>
          <a:chExt cx="0" cy="0"/>
        </a:xfrm>
      </p:grpSpPr>
      <p:sp>
        <p:nvSpPr>
          <p:cNvPr id="2" name="Google Shape;301;p31">
            <a:extLst>
              <a:ext uri="{FF2B5EF4-FFF2-40B4-BE49-F238E27FC236}">
                <a16:creationId xmlns:a16="http://schemas.microsoft.com/office/drawing/2014/main" id="{7BB94B7F-ED1F-661F-18A2-D81E52BF71EB}"/>
              </a:ext>
            </a:extLst>
          </p:cNvPr>
          <p:cNvSpPr txBox="1"/>
          <p:nvPr/>
        </p:nvSpPr>
        <p:spPr>
          <a:xfrm>
            <a:off x="0" y="4994432"/>
            <a:ext cx="12192001" cy="51938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6868B"/>
              </a:buClr>
              <a:buSzPts val="2000"/>
              <a:buFont typeface="NTR"/>
              <a:buNone/>
            </a:pPr>
            <a:r>
              <a:rPr lang="de-DE" sz="2000" b="1" i="0" dirty="0">
                <a:latin typeface="Arial"/>
                <a:ea typeface="Arial"/>
                <a:cs typeface="Arial"/>
                <a:sym typeface="Arial"/>
              </a:rPr>
              <a:t>Henry </a:t>
            </a:r>
            <a:r>
              <a:rPr lang="de-DE" sz="2000" b="1" i="0" dirty="0" err="1">
                <a:latin typeface="Arial"/>
                <a:ea typeface="Arial"/>
                <a:cs typeface="Arial"/>
                <a:sym typeface="Arial"/>
              </a:rPr>
              <a:t>el</a:t>
            </a:r>
            <a:r>
              <a:rPr lang="de-DE" sz="2000" b="1" i="0" dirty="0">
                <a:latin typeface="Arial"/>
                <a:ea typeface="Arial"/>
                <a:cs typeface="Arial"/>
                <a:sym typeface="Arial"/>
              </a:rPr>
              <a:t> Bahnasawy</a:t>
            </a:r>
          </a:p>
          <a:p>
            <a:pPr marL="0" marR="0" lvl="0" indent="0" algn="ctr" rtl="0">
              <a:spcBef>
                <a:spcPts val="0"/>
              </a:spcBef>
              <a:spcAft>
                <a:spcPts val="0"/>
              </a:spcAft>
              <a:buClr>
                <a:srgbClr val="86868B"/>
              </a:buClr>
              <a:buSzPts val="2000"/>
              <a:buFont typeface="NTR"/>
              <a:buNone/>
            </a:pPr>
            <a:endParaRPr lang="de-DE" sz="2000" b="1" i="0" dirty="0">
              <a:latin typeface="Arial"/>
              <a:ea typeface="Arial"/>
              <a:cs typeface="Arial"/>
              <a:sym typeface="Arial"/>
              <a:hlinkClick r:id="rId2">
                <a:extLst>
                  <a:ext uri="{A12FA001-AC4F-418D-AE19-62706E023703}">
                    <ahyp:hlinkClr xmlns:ahyp="http://schemas.microsoft.com/office/drawing/2018/hyperlinkcolor" val="tx"/>
                  </a:ext>
                </a:extLst>
              </a:hlinkClick>
            </a:endParaRPr>
          </a:p>
          <a:p>
            <a:pPr marL="0" marR="0" lvl="0" indent="0" algn="ctr" rtl="0">
              <a:spcBef>
                <a:spcPts val="0"/>
              </a:spcBef>
              <a:spcAft>
                <a:spcPts val="0"/>
              </a:spcAft>
              <a:buClr>
                <a:srgbClr val="86868B"/>
              </a:buClr>
              <a:buSzPts val="2000"/>
              <a:buFont typeface="NTR"/>
              <a:buNone/>
            </a:pPr>
            <a:r>
              <a:rPr lang="de-DE" sz="2000" b="0" i="0" u="sng" dirty="0">
                <a:solidFill>
                  <a:srgbClr val="002BF3"/>
                </a:solidFill>
                <a:latin typeface="Arial"/>
                <a:ea typeface="Arial"/>
                <a:cs typeface="Arial"/>
                <a:sym typeface="Arial"/>
                <a:hlinkClick r:id="rId2">
                  <a:extLst>
                    <a:ext uri="{A12FA001-AC4F-418D-AE19-62706E023703}">
                      <ahyp:hlinkClr xmlns:ahyp="http://schemas.microsoft.com/office/drawing/2018/hyperlinkcolor" val="tx"/>
                    </a:ext>
                  </a:extLst>
                </a:hlinkClick>
              </a:rPr>
              <a:t>henry.bahnasawy@gmail.com</a:t>
            </a:r>
            <a:endParaRPr sz="2000" b="0" i="0" dirty="0">
              <a:solidFill>
                <a:schemeClr val="dk1"/>
              </a:solidFill>
              <a:latin typeface="Arial"/>
              <a:ea typeface="Arial"/>
              <a:cs typeface="Arial"/>
              <a:sym typeface="Arial"/>
            </a:endParaRPr>
          </a:p>
          <a:p>
            <a:pPr marL="0" marR="0" lvl="0" indent="0" algn="ctr" rtl="0">
              <a:spcBef>
                <a:spcPts val="1000"/>
              </a:spcBef>
              <a:spcAft>
                <a:spcPts val="0"/>
              </a:spcAft>
              <a:buClr>
                <a:srgbClr val="86868B"/>
              </a:buClr>
              <a:buSzPts val="2000"/>
              <a:buFont typeface="NTR"/>
              <a:buNone/>
            </a:pPr>
            <a:r>
              <a:rPr lang="de-DE" sz="2000" b="0" i="0" u="sng" dirty="0">
                <a:solidFill>
                  <a:schemeClr val="hlink"/>
                </a:solidFill>
                <a:latin typeface="Arial"/>
                <a:ea typeface="Arial"/>
                <a:cs typeface="Arial"/>
                <a:sym typeface="Arial"/>
                <a:hlinkClick r:id="rId3"/>
              </a:rPr>
              <a:t>https://www.linkedin.com/in/henry-el-bahnasawy-747583231/</a:t>
            </a:r>
            <a:endParaRPr sz="2000" b="0" i="0" dirty="0">
              <a:solidFill>
                <a:srgbClr val="86868B"/>
              </a:solidFill>
              <a:latin typeface="Arial"/>
              <a:ea typeface="Arial"/>
              <a:cs typeface="Arial"/>
              <a:sym typeface="Arial"/>
            </a:endParaRPr>
          </a:p>
          <a:p>
            <a:pPr marL="0" marR="0" lvl="0" indent="0" algn="ctr" rtl="0">
              <a:spcBef>
                <a:spcPts val="1000"/>
              </a:spcBef>
              <a:spcAft>
                <a:spcPts val="0"/>
              </a:spcAft>
              <a:buClr>
                <a:srgbClr val="86868B"/>
              </a:buClr>
              <a:buSzPts val="2000"/>
              <a:buFont typeface="NTR"/>
              <a:buNone/>
            </a:pPr>
            <a:endParaRPr sz="2000" b="0" i="0" dirty="0">
              <a:solidFill>
                <a:srgbClr val="86868B"/>
              </a:solidFill>
              <a:latin typeface="Arial"/>
              <a:ea typeface="Arial"/>
              <a:cs typeface="Arial"/>
              <a:sym typeface="Arial"/>
            </a:endParaRPr>
          </a:p>
          <a:p>
            <a:pPr marL="0" marR="0" lvl="0" indent="0" algn="ctr" rtl="0">
              <a:spcBef>
                <a:spcPts val="1000"/>
              </a:spcBef>
              <a:spcAft>
                <a:spcPts val="0"/>
              </a:spcAft>
              <a:buClr>
                <a:srgbClr val="86868B"/>
              </a:buClr>
              <a:buSzPts val="2000"/>
              <a:buFont typeface="NTR"/>
              <a:buNone/>
            </a:pPr>
            <a:endParaRPr sz="2000" b="0" i="0" dirty="0">
              <a:solidFill>
                <a:srgbClr val="86868B"/>
              </a:solidFill>
              <a:latin typeface="Arial"/>
              <a:ea typeface="Arial"/>
              <a:cs typeface="Arial"/>
              <a:sym typeface="Arial"/>
            </a:endParaRPr>
          </a:p>
        </p:txBody>
      </p:sp>
    </p:spTree>
    <p:extLst>
      <p:ext uri="{BB962C8B-B14F-4D97-AF65-F5344CB8AC3E}">
        <p14:creationId xmlns:p14="http://schemas.microsoft.com/office/powerpoint/2010/main" val="2200225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268014" y="283780"/>
            <a:ext cx="10682208" cy="7322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de-DE"/>
              <a:t>West Africa is Leading in Internet Traffic Growth Worldwide</a:t>
            </a:r>
            <a:endParaRPr/>
          </a:p>
        </p:txBody>
      </p:sp>
      <p:pic>
        <p:nvPicPr>
          <p:cNvPr id="79" name="Google Shape;79;p13" descr="Ein Bild, das Text, Screenshot, Diagramm, Schrift enthält.&#10;&#10;KI-generierte Inhalte können fehlerhaft sein."/>
          <p:cNvPicPr preferRelativeResize="0">
            <a:picLocks noGrp="1"/>
          </p:cNvPicPr>
          <p:nvPr>
            <p:ph type="body" idx="1"/>
          </p:nvPr>
        </p:nvPicPr>
        <p:blipFill rotWithShape="1">
          <a:blip r:embed="rId3">
            <a:alphaModFix/>
          </a:blip>
          <a:srcRect/>
          <a:stretch/>
        </p:blipFill>
        <p:spPr>
          <a:xfrm>
            <a:off x="268014" y="1482395"/>
            <a:ext cx="8005919" cy="4900731"/>
          </a:xfrm>
          <a:prstGeom prst="rect">
            <a:avLst/>
          </a:prstGeom>
          <a:noFill/>
          <a:ln>
            <a:noFill/>
          </a:ln>
        </p:spPr>
      </p:pic>
      <p:sp>
        <p:nvSpPr>
          <p:cNvPr id="80" name="Google Shape;80;p13"/>
          <p:cNvSpPr txBox="1"/>
          <p:nvPr/>
        </p:nvSpPr>
        <p:spPr>
          <a:xfrm>
            <a:off x="8469402" y="1482395"/>
            <a:ext cx="3722598" cy="470898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&gt; 50% annual traffic growth</a:t>
            </a:r>
            <a:r>
              <a:rPr lang="de-DE" sz="2000">
                <a:solidFill>
                  <a:schemeClr val="dk1"/>
                </a:solidFill>
                <a:latin typeface="Arial"/>
                <a:ea typeface="Arial"/>
                <a:cs typeface="Arial"/>
                <a:sym typeface="Arial"/>
              </a:rPr>
              <a:t> in most countries</a:t>
            </a:r>
            <a:endParaRPr/>
          </a:p>
          <a:p>
            <a:pPr marL="342900" marR="0" lvl="0" indent="-342900" algn="l" rtl="0">
              <a:spcBef>
                <a:spcPts val="0"/>
              </a:spcBef>
              <a:spcAft>
                <a:spcPts val="0"/>
              </a:spcAft>
              <a:buClr>
                <a:schemeClr val="dk1"/>
              </a:buClr>
              <a:buSzPts val="2000"/>
              <a:buFont typeface="Noto Sans Symbols"/>
              <a:buChar char="−"/>
            </a:pPr>
            <a:r>
              <a:rPr lang="de-DE" sz="2000">
                <a:solidFill>
                  <a:schemeClr val="dk1"/>
                </a:solidFill>
                <a:latin typeface="Arial"/>
                <a:ea typeface="Arial"/>
                <a:cs typeface="Arial"/>
                <a:sym typeface="Arial"/>
              </a:rPr>
              <a:t>Strong growth in both </a:t>
            </a:r>
            <a:r>
              <a:rPr lang="de-DE" sz="2000" b="1">
                <a:solidFill>
                  <a:schemeClr val="dk1"/>
                </a:solidFill>
                <a:latin typeface="Arial"/>
                <a:ea typeface="Arial"/>
                <a:cs typeface="Arial"/>
                <a:sym typeface="Arial"/>
              </a:rPr>
              <a:t>emerging and mature markets</a:t>
            </a:r>
            <a:r>
              <a:rPr lang="de-DE" sz="2000">
                <a:solidFill>
                  <a:schemeClr val="dk1"/>
                </a:solidFill>
                <a:latin typeface="Arial"/>
                <a:ea typeface="Arial"/>
                <a:cs typeface="Arial"/>
                <a:sym typeface="Arial"/>
              </a:rPr>
              <a:t> (e.g. </a:t>
            </a:r>
            <a:r>
              <a:rPr lang="de-DE" sz="2000" b="1">
                <a:solidFill>
                  <a:schemeClr val="dk1"/>
                </a:solidFill>
                <a:latin typeface="Arial"/>
                <a:ea typeface="Arial"/>
                <a:cs typeface="Arial"/>
                <a:sym typeface="Arial"/>
              </a:rPr>
              <a:t>Nigeria, Ghana</a:t>
            </a:r>
            <a:r>
              <a:rPr lang="de-DE" sz="2000">
                <a:solidFill>
                  <a:schemeClr val="dk1"/>
                </a:solidFill>
                <a:latin typeface="Arial"/>
                <a:ea typeface="Arial"/>
                <a:cs typeface="Arial"/>
                <a:sym typeface="Arial"/>
              </a:rPr>
              <a:t>)</a:t>
            </a:r>
            <a:endParaRPr/>
          </a:p>
          <a:p>
            <a:pPr marL="342900" marR="0" lvl="0" indent="-342900" algn="l" rtl="0">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Young, rapidly growing population</a:t>
            </a:r>
            <a:r>
              <a:rPr lang="de-DE" sz="2000">
                <a:solidFill>
                  <a:schemeClr val="dk1"/>
                </a:solidFill>
                <a:latin typeface="Arial"/>
                <a:ea typeface="Arial"/>
                <a:cs typeface="Arial"/>
                <a:sym typeface="Arial"/>
              </a:rPr>
              <a:t> driving demand</a:t>
            </a:r>
            <a:endParaRPr/>
          </a:p>
          <a:p>
            <a:pPr marL="342900" marR="0" lvl="0" indent="-342900" algn="l" rtl="0">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Rising smartphone and mobile broadband (4G/5G) adoption</a:t>
            </a:r>
            <a:endParaRPr sz="20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Growing use of data-intensive services</a:t>
            </a:r>
            <a:r>
              <a:rPr lang="de-DE" sz="2000">
                <a:solidFill>
                  <a:schemeClr val="dk1"/>
                </a:solidFill>
                <a:latin typeface="Arial"/>
                <a:ea typeface="Arial"/>
                <a:cs typeface="Arial"/>
                <a:sym typeface="Arial"/>
              </a:rPr>
              <a:t> (e.g. video streaming, cloud and gaming)</a:t>
            </a:r>
            <a:endParaRPr/>
          </a:p>
        </p:txBody>
      </p:sp>
      <p:sp>
        <p:nvSpPr>
          <p:cNvPr id="81" name="Google Shape;81;p13"/>
          <p:cNvSpPr txBox="1">
            <a:spLocks noGrp="1"/>
          </p:cNvSpPr>
          <p:nvPr>
            <p:ph type="sldNum" idx="12"/>
          </p:nvPr>
        </p:nvSpPr>
        <p:spPr>
          <a:xfrm>
            <a:off x="11560628" y="6356350"/>
            <a:ext cx="413657" cy="3873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a:t>3</a:t>
            </a:r>
            <a:endParaRPr/>
          </a:p>
        </p:txBody>
      </p:sp>
      <p:sp>
        <p:nvSpPr>
          <p:cNvPr id="82" name="Google Shape;82;p13"/>
          <p:cNvSpPr txBox="1"/>
          <p:nvPr/>
        </p:nvSpPr>
        <p:spPr>
          <a:xfrm>
            <a:off x="6082250" y="6380675"/>
            <a:ext cx="4942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DE" sz="1000"/>
              <a:t>Source: TeleGeography, IP Networks</a:t>
            </a:r>
            <a:endParaRPr sz="1000"/>
          </a:p>
        </p:txBody>
      </p:sp>
      <p:sp>
        <p:nvSpPr>
          <p:cNvPr id="83" name="Google Shape;83;p13"/>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4" name="Google Shape;84;p13"/>
          <p:cNvPicPr preferRelativeResize="0"/>
          <p:nvPr/>
        </p:nvPicPr>
        <p:blipFill>
          <a:blip r:embed="rId4">
            <a:alphaModFix/>
          </a:blip>
          <a:stretch>
            <a:fillRect/>
          </a:stretch>
        </p:blipFill>
        <p:spPr>
          <a:xfrm>
            <a:off x="11356692" y="419380"/>
            <a:ext cx="413650" cy="4198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268014" y="283780"/>
            <a:ext cx="10682208" cy="7322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000"/>
              <a:buFont typeface="Arial"/>
              <a:buNone/>
            </a:pPr>
            <a:r>
              <a:rPr lang="de-DE"/>
              <a:t>Focusing on West African Countries with a Single Subsea Cable Landing </a:t>
            </a:r>
            <a:endParaRPr/>
          </a:p>
          <a:p>
            <a:pPr marL="0" lvl="0" indent="0" algn="l" rtl="0">
              <a:lnSpc>
                <a:spcPct val="90000"/>
              </a:lnSpc>
              <a:spcBef>
                <a:spcPts val="0"/>
              </a:spcBef>
              <a:spcAft>
                <a:spcPts val="0"/>
              </a:spcAft>
              <a:buClr>
                <a:schemeClr val="dk1"/>
              </a:buClr>
              <a:buSzPts val="2000"/>
              <a:buFont typeface="Arial"/>
              <a:buNone/>
            </a:pPr>
            <a:endParaRPr/>
          </a:p>
        </p:txBody>
      </p:sp>
      <p:sp>
        <p:nvSpPr>
          <p:cNvPr id="90" name="Google Shape;90;p14"/>
          <p:cNvSpPr txBox="1"/>
          <p:nvPr/>
        </p:nvSpPr>
        <p:spPr>
          <a:xfrm>
            <a:off x="557854" y="1811272"/>
            <a:ext cx="5773372" cy="28053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Mauritania</a:t>
            </a:r>
            <a:endParaRPr sz="2000" b="1">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Gambia</a:t>
            </a:r>
            <a:endParaRPr sz="2000" b="1">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Guinea-Bissau</a:t>
            </a:r>
            <a:endParaRPr sz="2000" b="1">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Guinea</a:t>
            </a:r>
            <a:endParaRPr sz="2000" b="1">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Sierra Leone</a:t>
            </a:r>
            <a:endParaRPr sz="2000" b="1">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Liberia</a:t>
            </a:r>
            <a:endParaRPr sz="2000" b="1">
              <a:solidFill>
                <a:schemeClr val="dk1"/>
              </a:solidFill>
              <a:latin typeface="Arial"/>
              <a:ea typeface="Arial"/>
              <a:cs typeface="Arial"/>
              <a:sym typeface="Arial"/>
            </a:endParaRPr>
          </a:p>
        </p:txBody>
      </p:sp>
      <p:pic>
        <p:nvPicPr>
          <p:cNvPr id="91" name="Google Shape;91;p14" descr="Ein Bild, das Karte, Text, Atlas, Diagramm enthält.&#10;&#10;KI-generierte Inhalte können fehlerhaft sein."/>
          <p:cNvPicPr preferRelativeResize="0"/>
          <p:nvPr/>
        </p:nvPicPr>
        <p:blipFill rotWithShape="1">
          <a:blip r:embed="rId3">
            <a:alphaModFix/>
          </a:blip>
          <a:srcRect/>
          <a:stretch/>
        </p:blipFill>
        <p:spPr>
          <a:xfrm>
            <a:off x="6587412" y="1204985"/>
            <a:ext cx="5604588" cy="4832063"/>
          </a:xfrm>
          <a:prstGeom prst="rect">
            <a:avLst/>
          </a:prstGeom>
          <a:noFill/>
          <a:ln>
            <a:noFill/>
          </a:ln>
        </p:spPr>
      </p:pic>
      <p:sp>
        <p:nvSpPr>
          <p:cNvPr id="92" name="Google Shape;92;p14"/>
          <p:cNvSpPr txBox="1">
            <a:spLocks noGrp="1"/>
          </p:cNvSpPr>
          <p:nvPr>
            <p:ph type="sldNum" idx="12"/>
          </p:nvPr>
        </p:nvSpPr>
        <p:spPr>
          <a:xfrm>
            <a:off x="11560628" y="6356350"/>
            <a:ext cx="413657" cy="3873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a:t>4</a:t>
            </a:r>
            <a:endParaRPr/>
          </a:p>
        </p:txBody>
      </p:sp>
      <p:sp>
        <p:nvSpPr>
          <p:cNvPr id="93" name="Google Shape;93;p14"/>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 name="Google Shape;94;p14"/>
          <p:cNvSpPr/>
          <p:nvPr/>
        </p:nvSpPr>
        <p:spPr>
          <a:xfrm>
            <a:off x="11084725" y="263173"/>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5" name="Google Shape;95;p14"/>
          <p:cNvPicPr preferRelativeResize="0"/>
          <p:nvPr/>
        </p:nvPicPr>
        <p:blipFill>
          <a:blip r:embed="rId4">
            <a:alphaModFix/>
          </a:blip>
          <a:stretch>
            <a:fillRect/>
          </a:stretch>
        </p:blipFill>
        <p:spPr>
          <a:xfrm>
            <a:off x="11356692" y="419380"/>
            <a:ext cx="413650" cy="419816"/>
          </a:xfrm>
          <a:prstGeom prst="rect">
            <a:avLst/>
          </a:prstGeom>
          <a:noFill/>
          <a:ln>
            <a:noFill/>
          </a:ln>
        </p:spPr>
      </p:pic>
      <p:pic>
        <p:nvPicPr>
          <p:cNvPr id="96" name="Google Shape;96;p14" title="Screenshot 2026-01-14 015404.png"/>
          <p:cNvPicPr preferRelativeResize="0"/>
          <p:nvPr/>
        </p:nvPicPr>
        <p:blipFill>
          <a:blip r:embed="rId5">
            <a:alphaModFix/>
          </a:blip>
          <a:stretch>
            <a:fillRect/>
          </a:stretch>
        </p:blipFill>
        <p:spPr>
          <a:xfrm>
            <a:off x="6619465" y="1101800"/>
            <a:ext cx="5572536" cy="5254550"/>
          </a:xfrm>
          <a:prstGeom prst="rect">
            <a:avLst/>
          </a:prstGeom>
          <a:noFill/>
          <a:ln>
            <a:noFill/>
          </a:ln>
        </p:spPr>
      </p:pic>
      <p:sp>
        <p:nvSpPr>
          <p:cNvPr id="97" name="Google Shape;97;p14"/>
          <p:cNvSpPr txBox="1"/>
          <p:nvPr/>
        </p:nvSpPr>
        <p:spPr>
          <a:xfrm>
            <a:off x="339800" y="1143191"/>
            <a:ext cx="117705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DE" sz="2000">
                <a:solidFill>
                  <a:schemeClr val="dk1"/>
                </a:solidFill>
              </a:rPr>
              <a:t>Six West African Countries Still Rely on a Single Subsea Cable:</a:t>
            </a:r>
            <a:endParaRPr sz="2000">
              <a:solidFill>
                <a:schemeClr val="dk1"/>
              </a:solidFill>
            </a:endParaRPr>
          </a:p>
        </p:txBody>
      </p:sp>
      <p:sp>
        <p:nvSpPr>
          <p:cNvPr id="98" name="Google Shape;98;p14"/>
          <p:cNvSpPr txBox="1"/>
          <p:nvPr/>
        </p:nvSpPr>
        <p:spPr>
          <a:xfrm>
            <a:off x="8103950" y="1016000"/>
            <a:ext cx="1287300" cy="6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500" b="1">
                <a:solidFill>
                  <a:srgbClr val="FF0000"/>
                </a:solidFill>
              </a:rPr>
              <a:t>ACE</a:t>
            </a:r>
            <a:endParaRPr sz="1500" b="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268014" y="283780"/>
            <a:ext cx="10682208" cy="7322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de-DE"/>
              <a:t>Region Overview - A snapshot at Internet penetration and Resilience</a:t>
            </a:r>
            <a:endParaRPr/>
          </a:p>
        </p:txBody>
      </p:sp>
      <p:sp>
        <p:nvSpPr>
          <p:cNvPr id="104" name="Google Shape;104;p15"/>
          <p:cNvSpPr txBox="1"/>
          <p:nvPr/>
        </p:nvSpPr>
        <p:spPr>
          <a:xfrm>
            <a:off x="557854" y="1811272"/>
            <a:ext cx="5773372" cy="28053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Mauritania</a:t>
            </a:r>
            <a:endParaRPr sz="2000" b="1">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Gambia</a:t>
            </a:r>
            <a:endParaRPr sz="2000" b="1">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Guinea-Bissau</a:t>
            </a:r>
            <a:endParaRPr sz="2000" b="1">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Guinea</a:t>
            </a:r>
            <a:endParaRPr sz="2000" b="1">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Sierra Leone</a:t>
            </a:r>
            <a:endParaRPr sz="2000" b="1">
              <a:solidFill>
                <a:schemeClr val="dk1"/>
              </a:solidFill>
              <a:latin typeface="Arial"/>
              <a:ea typeface="Arial"/>
              <a:cs typeface="Arial"/>
              <a:sym typeface="Arial"/>
            </a:endParaRPr>
          </a:p>
          <a:p>
            <a:pPr marL="342900" marR="0" lvl="0" indent="-342900" algn="l" rtl="0">
              <a:lnSpc>
                <a:spcPct val="150000"/>
              </a:lnSpc>
              <a:spcBef>
                <a:spcPts val="0"/>
              </a:spcBef>
              <a:spcAft>
                <a:spcPts val="0"/>
              </a:spcAft>
              <a:buClr>
                <a:schemeClr val="dk1"/>
              </a:buClr>
              <a:buSzPts val="2000"/>
              <a:buFont typeface="Noto Sans Symbols"/>
              <a:buChar char="−"/>
            </a:pPr>
            <a:r>
              <a:rPr lang="de-DE" sz="2000" b="1">
                <a:solidFill>
                  <a:schemeClr val="dk1"/>
                </a:solidFill>
                <a:latin typeface="Arial"/>
                <a:ea typeface="Arial"/>
                <a:cs typeface="Arial"/>
                <a:sym typeface="Arial"/>
              </a:rPr>
              <a:t>Liberia</a:t>
            </a:r>
            <a:endParaRPr sz="2000" b="1">
              <a:solidFill>
                <a:schemeClr val="dk1"/>
              </a:solidFill>
              <a:latin typeface="Arial"/>
              <a:ea typeface="Arial"/>
              <a:cs typeface="Arial"/>
              <a:sym typeface="Arial"/>
            </a:endParaRPr>
          </a:p>
        </p:txBody>
      </p:sp>
      <p:pic>
        <p:nvPicPr>
          <p:cNvPr id="105" name="Google Shape;105;p15"/>
          <p:cNvPicPr preferRelativeResize="0"/>
          <p:nvPr/>
        </p:nvPicPr>
        <p:blipFill rotWithShape="1">
          <a:blip r:embed="rId3">
            <a:alphaModFix/>
          </a:blip>
          <a:srcRect/>
          <a:stretch/>
        </p:blipFill>
        <p:spPr>
          <a:xfrm>
            <a:off x="7464287" y="1194905"/>
            <a:ext cx="4727713" cy="5247861"/>
          </a:xfrm>
          <a:prstGeom prst="rect">
            <a:avLst/>
          </a:prstGeom>
          <a:noFill/>
          <a:ln>
            <a:noFill/>
          </a:ln>
        </p:spPr>
      </p:pic>
      <p:pic>
        <p:nvPicPr>
          <p:cNvPr id="106" name="Google Shape;106;p15" title="Screenshot 2026-01-14 015404.png"/>
          <p:cNvPicPr preferRelativeResize="0"/>
          <p:nvPr/>
        </p:nvPicPr>
        <p:blipFill>
          <a:blip r:embed="rId4">
            <a:alphaModFix/>
          </a:blip>
          <a:stretch>
            <a:fillRect/>
          </a:stretch>
        </p:blipFill>
        <p:spPr>
          <a:xfrm>
            <a:off x="6619465" y="1101800"/>
            <a:ext cx="5572536" cy="5254550"/>
          </a:xfrm>
          <a:prstGeom prst="rect">
            <a:avLst/>
          </a:prstGeom>
          <a:noFill/>
          <a:ln>
            <a:noFill/>
          </a:ln>
        </p:spPr>
      </p:pic>
      <p:sp>
        <p:nvSpPr>
          <p:cNvPr id="107" name="Google Shape;107;p15"/>
          <p:cNvSpPr/>
          <p:nvPr/>
        </p:nvSpPr>
        <p:spPr>
          <a:xfrm>
            <a:off x="5215189" y="2343292"/>
            <a:ext cx="6065724" cy="28090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8" name="Google Shape;108;p15"/>
          <p:cNvSpPr txBox="1"/>
          <p:nvPr/>
        </p:nvSpPr>
        <p:spPr>
          <a:xfrm>
            <a:off x="5386159" y="2562148"/>
            <a:ext cx="5577841" cy="3578142"/>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1800"/>
              <a:buFont typeface="Arial"/>
              <a:buChar char="•"/>
            </a:pPr>
            <a:r>
              <a:rPr lang="de-DE" sz="1800">
                <a:solidFill>
                  <a:schemeClr val="dk1"/>
                </a:solidFill>
                <a:latin typeface="Arial"/>
                <a:ea typeface="Arial"/>
                <a:cs typeface="Arial"/>
                <a:sym typeface="Arial"/>
              </a:rPr>
              <a:t>Population: 38.2 Million (+2.33% p.a.)</a:t>
            </a:r>
            <a:endParaRPr/>
          </a:p>
          <a:p>
            <a:pPr marL="228600" marR="0" lvl="0" indent="-228600" algn="l" rtl="0">
              <a:lnSpc>
                <a:spcPct val="90000"/>
              </a:lnSpc>
              <a:spcBef>
                <a:spcPts val="1000"/>
              </a:spcBef>
              <a:spcAft>
                <a:spcPts val="0"/>
              </a:spcAft>
              <a:buClr>
                <a:schemeClr val="dk1"/>
              </a:buClr>
              <a:buSzPts val="1800"/>
              <a:buFont typeface="Arial"/>
              <a:buChar char="•"/>
            </a:pPr>
            <a:r>
              <a:rPr lang="de-DE" sz="1800">
                <a:solidFill>
                  <a:schemeClr val="dk1"/>
                </a:solidFill>
                <a:latin typeface="Arial"/>
                <a:ea typeface="Arial"/>
                <a:cs typeface="Arial"/>
                <a:sym typeface="Arial"/>
              </a:rPr>
              <a:t>Avg. Internet Penetration: 31.3% (+6.6% p.a.)</a:t>
            </a:r>
            <a:endParaRPr/>
          </a:p>
          <a:p>
            <a:pPr marL="228600" marR="0" lvl="0" indent="-228600" algn="l" rtl="0">
              <a:lnSpc>
                <a:spcPct val="90000"/>
              </a:lnSpc>
              <a:spcBef>
                <a:spcPts val="1000"/>
              </a:spcBef>
              <a:spcAft>
                <a:spcPts val="0"/>
              </a:spcAft>
              <a:buClr>
                <a:schemeClr val="dk1"/>
              </a:buClr>
              <a:buSzPts val="1800"/>
              <a:buFont typeface="Arial"/>
              <a:buChar char="•"/>
            </a:pPr>
            <a:r>
              <a:rPr lang="de-DE" sz="1800">
                <a:solidFill>
                  <a:schemeClr val="dk1"/>
                </a:solidFill>
                <a:latin typeface="Arial"/>
                <a:ea typeface="Arial"/>
                <a:cs typeface="Arial"/>
                <a:sym typeface="Arial"/>
              </a:rPr>
              <a:t>25 Million people still offline</a:t>
            </a:r>
            <a:endParaRPr/>
          </a:p>
          <a:p>
            <a:pPr marL="228600" marR="0" lvl="0" indent="-228600" algn="l" rtl="0">
              <a:lnSpc>
                <a:spcPct val="90000"/>
              </a:lnSpc>
              <a:spcBef>
                <a:spcPts val="1000"/>
              </a:spcBef>
              <a:spcAft>
                <a:spcPts val="0"/>
              </a:spcAft>
              <a:buClr>
                <a:schemeClr val="dk1"/>
              </a:buClr>
              <a:buSzPts val="1800"/>
              <a:buFont typeface="Arial"/>
              <a:buChar char="•"/>
            </a:pPr>
            <a:r>
              <a:rPr lang="de-DE" sz="1800">
                <a:solidFill>
                  <a:schemeClr val="dk1"/>
                </a:solidFill>
                <a:latin typeface="Arial"/>
                <a:ea typeface="Arial"/>
                <a:cs typeface="Arial"/>
                <a:sym typeface="Arial"/>
              </a:rPr>
              <a:t>Digital Infrastructure Resilience Score: 21.8%</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Arial"/>
              <a:ea typeface="Arial"/>
              <a:cs typeface="Arial"/>
              <a:sym typeface="Arial"/>
            </a:endParaRPr>
          </a:p>
        </p:txBody>
      </p:sp>
      <p:sp>
        <p:nvSpPr>
          <p:cNvPr id="109" name="Google Shape;109;p15"/>
          <p:cNvSpPr txBox="1"/>
          <p:nvPr/>
        </p:nvSpPr>
        <p:spPr>
          <a:xfrm>
            <a:off x="5215188" y="4224776"/>
            <a:ext cx="7185350" cy="10618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050">
                <a:solidFill>
                  <a:schemeClr val="dk1"/>
                </a:solidFill>
                <a:latin typeface="Arial"/>
                <a:ea typeface="Arial"/>
                <a:cs typeface="Arial"/>
                <a:sym typeface="Arial"/>
              </a:rPr>
              <a:t>Sources: https://data.worldbank.org/indicator/SP.POP.TOTL</a:t>
            </a:r>
            <a:endParaRPr/>
          </a:p>
          <a:p>
            <a:pPr marL="0" marR="0" lvl="0" indent="0" algn="l" rtl="0">
              <a:spcBef>
                <a:spcPts val="0"/>
              </a:spcBef>
              <a:spcAft>
                <a:spcPts val="0"/>
              </a:spcAft>
              <a:buNone/>
            </a:pPr>
            <a:r>
              <a:rPr lang="de-DE" sz="1050">
                <a:solidFill>
                  <a:schemeClr val="dk1"/>
                </a:solidFill>
                <a:latin typeface="Arial"/>
                <a:ea typeface="Arial"/>
                <a:cs typeface="Arial"/>
                <a:sym typeface="Arial"/>
              </a:rPr>
              <a:t>                    https://data.worldbank.org/indicator/IT.NET.USER.ZS</a:t>
            </a:r>
            <a:endParaRPr/>
          </a:p>
          <a:p>
            <a:pPr marL="0" marR="0" lvl="0" indent="0" algn="l" rtl="0">
              <a:spcBef>
                <a:spcPts val="0"/>
              </a:spcBef>
              <a:spcAft>
                <a:spcPts val="0"/>
              </a:spcAft>
              <a:buNone/>
            </a:pPr>
            <a:r>
              <a:rPr lang="de-DE" sz="1050">
                <a:solidFill>
                  <a:schemeClr val="dk1"/>
                </a:solidFill>
                <a:latin typeface="Arial"/>
                <a:ea typeface="Arial"/>
                <a:cs typeface="Arial"/>
                <a:sym typeface="Arial"/>
              </a:rPr>
              <a:t>                    https://pulse.internetsociety.org/resilience</a:t>
            </a:r>
            <a:endParaRPr/>
          </a:p>
          <a:p>
            <a:pPr marL="0" marR="0" lvl="0" indent="0" algn="l" rtl="0">
              <a:spcBef>
                <a:spcPts val="0"/>
              </a:spcBef>
              <a:spcAft>
                <a:spcPts val="0"/>
              </a:spcAft>
              <a:buNone/>
            </a:pPr>
            <a:r>
              <a:rPr lang="de-DE" sz="1050">
                <a:solidFill>
                  <a:schemeClr val="dk1"/>
                </a:solidFill>
                <a:latin typeface="Arial"/>
                <a:ea typeface="Arial"/>
                <a:cs typeface="Arial"/>
                <a:sym typeface="Arial"/>
              </a:rPr>
              <a:t>                    https://www.cia.gov/the-world-factbook/field/population-growth-rate/country-comparison</a:t>
            </a:r>
            <a:endParaRPr/>
          </a:p>
          <a:p>
            <a:pPr marL="0" marR="0" lvl="0" indent="0" algn="l" rtl="0">
              <a:spcBef>
                <a:spcPts val="0"/>
              </a:spcBef>
              <a:spcAft>
                <a:spcPts val="0"/>
              </a:spcAft>
              <a:buNone/>
            </a:pPr>
            <a:r>
              <a:rPr lang="de-DE" sz="1050">
                <a:solidFill>
                  <a:schemeClr val="dk1"/>
                </a:solidFill>
                <a:latin typeface="Arial"/>
                <a:ea typeface="Arial"/>
                <a:cs typeface="Arial"/>
                <a:sym typeface="Arial"/>
              </a:rPr>
              <a:t>                    https://en.wikipedia.org/wiki/Internet_in_Africa</a:t>
            </a:r>
            <a:endParaRPr/>
          </a:p>
          <a:p>
            <a:pPr marL="0" marR="0" lvl="0" indent="0" algn="l" rtl="0">
              <a:spcBef>
                <a:spcPts val="0"/>
              </a:spcBef>
              <a:spcAft>
                <a:spcPts val="0"/>
              </a:spcAft>
              <a:buNone/>
            </a:pPr>
            <a:endParaRPr sz="1050">
              <a:solidFill>
                <a:schemeClr val="dk1"/>
              </a:solidFill>
              <a:latin typeface="Arial"/>
              <a:ea typeface="Arial"/>
              <a:cs typeface="Arial"/>
              <a:sym typeface="Arial"/>
            </a:endParaRPr>
          </a:p>
        </p:txBody>
      </p:sp>
      <p:sp>
        <p:nvSpPr>
          <p:cNvPr id="110" name="Google Shape;110;p15"/>
          <p:cNvSpPr txBox="1">
            <a:spLocks noGrp="1"/>
          </p:cNvSpPr>
          <p:nvPr>
            <p:ph type="sldNum" idx="12"/>
          </p:nvPr>
        </p:nvSpPr>
        <p:spPr>
          <a:xfrm>
            <a:off x="11560628" y="6356350"/>
            <a:ext cx="413657" cy="3873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a:t>5</a:t>
            </a:r>
            <a:endParaRPr/>
          </a:p>
        </p:txBody>
      </p:sp>
      <p:sp>
        <p:nvSpPr>
          <p:cNvPr id="111" name="Google Shape;111;p15"/>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15"/>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3" name="Google Shape;113;p15"/>
          <p:cNvPicPr preferRelativeResize="0"/>
          <p:nvPr/>
        </p:nvPicPr>
        <p:blipFill>
          <a:blip r:embed="rId5">
            <a:alphaModFix/>
          </a:blip>
          <a:stretch>
            <a:fillRect/>
          </a:stretch>
        </p:blipFill>
        <p:spPr>
          <a:xfrm>
            <a:off x="11356692" y="419380"/>
            <a:ext cx="413650" cy="419816"/>
          </a:xfrm>
          <a:prstGeom prst="rect">
            <a:avLst/>
          </a:prstGeom>
          <a:noFill/>
          <a:ln>
            <a:noFill/>
          </a:ln>
        </p:spPr>
      </p:pic>
      <p:sp>
        <p:nvSpPr>
          <p:cNvPr id="114" name="Google Shape;114;p15"/>
          <p:cNvSpPr txBox="1"/>
          <p:nvPr/>
        </p:nvSpPr>
        <p:spPr>
          <a:xfrm>
            <a:off x="339800" y="1143191"/>
            <a:ext cx="117705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DE" sz="2000">
                <a:solidFill>
                  <a:schemeClr val="dk1"/>
                </a:solidFill>
              </a:rPr>
              <a:t>Six West African Countries Still Rely on a Single Subsea Cable:</a:t>
            </a:r>
            <a:endParaRPr sz="2000">
              <a:solidFill>
                <a:schemeClr val="dk1"/>
              </a:solidFill>
            </a:endParaRPr>
          </a:p>
        </p:txBody>
      </p:sp>
      <p:sp>
        <p:nvSpPr>
          <p:cNvPr id="115" name="Google Shape;115;p15"/>
          <p:cNvSpPr txBox="1"/>
          <p:nvPr/>
        </p:nvSpPr>
        <p:spPr>
          <a:xfrm>
            <a:off x="8103950" y="1016000"/>
            <a:ext cx="1287300" cy="6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500" b="1">
                <a:solidFill>
                  <a:srgbClr val="FF0000"/>
                </a:solidFill>
              </a:rPr>
              <a:t>ACE</a:t>
            </a:r>
            <a:endParaRPr sz="1500" b="1">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268014" y="283780"/>
            <a:ext cx="10682208" cy="7322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de-DE"/>
              <a:t>Challenges </a:t>
            </a:r>
            <a:endParaRPr/>
          </a:p>
        </p:txBody>
      </p:sp>
      <p:sp>
        <p:nvSpPr>
          <p:cNvPr id="122" name="Google Shape;122;p16"/>
          <p:cNvSpPr txBox="1">
            <a:spLocks noGrp="1"/>
          </p:cNvSpPr>
          <p:nvPr>
            <p:ph type="body" idx="1"/>
          </p:nvPr>
        </p:nvSpPr>
        <p:spPr>
          <a:xfrm>
            <a:off x="268014" y="1024114"/>
            <a:ext cx="11558226" cy="5193806"/>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SzPts val="2000"/>
              <a:buFont typeface="Noto Sans Symbols"/>
              <a:buChar char="−"/>
            </a:pPr>
            <a:r>
              <a:rPr lang="de-DE" dirty="0"/>
              <a:t>All international </a:t>
            </a:r>
            <a:r>
              <a:rPr lang="de-DE" dirty="0" err="1"/>
              <a:t>connectivity</a:t>
            </a:r>
            <a:r>
              <a:rPr lang="de-DE" dirty="0"/>
              <a:t> </a:t>
            </a:r>
            <a:r>
              <a:rPr lang="de-DE" dirty="0" err="1"/>
              <a:t>relies</a:t>
            </a:r>
            <a:r>
              <a:rPr lang="de-DE" dirty="0"/>
              <a:t> </a:t>
            </a:r>
            <a:r>
              <a:rPr lang="de-DE" dirty="0" err="1"/>
              <a:t>largely</a:t>
            </a:r>
            <a:r>
              <a:rPr lang="de-DE" dirty="0"/>
              <a:t> on </a:t>
            </a:r>
            <a:r>
              <a:rPr lang="de-DE" dirty="0" err="1"/>
              <a:t>the</a:t>
            </a:r>
            <a:r>
              <a:rPr lang="de-DE" dirty="0"/>
              <a:t> </a:t>
            </a:r>
            <a:r>
              <a:rPr lang="de-DE" b="1" dirty="0"/>
              <a:t>ACE </a:t>
            </a:r>
            <a:r>
              <a:rPr lang="de-DE" b="1" dirty="0" err="1"/>
              <a:t>subsea</a:t>
            </a:r>
            <a:r>
              <a:rPr lang="de-DE" b="1" dirty="0"/>
              <a:t> </a:t>
            </a:r>
            <a:r>
              <a:rPr lang="de-DE" b="1" dirty="0" err="1"/>
              <a:t>cable</a:t>
            </a:r>
            <a:endParaRPr dirty="0"/>
          </a:p>
          <a:p>
            <a:pPr marL="800100" lvl="1" indent="-342900" algn="l" rtl="0">
              <a:lnSpc>
                <a:spcPct val="150000"/>
              </a:lnSpc>
              <a:spcBef>
                <a:spcPts val="500"/>
              </a:spcBef>
              <a:spcAft>
                <a:spcPts val="0"/>
              </a:spcAft>
              <a:buSzPts val="1800"/>
              <a:buFont typeface="Noto Sans Symbols"/>
              <a:buChar char="−"/>
            </a:pPr>
            <a:r>
              <a:rPr lang="de-DE" dirty="0" err="1"/>
              <a:t>No</a:t>
            </a:r>
            <a:r>
              <a:rPr lang="de-DE" dirty="0"/>
              <a:t> alternative </a:t>
            </a:r>
            <a:r>
              <a:rPr lang="de-DE" dirty="0" err="1"/>
              <a:t>subsea</a:t>
            </a:r>
            <a:r>
              <a:rPr lang="de-DE" dirty="0"/>
              <a:t> </a:t>
            </a:r>
            <a:r>
              <a:rPr lang="de-DE" dirty="0" err="1"/>
              <a:t>cables</a:t>
            </a:r>
            <a:r>
              <a:rPr lang="de-DE" dirty="0"/>
              <a:t> → </a:t>
            </a:r>
            <a:r>
              <a:rPr lang="de-DE" dirty="0" err="1"/>
              <a:t>no</a:t>
            </a:r>
            <a:r>
              <a:rPr lang="de-DE" dirty="0"/>
              <a:t> </a:t>
            </a:r>
            <a:r>
              <a:rPr lang="de-DE" dirty="0" err="1"/>
              <a:t>redundancy</a:t>
            </a:r>
            <a:endParaRPr dirty="0"/>
          </a:p>
          <a:p>
            <a:pPr marL="342900" lvl="0" indent="-342900" algn="l" rtl="0">
              <a:lnSpc>
                <a:spcPct val="150000"/>
              </a:lnSpc>
              <a:spcBef>
                <a:spcPts val="1000"/>
              </a:spcBef>
              <a:spcAft>
                <a:spcPts val="0"/>
              </a:spcAft>
              <a:buSzPts val="2000"/>
              <a:buFont typeface="Noto Sans Symbols"/>
              <a:buChar char="−"/>
            </a:pPr>
            <a:r>
              <a:rPr lang="de-DE" dirty="0"/>
              <a:t>Limited </a:t>
            </a:r>
            <a:r>
              <a:rPr lang="de-DE" dirty="0" err="1"/>
              <a:t>cross-border</a:t>
            </a:r>
            <a:r>
              <a:rPr lang="de-DE" dirty="0"/>
              <a:t> </a:t>
            </a:r>
            <a:r>
              <a:rPr lang="de-DE" dirty="0" err="1"/>
              <a:t>terrestrial</a:t>
            </a:r>
            <a:r>
              <a:rPr lang="de-DE" dirty="0"/>
              <a:t> </a:t>
            </a:r>
            <a:r>
              <a:rPr lang="de-DE" dirty="0" err="1"/>
              <a:t>fiber</a:t>
            </a:r>
            <a:r>
              <a:rPr lang="de-DE" dirty="0"/>
              <a:t> </a:t>
            </a:r>
            <a:r>
              <a:rPr lang="de-DE" dirty="0" err="1"/>
              <a:t>networks</a:t>
            </a:r>
            <a:endParaRPr dirty="0"/>
          </a:p>
          <a:p>
            <a:pPr marL="342900" lvl="0" indent="-342900" algn="l" rtl="0">
              <a:lnSpc>
                <a:spcPct val="150000"/>
              </a:lnSpc>
              <a:spcBef>
                <a:spcPts val="1000"/>
              </a:spcBef>
              <a:spcAft>
                <a:spcPts val="0"/>
              </a:spcAft>
              <a:buSzPts val="2000"/>
              <a:buFont typeface="Noto Sans Symbols"/>
              <a:buChar char="−"/>
            </a:pPr>
            <a:r>
              <a:rPr lang="de-DE" dirty="0"/>
              <a:t>Very </a:t>
            </a:r>
            <a:r>
              <a:rPr lang="de-DE" dirty="0" err="1"/>
              <a:t>few</a:t>
            </a:r>
            <a:r>
              <a:rPr lang="de-DE" dirty="0"/>
              <a:t> </a:t>
            </a:r>
            <a:r>
              <a:rPr lang="de-DE" dirty="0" err="1"/>
              <a:t>or</a:t>
            </a:r>
            <a:r>
              <a:rPr lang="de-DE" dirty="0"/>
              <a:t> </a:t>
            </a:r>
            <a:r>
              <a:rPr lang="de-DE" dirty="0" err="1"/>
              <a:t>no</a:t>
            </a:r>
            <a:r>
              <a:rPr lang="de-DE" dirty="0"/>
              <a:t> </a:t>
            </a:r>
            <a:r>
              <a:rPr lang="de-DE" dirty="0" err="1"/>
              <a:t>local</a:t>
            </a:r>
            <a:r>
              <a:rPr lang="de-DE" dirty="0"/>
              <a:t> </a:t>
            </a:r>
            <a:r>
              <a:rPr lang="de-DE" dirty="0" err="1"/>
              <a:t>data</a:t>
            </a:r>
            <a:r>
              <a:rPr lang="de-DE" dirty="0"/>
              <a:t> </a:t>
            </a:r>
            <a:r>
              <a:rPr lang="de-DE" dirty="0" err="1"/>
              <a:t>centers</a:t>
            </a:r>
            <a:endParaRPr dirty="0"/>
          </a:p>
          <a:p>
            <a:pPr marL="800100" lvl="1" indent="-342900" algn="l" rtl="0">
              <a:lnSpc>
                <a:spcPct val="150000"/>
              </a:lnSpc>
              <a:spcBef>
                <a:spcPts val="500"/>
              </a:spcBef>
              <a:spcAft>
                <a:spcPts val="0"/>
              </a:spcAft>
              <a:buSzPts val="1800"/>
              <a:buFont typeface="Noto Sans Symbols"/>
              <a:buChar char="−"/>
            </a:pPr>
            <a:r>
              <a:rPr lang="de-DE" dirty="0" err="1"/>
              <a:t>Almost</a:t>
            </a:r>
            <a:r>
              <a:rPr lang="de-DE" dirty="0"/>
              <a:t> all </a:t>
            </a:r>
            <a:r>
              <a:rPr lang="de-DE" dirty="0" err="1"/>
              <a:t>content</a:t>
            </a:r>
            <a:r>
              <a:rPr lang="de-DE" dirty="0"/>
              <a:t> </a:t>
            </a:r>
            <a:r>
              <a:rPr lang="de-DE" dirty="0" err="1"/>
              <a:t>is</a:t>
            </a:r>
            <a:r>
              <a:rPr lang="de-DE" dirty="0"/>
              <a:t> </a:t>
            </a:r>
            <a:r>
              <a:rPr lang="de-DE" dirty="0" err="1"/>
              <a:t>hosted</a:t>
            </a:r>
            <a:r>
              <a:rPr lang="de-DE" dirty="0"/>
              <a:t>/</a:t>
            </a:r>
            <a:r>
              <a:rPr lang="de-DE" dirty="0" err="1"/>
              <a:t>cached</a:t>
            </a:r>
            <a:r>
              <a:rPr lang="de-DE" dirty="0"/>
              <a:t> </a:t>
            </a:r>
            <a:r>
              <a:rPr lang="de-DE" dirty="0" err="1"/>
              <a:t>abroad</a:t>
            </a:r>
            <a:endParaRPr dirty="0"/>
          </a:p>
          <a:p>
            <a:pPr marL="342900" lvl="0" indent="-342900" algn="l" rtl="0">
              <a:lnSpc>
                <a:spcPct val="150000"/>
              </a:lnSpc>
              <a:spcBef>
                <a:spcPts val="1000"/>
              </a:spcBef>
              <a:spcAft>
                <a:spcPts val="0"/>
              </a:spcAft>
              <a:buSzPts val="2000"/>
              <a:buFont typeface="Noto Sans Symbols"/>
              <a:buChar char="−"/>
            </a:pPr>
            <a:r>
              <a:rPr lang="de-DE" dirty="0"/>
              <a:t>Very </a:t>
            </a:r>
            <a:r>
              <a:rPr lang="de-DE" dirty="0" err="1"/>
              <a:t>few</a:t>
            </a:r>
            <a:r>
              <a:rPr lang="de-DE" dirty="0"/>
              <a:t> </a:t>
            </a:r>
            <a:r>
              <a:rPr lang="de-DE" dirty="0" err="1"/>
              <a:t>or</a:t>
            </a:r>
            <a:r>
              <a:rPr lang="de-DE" dirty="0"/>
              <a:t> </a:t>
            </a:r>
            <a:r>
              <a:rPr lang="de-DE" dirty="0" err="1"/>
              <a:t>no</a:t>
            </a:r>
            <a:r>
              <a:rPr lang="de-DE" dirty="0"/>
              <a:t> Internet Exchange Points (IXPs)</a:t>
            </a:r>
            <a:endParaRPr dirty="0"/>
          </a:p>
          <a:p>
            <a:pPr marL="457200" lvl="1" indent="-114300" algn="l" rtl="0">
              <a:lnSpc>
                <a:spcPct val="150000"/>
              </a:lnSpc>
              <a:spcBef>
                <a:spcPts val="1000"/>
              </a:spcBef>
              <a:spcAft>
                <a:spcPts val="0"/>
              </a:spcAft>
              <a:buSzPts val="1800"/>
              <a:buChar char="−"/>
            </a:pPr>
            <a:r>
              <a:rPr lang="de-DE" dirty="0"/>
              <a:t> </a:t>
            </a:r>
            <a:r>
              <a:rPr lang="de-DE" dirty="0" err="1"/>
              <a:t>small</a:t>
            </a:r>
            <a:r>
              <a:rPr lang="de-DE" dirty="0"/>
              <a:t> ISP </a:t>
            </a:r>
            <a:r>
              <a:rPr lang="de-DE" dirty="0" err="1"/>
              <a:t>markets</a:t>
            </a:r>
            <a:r>
              <a:rPr lang="de-DE" dirty="0"/>
              <a:t>, lack </a:t>
            </a:r>
            <a:r>
              <a:rPr lang="de-DE" dirty="0" err="1"/>
              <a:t>of</a:t>
            </a:r>
            <a:r>
              <a:rPr lang="de-DE" dirty="0"/>
              <a:t> </a:t>
            </a:r>
            <a:r>
              <a:rPr lang="de-DE" dirty="0" err="1"/>
              <a:t>regulatory</a:t>
            </a:r>
            <a:r>
              <a:rPr lang="de-DE" dirty="0"/>
              <a:t> push, and </a:t>
            </a:r>
            <a:r>
              <a:rPr lang="de-DE" dirty="0" err="1"/>
              <a:t>weak</a:t>
            </a:r>
            <a:r>
              <a:rPr lang="de-DE" dirty="0"/>
              <a:t> </a:t>
            </a:r>
            <a:r>
              <a:rPr lang="de-DE" dirty="0" err="1"/>
              <a:t>incentives</a:t>
            </a:r>
            <a:r>
              <a:rPr lang="de-DE" dirty="0"/>
              <a:t> </a:t>
            </a:r>
            <a:r>
              <a:rPr lang="de-DE" dirty="0" err="1"/>
              <a:t>to</a:t>
            </a:r>
            <a:r>
              <a:rPr lang="de-DE" dirty="0"/>
              <a:t> </a:t>
            </a:r>
            <a:r>
              <a:rPr lang="de-DE" dirty="0" err="1"/>
              <a:t>peer</a:t>
            </a:r>
            <a:endParaRPr dirty="0"/>
          </a:p>
          <a:p>
            <a:pPr marL="457200" lvl="1" indent="-114300" algn="l" rtl="0">
              <a:lnSpc>
                <a:spcPct val="150000"/>
              </a:lnSpc>
              <a:spcBef>
                <a:spcPts val="1000"/>
              </a:spcBef>
              <a:spcAft>
                <a:spcPts val="0"/>
              </a:spcAft>
              <a:buSzPts val="1800"/>
              <a:buChar char="−"/>
            </a:pPr>
            <a:r>
              <a:rPr lang="de-DE" dirty="0"/>
              <a:t> </a:t>
            </a:r>
            <a:r>
              <a:rPr lang="de-DE" dirty="0" err="1"/>
              <a:t>No</a:t>
            </a:r>
            <a:r>
              <a:rPr lang="de-DE" dirty="0"/>
              <a:t> </a:t>
            </a:r>
            <a:r>
              <a:rPr lang="de-DE" dirty="0" err="1"/>
              <a:t>or</a:t>
            </a:r>
            <a:r>
              <a:rPr lang="de-DE" dirty="0"/>
              <a:t> limited </a:t>
            </a:r>
            <a:r>
              <a:rPr lang="de-DE" dirty="0" err="1"/>
              <a:t>interconnections</a:t>
            </a:r>
            <a:r>
              <a:rPr lang="de-DE" dirty="0"/>
              <a:t> </a:t>
            </a:r>
            <a:r>
              <a:rPr lang="de-DE" dirty="0" err="1"/>
              <a:t>between</a:t>
            </a:r>
            <a:r>
              <a:rPr lang="de-DE" dirty="0"/>
              <a:t> ISPs → </a:t>
            </a:r>
            <a:r>
              <a:rPr lang="de-DE" dirty="0" err="1"/>
              <a:t>local</a:t>
            </a:r>
            <a:r>
              <a:rPr lang="de-DE" dirty="0"/>
              <a:t> </a:t>
            </a:r>
            <a:r>
              <a:rPr lang="de-DE" dirty="0" err="1"/>
              <a:t>traffic</a:t>
            </a:r>
            <a:r>
              <a:rPr lang="de-DE" dirty="0"/>
              <a:t> </a:t>
            </a:r>
            <a:r>
              <a:rPr lang="de-DE" dirty="0" err="1"/>
              <a:t>routed</a:t>
            </a:r>
            <a:r>
              <a:rPr lang="de-DE" dirty="0"/>
              <a:t> </a:t>
            </a:r>
            <a:r>
              <a:rPr lang="de-DE" dirty="0" err="1"/>
              <a:t>internationally</a:t>
            </a:r>
            <a:r>
              <a:rPr lang="de-DE" dirty="0"/>
              <a:t>, </a:t>
            </a:r>
            <a:r>
              <a:rPr lang="de-DE" dirty="0" err="1"/>
              <a:t>increasing</a:t>
            </a:r>
            <a:r>
              <a:rPr lang="de-DE" dirty="0"/>
              <a:t> </a:t>
            </a:r>
            <a:r>
              <a:rPr lang="de-DE" dirty="0" err="1"/>
              <a:t>latency</a:t>
            </a:r>
            <a:r>
              <a:rPr lang="de-DE" dirty="0"/>
              <a:t> and </a:t>
            </a:r>
            <a:r>
              <a:rPr lang="de-DE" dirty="0" err="1"/>
              <a:t>transit</a:t>
            </a:r>
            <a:r>
              <a:rPr lang="de-DE" dirty="0"/>
              <a:t> </a:t>
            </a:r>
            <a:r>
              <a:rPr lang="de-DE" dirty="0" err="1"/>
              <a:t>costs</a:t>
            </a:r>
            <a:endParaRPr dirty="0"/>
          </a:p>
          <a:p>
            <a:pPr marL="0" lvl="0" indent="0" algn="l" rtl="0">
              <a:lnSpc>
                <a:spcPct val="150000"/>
              </a:lnSpc>
              <a:spcBef>
                <a:spcPts val="1000"/>
              </a:spcBef>
              <a:spcAft>
                <a:spcPts val="0"/>
              </a:spcAft>
              <a:buSzPts val="2000"/>
              <a:buNone/>
            </a:pPr>
            <a:endParaRPr dirty="0"/>
          </a:p>
        </p:txBody>
      </p:sp>
      <p:sp>
        <p:nvSpPr>
          <p:cNvPr id="123" name="Google Shape;123;p16"/>
          <p:cNvSpPr txBox="1">
            <a:spLocks noGrp="1"/>
          </p:cNvSpPr>
          <p:nvPr>
            <p:ph type="sldNum" idx="12"/>
          </p:nvPr>
        </p:nvSpPr>
        <p:spPr>
          <a:xfrm>
            <a:off x="11560628" y="6356350"/>
            <a:ext cx="413657" cy="3873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6</a:t>
            </a:r>
            <a:endParaRPr dirty="0"/>
          </a:p>
        </p:txBody>
      </p:sp>
      <p:sp>
        <p:nvSpPr>
          <p:cNvPr id="124" name="Google Shape;124;p16"/>
          <p:cNvSpPr txBox="1"/>
          <p:nvPr/>
        </p:nvSpPr>
        <p:spPr>
          <a:xfrm>
            <a:off x="0" y="5871750"/>
            <a:ext cx="11464500" cy="400200"/>
          </a:xfrm>
          <a:prstGeom prst="rect">
            <a:avLst/>
          </a:prstGeom>
          <a:noFill/>
          <a:ln>
            <a:noFill/>
          </a:ln>
        </p:spPr>
        <p:txBody>
          <a:bodyPr spcFirstLastPara="1" wrap="square" lIns="91425" tIns="45700" rIns="91425" bIns="45700" anchor="t" anchorCtr="0">
            <a:spAutoFit/>
          </a:bodyPr>
          <a:lstStyle/>
          <a:p>
            <a:pPr marL="457200" marR="0" lvl="1" indent="0" algn="l" rtl="0">
              <a:lnSpc>
                <a:spcPct val="150000"/>
              </a:lnSpc>
              <a:spcBef>
                <a:spcPts val="0"/>
              </a:spcBef>
              <a:spcAft>
                <a:spcPts val="0"/>
              </a:spcAft>
              <a:buNone/>
            </a:pPr>
            <a:r>
              <a:rPr lang="de-DE" sz="2000" b="1" i="0" u="none" strike="noStrike" cap="none" dirty="0">
                <a:solidFill>
                  <a:schemeClr val="dk1"/>
                </a:solidFill>
                <a:latin typeface="Arial"/>
                <a:ea typeface="Arial"/>
                <a:cs typeface="Arial"/>
                <a:sym typeface="Arial"/>
              </a:rPr>
              <a:t>➔ High </a:t>
            </a:r>
            <a:r>
              <a:rPr lang="de-DE" sz="2000" b="1" i="0" u="none" strike="noStrike" cap="none" dirty="0" err="1">
                <a:solidFill>
                  <a:schemeClr val="dk1"/>
                </a:solidFill>
                <a:latin typeface="Arial"/>
                <a:ea typeface="Arial"/>
                <a:cs typeface="Arial"/>
                <a:sym typeface="Arial"/>
              </a:rPr>
              <a:t>costs</a:t>
            </a:r>
            <a:r>
              <a:rPr lang="de-DE" sz="2000" b="1" i="0" u="none" strike="noStrike" cap="none" dirty="0">
                <a:solidFill>
                  <a:schemeClr val="dk1"/>
                </a:solidFill>
                <a:latin typeface="Arial"/>
                <a:ea typeface="Arial"/>
                <a:cs typeface="Arial"/>
                <a:sym typeface="Arial"/>
              </a:rPr>
              <a:t>, </a:t>
            </a:r>
            <a:r>
              <a:rPr lang="de-DE" sz="2000" b="1" i="0" u="none" strike="noStrike" cap="none" dirty="0" err="1">
                <a:solidFill>
                  <a:schemeClr val="dk1"/>
                </a:solidFill>
                <a:latin typeface="Arial"/>
                <a:ea typeface="Arial"/>
                <a:cs typeface="Arial"/>
                <a:sym typeface="Arial"/>
              </a:rPr>
              <a:t>low</a:t>
            </a:r>
            <a:r>
              <a:rPr lang="de-DE" sz="2000" b="1" i="0" u="none" strike="noStrike" cap="none" dirty="0">
                <a:solidFill>
                  <a:schemeClr val="dk1"/>
                </a:solidFill>
                <a:latin typeface="Arial"/>
                <a:ea typeface="Arial"/>
                <a:cs typeface="Arial"/>
                <a:sym typeface="Arial"/>
              </a:rPr>
              <a:t> </a:t>
            </a:r>
            <a:r>
              <a:rPr lang="de-DE" sz="2000" b="1" i="0" u="none" strike="noStrike" cap="none" dirty="0" err="1">
                <a:solidFill>
                  <a:schemeClr val="dk1"/>
                </a:solidFill>
                <a:latin typeface="Arial"/>
                <a:ea typeface="Arial"/>
                <a:cs typeface="Arial"/>
                <a:sym typeface="Arial"/>
              </a:rPr>
              <a:t>competition</a:t>
            </a:r>
            <a:r>
              <a:rPr lang="de-DE" sz="2000" b="1" i="0" u="none" strike="noStrike" cap="none" dirty="0">
                <a:solidFill>
                  <a:schemeClr val="dk1"/>
                </a:solidFill>
                <a:latin typeface="Arial"/>
                <a:ea typeface="Arial"/>
                <a:cs typeface="Arial"/>
                <a:sym typeface="Arial"/>
              </a:rPr>
              <a:t>, fragile</a:t>
            </a:r>
            <a:r>
              <a:rPr lang="de-DE" sz="2000" b="1" dirty="0">
                <a:solidFill>
                  <a:schemeClr val="dk1"/>
                </a:solidFill>
              </a:rPr>
              <a:t> </a:t>
            </a:r>
            <a:r>
              <a:rPr lang="de-DE" sz="2000" b="1" i="0" u="none" strike="noStrike" cap="none" dirty="0" err="1">
                <a:solidFill>
                  <a:schemeClr val="dk1"/>
                </a:solidFill>
                <a:latin typeface="Arial"/>
                <a:ea typeface="Arial"/>
                <a:cs typeface="Arial"/>
                <a:sym typeface="Arial"/>
              </a:rPr>
              <a:t>connectivity</a:t>
            </a:r>
            <a:r>
              <a:rPr lang="de-DE" sz="2000" b="1" i="0" u="none" strike="noStrike" cap="none" dirty="0">
                <a:solidFill>
                  <a:schemeClr val="dk1"/>
                </a:solidFill>
                <a:latin typeface="Arial"/>
                <a:ea typeface="Arial"/>
                <a:cs typeface="Arial"/>
                <a:sym typeface="Arial"/>
              </a:rPr>
              <a:t> </a:t>
            </a:r>
            <a:r>
              <a:rPr lang="de-DE" sz="2000" b="1" i="0" u="none" strike="noStrike" cap="none" dirty="0" err="1">
                <a:solidFill>
                  <a:schemeClr val="dk1"/>
                </a:solidFill>
                <a:latin typeface="Arial"/>
                <a:ea typeface="Arial"/>
                <a:cs typeface="Arial"/>
                <a:sym typeface="Arial"/>
              </a:rPr>
              <a:t>despite</a:t>
            </a:r>
            <a:r>
              <a:rPr lang="de-DE" sz="2000" b="1" i="0" u="none" strike="noStrike" cap="none" dirty="0">
                <a:solidFill>
                  <a:schemeClr val="dk1"/>
                </a:solidFill>
                <a:latin typeface="Arial"/>
                <a:ea typeface="Arial"/>
                <a:cs typeface="Arial"/>
                <a:sym typeface="Arial"/>
              </a:rPr>
              <a:t> </a:t>
            </a:r>
            <a:r>
              <a:rPr lang="de-DE" sz="2000" b="1" i="0" u="none" strike="noStrike" cap="none" dirty="0" err="1">
                <a:solidFill>
                  <a:schemeClr val="dk1"/>
                </a:solidFill>
                <a:latin typeface="Arial"/>
                <a:ea typeface="Arial"/>
                <a:cs typeface="Arial"/>
                <a:sym typeface="Arial"/>
              </a:rPr>
              <a:t>rising</a:t>
            </a:r>
            <a:r>
              <a:rPr lang="de-DE" sz="2000" b="1" i="0" u="none" strike="noStrike" cap="none" dirty="0">
                <a:solidFill>
                  <a:schemeClr val="dk1"/>
                </a:solidFill>
                <a:latin typeface="Arial"/>
                <a:ea typeface="Arial"/>
                <a:cs typeface="Arial"/>
                <a:sym typeface="Arial"/>
              </a:rPr>
              <a:t> </a:t>
            </a:r>
            <a:r>
              <a:rPr lang="de-DE" sz="2000" b="1" i="0" u="none" strike="noStrike" cap="none" dirty="0" err="1">
                <a:solidFill>
                  <a:schemeClr val="dk1"/>
                </a:solidFill>
                <a:latin typeface="Arial"/>
                <a:ea typeface="Arial"/>
                <a:cs typeface="Arial"/>
                <a:sym typeface="Arial"/>
              </a:rPr>
              <a:t>demand</a:t>
            </a:r>
            <a:r>
              <a:rPr lang="de-DE" sz="2000" b="1" i="0" u="none" strike="noStrike" cap="none" dirty="0">
                <a:solidFill>
                  <a:schemeClr val="dk1"/>
                </a:solidFill>
                <a:latin typeface="Arial"/>
                <a:ea typeface="Arial"/>
                <a:cs typeface="Arial"/>
                <a:sym typeface="Arial"/>
              </a:rPr>
              <a:t> </a:t>
            </a:r>
            <a:endParaRPr sz="2000" b="1" i="0" u="none" strike="noStrike" cap="none" dirty="0">
              <a:solidFill>
                <a:schemeClr val="dk1"/>
              </a:solidFill>
              <a:latin typeface="Arial"/>
              <a:ea typeface="Arial"/>
              <a:cs typeface="Arial"/>
              <a:sym typeface="Arial"/>
            </a:endParaRPr>
          </a:p>
        </p:txBody>
      </p:sp>
      <p:sp>
        <p:nvSpPr>
          <p:cNvPr id="125" name="Google Shape;125;p16"/>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6" name="Google Shape;126;p16"/>
          <p:cNvPicPr preferRelativeResize="0"/>
          <p:nvPr/>
        </p:nvPicPr>
        <p:blipFill>
          <a:blip r:embed="rId3">
            <a:alphaModFix/>
          </a:blip>
          <a:stretch>
            <a:fillRect/>
          </a:stretch>
        </p:blipFill>
        <p:spPr>
          <a:xfrm>
            <a:off x="11356692" y="419380"/>
            <a:ext cx="413650" cy="4198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5" name="Google Shape;124;p16">
            <a:extLst>
              <a:ext uri="{FF2B5EF4-FFF2-40B4-BE49-F238E27FC236}">
                <a16:creationId xmlns:a16="http://schemas.microsoft.com/office/drawing/2014/main" id="{5E8C3CEB-D792-1494-352C-37F842C6A3E5}"/>
              </a:ext>
            </a:extLst>
          </p:cNvPr>
          <p:cNvSpPr txBox="1"/>
          <p:nvPr/>
        </p:nvSpPr>
        <p:spPr>
          <a:xfrm>
            <a:off x="0" y="5871750"/>
            <a:ext cx="11464500" cy="400200"/>
          </a:xfrm>
          <a:prstGeom prst="rect">
            <a:avLst/>
          </a:prstGeom>
          <a:noFill/>
          <a:ln>
            <a:noFill/>
          </a:ln>
        </p:spPr>
        <p:txBody>
          <a:bodyPr spcFirstLastPara="1" wrap="square" lIns="91425" tIns="45700" rIns="91425" bIns="45700" anchor="t" anchorCtr="0">
            <a:spAutoFit/>
          </a:bodyPr>
          <a:lstStyle/>
          <a:p>
            <a:pPr marL="457200" marR="0" lvl="1" indent="0" algn="l" rtl="0">
              <a:lnSpc>
                <a:spcPct val="150000"/>
              </a:lnSpc>
              <a:spcBef>
                <a:spcPts val="0"/>
              </a:spcBef>
              <a:spcAft>
                <a:spcPts val="0"/>
              </a:spcAft>
              <a:buNone/>
            </a:pPr>
            <a:r>
              <a:rPr lang="de-DE" sz="2000" b="1" i="0" u="none" strike="noStrike" cap="none" dirty="0">
                <a:solidFill>
                  <a:schemeClr val="dk1"/>
                </a:solidFill>
                <a:latin typeface="Arial"/>
                <a:ea typeface="Arial"/>
                <a:cs typeface="Arial"/>
                <a:sym typeface="Arial"/>
              </a:rPr>
              <a:t>➔ High </a:t>
            </a:r>
            <a:r>
              <a:rPr lang="de-DE" sz="2000" b="1" i="0" u="none" strike="noStrike" cap="none" dirty="0" err="1">
                <a:solidFill>
                  <a:schemeClr val="dk1"/>
                </a:solidFill>
                <a:latin typeface="Arial"/>
                <a:ea typeface="Arial"/>
                <a:cs typeface="Arial"/>
                <a:sym typeface="Arial"/>
              </a:rPr>
              <a:t>costs</a:t>
            </a:r>
            <a:r>
              <a:rPr lang="de-DE" sz="2000" b="1" i="0" u="none" strike="noStrike" cap="none" dirty="0">
                <a:solidFill>
                  <a:schemeClr val="dk1"/>
                </a:solidFill>
                <a:latin typeface="Arial"/>
                <a:ea typeface="Arial"/>
                <a:cs typeface="Arial"/>
                <a:sym typeface="Arial"/>
              </a:rPr>
              <a:t>, </a:t>
            </a:r>
            <a:r>
              <a:rPr lang="de-DE" sz="2000" b="1" i="0" u="none" strike="noStrike" cap="none" dirty="0" err="1">
                <a:solidFill>
                  <a:schemeClr val="dk1"/>
                </a:solidFill>
                <a:latin typeface="Arial"/>
                <a:ea typeface="Arial"/>
                <a:cs typeface="Arial"/>
                <a:sym typeface="Arial"/>
              </a:rPr>
              <a:t>low</a:t>
            </a:r>
            <a:r>
              <a:rPr lang="de-DE" sz="2000" b="1" i="0" u="none" strike="noStrike" cap="none" dirty="0">
                <a:solidFill>
                  <a:schemeClr val="dk1"/>
                </a:solidFill>
                <a:latin typeface="Arial"/>
                <a:ea typeface="Arial"/>
                <a:cs typeface="Arial"/>
                <a:sym typeface="Arial"/>
              </a:rPr>
              <a:t> </a:t>
            </a:r>
            <a:r>
              <a:rPr lang="de-DE" sz="2000" b="1" i="0" u="none" strike="noStrike" cap="none" dirty="0" err="1">
                <a:solidFill>
                  <a:schemeClr val="dk1"/>
                </a:solidFill>
                <a:latin typeface="Arial"/>
                <a:ea typeface="Arial"/>
                <a:cs typeface="Arial"/>
                <a:sym typeface="Arial"/>
              </a:rPr>
              <a:t>competition</a:t>
            </a:r>
            <a:r>
              <a:rPr lang="de-DE" sz="2000" b="1" i="0" u="none" strike="noStrike" cap="none" dirty="0">
                <a:solidFill>
                  <a:schemeClr val="dk1"/>
                </a:solidFill>
                <a:latin typeface="Arial"/>
                <a:ea typeface="Arial"/>
                <a:cs typeface="Arial"/>
                <a:sym typeface="Arial"/>
              </a:rPr>
              <a:t>, fragile</a:t>
            </a:r>
            <a:r>
              <a:rPr lang="de-DE" sz="2000" b="1" dirty="0">
                <a:solidFill>
                  <a:schemeClr val="dk1"/>
                </a:solidFill>
              </a:rPr>
              <a:t> </a:t>
            </a:r>
            <a:r>
              <a:rPr lang="de-DE" sz="2000" b="1" i="0" u="none" strike="noStrike" cap="none" dirty="0" err="1">
                <a:solidFill>
                  <a:schemeClr val="dk1"/>
                </a:solidFill>
                <a:latin typeface="Arial"/>
                <a:ea typeface="Arial"/>
                <a:cs typeface="Arial"/>
                <a:sym typeface="Arial"/>
              </a:rPr>
              <a:t>connectivity</a:t>
            </a:r>
            <a:r>
              <a:rPr lang="de-DE" sz="2000" b="1" i="0" u="none" strike="noStrike" cap="none" dirty="0">
                <a:solidFill>
                  <a:schemeClr val="dk1"/>
                </a:solidFill>
                <a:latin typeface="Arial"/>
                <a:ea typeface="Arial"/>
                <a:cs typeface="Arial"/>
                <a:sym typeface="Arial"/>
              </a:rPr>
              <a:t> </a:t>
            </a:r>
            <a:r>
              <a:rPr lang="de-DE" sz="2000" b="1" i="0" u="none" strike="noStrike" cap="none" dirty="0" err="1">
                <a:solidFill>
                  <a:schemeClr val="dk1"/>
                </a:solidFill>
                <a:latin typeface="Arial"/>
                <a:ea typeface="Arial"/>
                <a:cs typeface="Arial"/>
                <a:sym typeface="Arial"/>
              </a:rPr>
              <a:t>despite</a:t>
            </a:r>
            <a:r>
              <a:rPr lang="de-DE" sz="2000" b="1" i="0" u="none" strike="noStrike" cap="none" dirty="0">
                <a:solidFill>
                  <a:schemeClr val="dk1"/>
                </a:solidFill>
                <a:latin typeface="Arial"/>
                <a:ea typeface="Arial"/>
                <a:cs typeface="Arial"/>
                <a:sym typeface="Arial"/>
              </a:rPr>
              <a:t> </a:t>
            </a:r>
            <a:r>
              <a:rPr lang="de-DE" sz="2000" b="1" i="0" u="none" strike="noStrike" cap="none" dirty="0" err="1">
                <a:solidFill>
                  <a:schemeClr val="dk1"/>
                </a:solidFill>
                <a:latin typeface="Arial"/>
                <a:ea typeface="Arial"/>
                <a:cs typeface="Arial"/>
                <a:sym typeface="Arial"/>
              </a:rPr>
              <a:t>rising</a:t>
            </a:r>
            <a:r>
              <a:rPr lang="de-DE" sz="2000" b="1" i="0" u="none" strike="noStrike" cap="none" dirty="0">
                <a:solidFill>
                  <a:schemeClr val="dk1"/>
                </a:solidFill>
                <a:latin typeface="Arial"/>
                <a:ea typeface="Arial"/>
                <a:cs typeface="Arial"/>
                <a:sym typeface="Arial"/>
              </a:rPr>
              <a:t> </a:t>
            </a:r>
            <a:r>
              <a:rPr lang="de-DE" sz="2000" b="1" i="0" u="none" strike="noStrike" cap="none" dirty="0" err="1">
                <a:solidFill>
                  <a:schemeClr val="dk1"/>
                </a:solidFill>
                <a:latin typeface="Arial"/>
                <a:ea typeface="Arial"/>
                <a:cs typeface="Arial"/>
                <a:sym typeface="Arial"/>
              </a:rPr>
              <a:t>demand</a:t>
            </a:r>
            <a:r>
              <a:rPr lang="de-DE" sz="2000" b="1" i="0" u="none" strike="noStrike" cap="none" dirty="0">
                <a:solidFill>
                  <a:schemeClr val="dk1"/>
                </a:solidFill>
                <a:latin typeface="Arial"/>
                <a:ea typeface="Arial"/>
                <a:cs typeface="Arial"/>
                <a:sym typeface="Arial"/>
              </a:rPr>
              <a:t> </a:t>
            </a:r>
            <a:endParaRPr sz="2000" b="1" i="0" u="none" strike="noStrike" cap="none" dirty="0">
              <a:solidFill>
                <a:schemeClr val="dk1"/>
              </a:solidFill>
              <a:latin typeface="Arial"/>
              <a:ea typeface="Arial"/>
              <a:cs typeface="Arial"/>
              <a:sym typeface="Arial"/>
            </a:endParaRPr>
          </a:p>
        </p:txBody>
      </p:sp>
      <p:sp>
        <p:nvSpPr>
          <p:cNvPr id="4" name="Google Shape;122;p16">
            <a:extLst>
              <a:ext uri="{FF2B5EF4-FFF2-40B4-BE49-F238E27FC236}">
                <a16:creationId xmlns:a16="http://schemas.microsoft.com/office/drawing/2014/main" id="{882F3AFA-2C79-FBD9-AEAD-9115EF868E61}"/>
              </a:ext>
            </a:extLst>
          </p:cNvPr>
          <p:cNvSpPr txBox="1">
            <a:spLocks/>
          </p:cNvSpPr>
          <p:nvPr/>
        </p:nvSpPr>
        <p:spPr>
          <a:xfrm>
            <a:off x="268014" y="1024114"/>
            <a:ext cx="11558226" cy="5193806"/>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90000"/>
              </a:lnSpc>
              <a:spcBef>
                <a:spcPts val="1000"/>
              </a:spcBef>
              <a:buClr>
                <a:srgbClr val="86868B"/>
              </a:buClr>
              <a:buFont typeface="System Font Regular"/>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Clr>
                <a:srgbClr val="86868B"/>
              </a:buClr>
              <a:buFont typeface="System Font Regular"/>
              <a:buNone/>
              <a:defRPr sz="18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86868B"/>
              </a:buClr>
              <a:buFont typeface="System Font Regular"/>
              <a:buNone/>
              <a:defRPr sz="1600" b="0"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86868B"/>
              </a:buClr>
              <a:buFont typeface="System Font Regular"/>
              <a:buNone/>
              <a:defRPr sz="1600" b="0" i="0" kern="1200">
                <a:solidFill>
                  <a:srgbClr val="86868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86868B"/>
              </a:buClr>
              <a:buFont typeface="System Font Regular"/>
              <a:buNone/>
              <a:defRPr sz="1400" b="0" i="0" kern="1200">
                <a:solidFill>
                  <a:srgbClr val="86868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spcBef>
                <a:spcPts val="0"/>
              </a:spcBef>
              <a:buSzPts val="2000"/>
              <a:buFont typeface="Noto Sans Symbols"/>
              <a:buChar char="−"/>
            </a:pPr>
            <a:r>
              <a:rPr lang="en-US" dirty="0"/>
              <a:t>All international connectivity relies largely on the </a:t>
            </a:r>
            <a:r>
              <a:rPr lang="en-US" b="1" dirty="0"/>
              <a:t>ACE subsea cable</a:t>
            </a:r>
            <a:endParaRPr lang="en-US" dirty="0"/>
          </a:p>
          <a:p>
            <a:pPr marL="800100" lvl="1" indent="-342900">
              <a:lnSpc>
                <a:spcPct val="150000"/>
              </a:lnSpc>
              <a:buSzPts val="1800"/>
              <a:buFont typeface="Noto Sans Symbols"/>
              <a:buChar char="−"/>
            </a:pPr>
            <a:r>
              <a:rPr lang="en-US" dirty="0"/>
              <a:t>No alternative subsea cables → no redundancy</a:t>
            </a:r>
          </a:p>
          <a:p>
            <a:pPr marL="342900" indent="-342900">
              <a:lnSpc>
                <a:spcPct val="150000"/>
              </a:lnSpc>
              <a:buSzPts val="2000"/>
              <a:buFont typeface="Noto Sans Symbols"/>
              <a:buChar char="−"/>
            </a:pPr>
            <a:r>
              <a:rPr lang="en-US" dirty="0"/>
              <a:t>Limited cross-border terrestrial fiber networks</a:t>
            </a:r>
          </a:p>
          <a:p>
            <a:pPr marL="342900" indent="-342900">
              <a:lnSpc>
                <a:spcPct val="150000"/>
              </a:lnSpc>
              <a:buSzPts val="2000"/>
              <a:buFont typeface="Noto Sans Symbols"/>
              <a:buChar char="−"/>
            </a:pPr>
            <a:r>
              <a:rPr lang="en-US" dirty="0"/>
              <a:t>Very few or no local data centers</a:t>
            </a:r>
          </a:p>
          <a:p>
            <a:pPr marL="800100" lvl="1" indent="-342900">
              <a:lnSpc>
                <a:spcPct val="150000"/>
              </a:lnSpc>
              <a:buSzPts val="1800"/>
              <a:buFont typeface="Noto Sans Symbols"/>
              <a:buChar char="−"/>
            </a:pPr>
            <a:r>
              <a:rPr lang="en-US" dirty="0"/>
              <a:t>Almost all content is hosted/cached abroad</a:t>
            </a:r>
          </a:p>
          <a:p>
            <a:pPr marL="342900" indent="-342900">
              <a:lnSpc>
                <a:spcPct val="150000"/>
              </a:lnSpc>
              <a:buSzPts val="2000"/>
              <a:buFont typeface="Noto Sans Symbols"/>
              <a:buChar char="−"/>
            </a:pPr>
            <a:r>
              <a:rPr lang="en-US" dirty="0"/>
              <a:t>Very few or no Internet Exchange Points (IXPs)</a:t>
            </a:r>
          </a:p>
          <a:p>
            <a:pPr lvl="1" indent="-114300">
              <a:lnSpc>
                <a:spcPct val="150000"/>
              </a:lnSpc>
              <a:spcBef>
                <a:spcPts val="1000"/>
              </a:spcBef>
              <a:buSzPts val="1800"/>
              <a:buFont typeface="System Font Regular"/>
              <a:buChar char="−"/>
            </a:pPr>
            <a:r>
              <a:rPr lang="en-US" dirty="0"/>
              <a:t> small ISP markets, lack of regulatory push, and weak incentives to peer</a:t>
            </a:r>
          </a:p>
          <a:p>
            <a:pPr lvl="1" indent="-114300">
              <a:lnSpc>
                <a:spcPct val="150000"/>
              </a:lnSpc>
              <a:spcBef>
                <a:spcPts val="1000"/>
              </a:spcBef>
              <a:buSzPts val="1800"/>
              <a:buFont typeface="System Font Regular"/>
              <a:buChar char="−"/>
            </a:pPr>
            <a:r>
              <a:rPr lang="en-US" dirty="0"/>
              <a:t> No or limited interconnections between ISPs → local traffic routed internationally, increasing latency and transit costs</a:t>
            </a:r>
          </a:p>
          <a:p>
            <a:pPr>
              <a:lnSpc>
                <a:spcPct val="150000"/>
              </a:lnSpc>
              <a:buSzPts val="2000"/>
            </a:pPr>
            <a:endParaRPr lang="en-US" dirty="0"/>
          </a:p>
        </p:txBody>
      </p:sp>
      <p:pic>
        <p:nvPicPr>
          <p:cNvPr id="136" name="Google Shape;136;p17" descr="Ein Bild, das Karte, Text, Atlas enthält.&#10;&#10;KI-generierte Inhalte können fehlerhaft sein."/>
          <p:cNvPicPr preferRelativeResize="0"/>
          <p:nvPr/>
        </p:nvPicPr>
        <p:blipFill rotWithShape="1">
          <a:blip r:embed="rId3">
            <a:alphaModFix/>
          </a:blip>
          <a:srcRect/>
          <a:stretch/>
        </p:blipFill>
        <p:spPr>
          <a:xfrm>
            <a:off x="5609118" y="1218138"/>
            <a:ext cx="5951511" cy="4984959"/>
          </a:xfrm>
          <a:prstGeom prst="rect">
            <a:avLst/>
          </a:prstGeom>
          <a:noFill/>
          <a:ln>
            <a:noFill/>
          </a:ln>
        </p:spPr>
      </p:pic>
      <p:sp>
        <p:nvSpPr>
          <p:cNvPr id="134" name="Google Shape;134;p17"/>
          <p:cNvSpPr txBox="1">
            <a:spLocks noGrp="1"/>
          </p:cNvSpPr>
          <p:nvPr>
            <p:ph type="title"/>
          </p:nvPr>
        </p:nvSpPr>
        <p:spPr>
          <a:xfrm>
            <a:off x="268014" y="283780"/>
            <a:ext cx="10682208" cy="7322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de-DE"/>
              <a:t>Challenges </a:t>
            </a:r>
            <a:endParaRPr/>
          </a:p>
        </p:txBody>
      </p:sp>
      <p:sp>
        <p:nvSpPr>
          <p:cNvPr id="135" name="Google Shape;135;p17"/>
          <p:cNvSpPr txBox="1">
            <a:spLocks noGrp="1"/>
          </p:cNvSpPr>
          <p:nvPr>
            <p:ph type="sldNum" idx="12"/>
          </p:nvPr>
        </p:nvSpPr>
        <p:spPr>
          <a:xfrm>
            <a:off x="11560628" y="6356350"/>
            <a:ext cx="413657" cy="3873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7</a:t>
            </a:r>
            <a:endParaRPr dirty="0"/>
          </a:p>
        </p:txBody>
      </p:sp>
      <p:sp>
        <p:nvSpPr>
          <p:cNvPr id="137" name="Google Shape;137;p17"/>
          <p:cNvSpPr txBox="1"/>
          <p:nvPr/>
        </p:nvSpPr>
        <p:spPr>
          <a:xfrm>
            <a:off x="5680526" y="2453759"/>
            <a:ext cx="14782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800" b="1">
                <a:solidFill>
                  <a:srgbClr val="FF0000"/>
                </a:solidFill>
                <a:latin typeface="Arial"/>
                <a:ea typeface="Arial"/>
                <a:cs typeface="Arial"/>
                <a:sym typeface="Arial"/>
              </a:rPr>
              <a:t>RTT 106ms</a:t>
            </a:r>
            <a:endParaRPr/>
          </a:p>
        </p:txBody>
      </p:sp>
      <p:pic>
        <p:nvPicPr>
          <p:cNvPr id="138" name="Google Shape;138;p17"/>
          <p:cNvPicPr preferRelativeResize="0"/>
          <p:nvPr/>
        </p:nvPicPr>
        <p:blipFill rotWithShape="1">
          <a:blip r:embed="rId4">
            <a:alphaModFix/>
          </a:blip>
          <a:srcRect/>
          <a:stretch/>
        </p:blipFill>
        <p:spPr>
          <a:xfrm flipH="1">
            <a:off x="6974140" y="5464554"/>
            <a:ext cx="369332" cy="369332"/>
          </a:xfrm>
          <a:prstGeom prst="rect">
            <a:avLst/>
          </a:prstGeom>
          <a:noFill/>
          <a:ln>
            <a:noFill/>
          </a:ln>
        </p:spPr>
      </p:pic>
      <p:pic>
        <p:nvPicPr>
          <p:cNvPr id="139" name="Google Shape;139;p17"/>
          <p:cNvPicPr preferRelativeResize="0"/>
          <p:nvPr/>
        </p:nvPicPr>
        <p:blipFill rotWithShape="1">
          <a:blip r:embed="rId4">
            <a:alphaModFix/>
          </a:blip>
          <a:srcRect/>
          <a:stretch/>
        </p:blipFill>
        <p:spPr>
          <a:xfrm flipH="1">
            <a:off x="8166750" y="1376936"/>
            <a:ext cx="369332" cy="369332"/>
          </a:xfrm>
          <a:prstGeom prst="rect">
            <a:avLst/>
          </a:prstGeom>
          <a:noFill/>
          <a:ln>
            <a:noFill/>
          </a:ln>
        </p:spPr>
      </p:pic>
      <p:sp>
        <p:nvSpPr>
          <p:cNvPr id="140" name="Google Shape;140;p17"/>
          <p:cNvSpPr/>
          <p:nvPr/>
        </p:nvSpPr>
        <p:spPr>
          <a:xfrm rot="1376392">
            <a:off x="6112932" y="1517983"/>
            <a:ext cx="2576041" cy="4470845"/>
          </a:xfrm>
          <a:prstGeom prst="arc">
            <a:avLst>
              <a:gd name="adj1" fmla="val 16362266"/>
              <a:gd name="adj2" fmla="val 4414198"/>
            </a:avLst>
          </a:prstGeom>
          <a:noFill/>
          <a:ln w="19050"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41" name="Google Shape;141;p17"/>
          <p:cNvSpPr/>
          <p:nvPr/>
        </p:nvSpPr>
        <p:spPr>
          <a:xfrm rot="926347" flipH="1">
            <a:off x="6842669" y="1621524"/>
            <a:ext cx="1538769" cy="4234816"/>
          </a:xfrm>
          <a:prstGeom prst="arc">
            <a:avLst>
              <a:gd name="adj1" fmla="val 16005592"/>
              <a:gd name="adj2" fmla="val 5479850"/>
            </a:avLst>
          </a:prstGeom>
          <a:noFill/>
          <a:ln w="19050"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42" name="Google Shape;142;p17"/>
          <p:cNvSpPr/>
          <p:nvPr/>
        </p:nvSpPr>
        <p:spPr>
          <a:xfrm rot="5832144">
            <a:off x="8155765" y="1645247"/>
            <a:ext cx="184150" cy="140198"/>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Google Shape;143;p17"/>
          <p:cNvSpPr/>
          <p:nvPr/>
        </p:nvSpPr>
        <p:spPr>
          <a:xfrm rot="-6779207">
            <a:off x="7135682" y="5738448"/>
            <a:ext cx="184150" cy="140198"/>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17"/>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45" name="Google Shape;145;p17"/>
          <p:cNvPicPr preferRelativeResize="0"/>
          <p:nvPr/>
        </p:nvPicPr>
        <p:blipFill>
          <a:blip r:embed="rId5">
            <a:alphaModFix/>
          </a:blip>
          <a:stretch>
            <a:fillRect/>
          </a:stretch>
        </p:blipFill>
        <p:spPr>
          <a:xfrm>
            <a:off x="11356692" y="419380"/>
            <a:ext cx="413650" cy="4198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268014" y="283780"/>
            <a:ext cx="10682208" cy="7322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de-DE"/>
              <a:t>ACE (Africa Coast to Europe) Subsea Cable System</a:t>
            </a:r>
            <a:endParaRPr/>
          </a:p>
        </p:txBody>
      </p:sp>
      <p:sp>
        <p:nvSpPr>
          <p:cNvPr id="225" name="Google Shape;225;p24"/>
          <p:cNvSpPr txBox="1">
            <a:spLocks noGrp="1"/>
          </p:cNvSpPr>
          <p:nvPr>
            <p:ph type="body" idx="1"/>
          </p:nvPr>
        </p:nvSpPr>
        <p:spPr>
          <a:xfrm>
            <a:off x="268014" y="1182946"/>
            <a:ext cx="5961336" cy="5193806"/>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SzPts val="2000"/>
              <a:buFont typeface="Noto Sans Symbols"/>
              <a:buChar char="−"/>
            </a:pPr>
            <a:r>
              <a:rPr lang="de-DE" dirty="0" err="1"/>
              <a:t>Consortium</a:t>
            </a:r>
            <a:r>
              <a:rPr lang="de-DE" dirty="0"/>
              <a:t> </a:t>
            </a:r>
            <a:r>
              <a:rPr lang="de-DE" dirty="0" err="1"/>
              <a:t>subsea</a:t>
            </a:r>
            <a:r>
              <a:rPr lang="de-DE" dirty="0"/>
              <a:t> </a:t>
            </a:r>
            <a:r>
              <a:rPr lang="de-DE" dirty="0" err="1"/>
              <a:t>cable</a:t>
            </a:r>
            <a:r>
              <a:rPr lang="de-DE" dirty="0"/>
              <a:t> </a:t>
            </a:r>
            <a:r>
              <a:rPr lang="de-DE" dirty="0" err="1"/>
              <a:t>system</a:t>
            </a:r>
            <a:r>
              <a:rPr lang="de-DE" dirty="0"/>
              <a:t>, </a:t>
            </a:r>
            <a:r>
              <a:rPr lang="de-DE" b="1" dirty="0" err="1"/>
              <a:t>led</a:t>
            </a:r>
            <a:r>
              <a:rPr lang="de-DE" b="1" dirty="0"/>
              <a:t> </a:t>
            </a:r>
            <a:r>
              <a:rPr lang="de-DE" b="1" dirty="0" err="1"/>
              <a:t>by</a:t>
            </a:r>
            <a:r>
              <a:rPr lang="de-DE" b="1" dirty="0"/>
              <a:t> Orange</a:t>
            </a:r>
            <a:r>
              <a:rPr lang="de-DE" dirty="0"/>
              <a:t> (</a:t>
            </a:r>
            <a:r>
              <a:rPr lang="de-DE" dirty="0" err="1"/>
              <a:t>formerly</a:t>
            </a:r>
            <a:r>
              <a:rPr lang="de-DE" dirty="0"/>
              <a:t> France </a:t>
            </a:r>
            <a:r>
              <a:rPr lang="de-DE" dirty="0" err="1"/>
              <a:t>Télécom</a:t>
            </a:r>
            <a:r>
              <a:rPr lang="de-DE" dirty="0"/>
              <a:t>)</a:t>
            </a:r>
            <a:endParaRPr dirty="0"/>
          </a:p>
          <a:p>
            <a:pPr marL="342900" lvl="0" indent="-342900" algn="l" rtl="0">
              <a:lnSpc>
                <a:spcPct val="150000"/>
              </a:lnSpc>
              <a:spcBef>
                <a:spcPts val="1000"/>
              </a:spcBef>
              <a:spcAft>
                <a:spcPts val="0"/>
              </a:spcAft>
              <a:buSzPts val="2000"/>
              <a:buFont typeface="Noto Sans Symbols"/>
              <a:buChar char="−"/>
            </a:pPr>
            <a:r>
              <a:rPr lang="de-DE" b="1" dirty="0"/>
              <a:t>RFS:</a:t>
            </a:r>
            <a:r>
              <a:rPr lang="de-DE" dirty="0"/>
              <a:t> </a:t>
            </a:r>
            <a:r>
              <a:rPr lang="de-DE" dirty="0" err="1"/>
              <a:t>December</a:t>
            </a:r>
            <a:r>
              <a:rPr lang="de-DE" dirty="0"/>
              <a:t> </a:t>
            </a:r>
            <a:r>
              <a:rPr lang="de-DE" b="1" dirty="0"/>
              <a:t>2012</a:t>
            </a:r>
            <a:endParaRPr dirty="0"/>
          </a:p>
          <a:p>
            <a:pPr marL="342900" lvl="0" indent="-342900" algn="l" rtl="0">
              <a:lnSpc>
                <a:spcPct val="100000"/>
              </a:lnSpc>
              <a:spcBef>
                <a:spcPts val="1000"/>
              </a:spcBef>
              <a:spcAft>
                <a:spcPts val="0"/>
              </a:spcAft>
              <a:buSzPts val="2000"/>
              <a:buFont typeface="Noto Sans Symbols"/>
              <a:buChar char="−"/>
            </a:pPr>
            <a:r>
              <a:rPr lang="de-DE" b="1" dirty="0"/>
              <a:t>Lands in 19 countries</a:t>
            </a:r>
            <a:r>
              <a:rPr lang="de-DE" dirty="0"/>
              <a:t>, </a:t>
            </a:r>
            <a:r>
              <a:rPr lang="de-DE" dirty="0" err="1"/>
              <a:t>serving</a:t>
            </a:r>
            <a:r>
              <a:rPr lang="de-DE" dirty="0"/>
              <a:t> </a:t>
            </a:r>
            <a:r>
              <a:rPr lang="de-DE" dirty="0" err="1"/>
              <a:t>as</a:t>
            </a:r>
            <a:r>
              <a:rPr lang="de-DE" dirty="0"/>
              <a:t> </a:t>
            </a:r>
            <a:r>
              <a:rPr lang="de-DE" dirty="0" err="1"/>
              <a:t>the</a:t>
            </a:r>
            <a:r>
              <a:rPr lang="de-DE" dirty="0"/>
              <a:t> </a:t>
            </a:r>
            <a:r>
              <a:rPr lang="de-DE" b="1" dirty="0" err="1"/>
              <a:t>first</a:t>
            </a:r>
            <a:r>
              <a:rPr lang="de-DE" b="1" dirty="0"/>
              <a:t> fiber-</a:t>
            </a:r>
            <a:r>
              <a:rPr lang="de-DE" b="1" dirty="0" err="1"/>
              <a:t>optic</a:t>
            </a:r>
            <a:r>
              <a:rPr lang="de-DE" b="1" dirty="0"/>
              <a:t> </a:t>
            </a:r>
            <a:r>
              <a:rPr lang="de-DE" b="1" dirty="0" err="1"/>
              <a:t>subsea</a:t>
            </a:r>
            <a:r>
              <a:rPr lang="de-DE" b="1" dirty="0"/>
              <a:t> </a:t>
            </a:r>
            <a:r>
              <a:rPr lang="de-DE" b="1" dirty="0" err="1"/>
              <a:t>cable</a:t>
            </a:r>
            <a:r>
              <a:rPr lang="de-DE" b="1" dirty="0"/>
              <a:t> </a:t>
            </a:r>
            <a:r>
              <a:rPr lang="de-DE" b="1" dirty="0" err="1"/>
              <a:t>for</a:t>
            </a:r>
            <a:r>
              <a:rPr lang="de-DE" b="1" dirty="0"/>
              <a:t> 6 countries</a:t>
            </a:r>
            <a:endParaRPr dirty="0"/>
          </a:p>
          <a:p>
            <a:pPr marL="342900" lvl="0" indent="-342900" algn="l" rtl="0">
              <a:lnSpc>
                <a:spcPct val="150000"/>
              </a:lnSpc>
              <a:spcBef>
                <a:spcPts val="1000"/>
              </a:spcBef>
              <a:spcAft>
                <a:spcPts val="0"/>
              </a:spcAft>
              <a:buSzPts val="2000"/>
              <a:buFont typeface="Noto Sans Symbols"/>
              <a:buChar char="−"/>
            </a:pPr>
            <a:r>
              <a:rPr lang="de-DE" b="1" dirty="0"/>
              <a:t>Many </a:t>
            </a:r>
            <a:r>
              <a:rPr lang="de-DE" b="1" dirty="0" err="1"/>
              <a:t>landing</a:t>
            </a:r>
            <a:r>
              <a:rPr lang="de-DE" b="1" dirty="0"/>
              <a:t> </a:t>
            </a:r>
            <a:r>
              <a:rPr lang="de-DE" b="1" dirty="0" err="1"/>
              <a:t>stations</a:t>
            </a:r>
            <a:r>
              <a:rPr lang="de-DE" b="1" dirty="0"/>
              <a:t> </a:t>
            </a:r>
            <a:r>
              <a:rPr lang="de-DE" b="1" dirty="0" err="1"/>
              <a:t>financed</a:t>
            </a:r>
            <a:r>
              <a:rPr lang="de-DE" b="1" dirty="0"/>
              <a:t> </a:t>
            </a:r>
            <a:r>
              <a:rPr lang="de-DE" b="1" dirty="0" err="1"/>
              <a:t>by</a:t>
            </a:r>
            <a:r>
              <a:rPr lang="de-DE" b="1" dirty="0"/>
              <a:t> </a:t>
            </a:r>
            <a:r>
              <a:rPr lang="de-DE" b="1" dirty="0" err="1"/>
              <a:t>the</a:t>
            </a:r>
            <a:r>
              <a:rPr lang="de-DE" b="1" dirty="0"/>
              <a:t> World Bank</a:t>
            </a:r>
            <a:endParaRPr dirty="0"/>
          </a:p>
          <a:p>
            <a:pPr marL="342900" lvl="0" indent="-342900" algn="l" rtl="0">
              <a:lnSpc>
                <a:spcPct val="150000"/>
              </a:lnSpc>
              <a:spcBef>
                <a:spcPts val="1000"/>
              </a:spcBef>
              <a:spcAft>
                <a:spcPts val="0"/>
              </a:spcAft>
              <a:buSzPts val="2000"/>
              <a:buFont typeface="Noto Sans Symbols"/>
              <a:buChar char="−"/>
            </a:pPr>
            <a:r>
              <a:rPr lang="de-DE" b="1" dirty="0" err="1"/>
              <a:t>Length</a:t>
            </a:r>
            <a:r>
              <a:rPr lang="de-DE" b="1" dirty="0"/>
              <a:t>:</a:t>
            </a:r>
            <a:r>
              <a:rPr lang="de-DE" dirty="0"/>
              <a:t> ~</a:t>
            </a:r>
            <a:r>
              <a:rPr lang="de-DE" b="1" dirty="0"/>
              <a:t>17,000 km</a:t>
            </a:r>
            <a:endParaRPr dirty="0"/>
          </a:p>
          <a:p>
            <a:pPr marL="342900" lvl="0" indent="-342900" algn="l" rtl="0">
              <a:lnSpc>
                <a:spcPct val="150000"/>
              </a:lnSpc>
              <a:spcBef>
                <a:spcPts val="1000"/>
              </a:spcBef>
              <a:spcAft>
                <a:spcPts val="0"/>
              </a:spcAft>
              <a:buSzPts val="2000"/>
              <a:buFont typeface="Noto Sans Symbols"/>
              <a:buChar char="−"/>
            </a:pPr>
            <a:r>
              <a:rPr lang="de-DE" b="1" dirty="0" err="1"/>
              <a:t>Build</a:t>
            </a:r>
            <a:r>
              <a:rPr lang="de-DE" b="1" dirty="0"/>
              <a:t> </a:t>
            </a:r>
            <a:r>
              <a:rPr lang="de-DE" b="1" dirty="0" err="1"/>
              <a:t>cost</a:t>
            </a:r>
            <a:r>
              <a:rPr lang="de-DE" b="1" dirty="0"/>
              <a:t>:</a:t>
            </a:r>
            <a:r>
              <a:rPr lang="de-DE" dirty="0"/>
              <a:t> ~</a:t>
            </a:r>
            <a:r>
              <a:rPr lang="de-DE" b="1" dirty="0"/>
              <a:t>US$700 </a:t>
            </a:r>
            <a:r>
              <a:rPr lang="de-DE" b="1" dirty="0" err="1"/>
              <a:t>million</a:t>
            </a:r>
            <a:endParaRPr dirty="0"/>
          </a:p>
          <a:p>
            <a:pPr marL="342900" lvl="0" indent="-342900" algn="l" rtl="0">
              <a:lnSpc>
                <a:spcPct val="150000"/>
              </a:lnSpc>
              <a:spcBef>
                <a:spcPts val="1000"/>
              </a:spcBef>
              <a:spcAft>
                <a:spcPts val="0"/>
              </a:spcAft>
              <a:buSzPts val="2000"/>
              <a:buFont typeface="Noto Sans Symbols"/>
              <a:buChar char="−"/>
            </a:pPr>
            <a:r>
              <a:rPr lang="de-DE" b="1" dirty="0"/>
              <a:t>Design </a:t>
            </a:r>
            <a:r>
              <a:rPr lang="de-DE" b="1" dirty="0" err="1"/>
              <a:t>capacity</a:t>
            </a:r>
            <a:r>
              <a:rPr lang="de-DE" b="1" dirty="0"/>
              <a:t>:</a:t>
            </a:r>
            <a:r>
              <a:rPr lang="de-DE" dirty="0"/>
              <a:t> </a:t>
            </a:r>
            <a:r>
              <a:rPr lang="de-DE" b="1" dirty="0"/>
              <a:t>20 </a:t>
            </a:r>
            <a:r>
              <a:rPr lang="de-DE" b="1" dirty="0" err="1"/>
              <a:t>Tbps</a:t>
            </a:r>
            <a:r>
              <a:rPr lang="de-DE" dirty="0"/>
              <a:t> (</a:t>
            </a:r>
            <a:r>
              <a:rPr lang="de-DE" b="1" dirty="0"/>
              <a:t>2 </a:t>
            </a:r>
            <a:r>
              <a:rPr lang="de-DE" b="1" dirty="0" err="1"/>
              <a:t>fiber</a:t>
            </a:r>
            <a:r>
              <a:rPr lang="de-DE" b="1" dirty="0"/>
              <a:t> </a:t>
            </a:r>
            <a:r>
              <a:rPr lang="de-DE" b="1" dirty="0" err="1"/>
              <a:t>pairs</a:t>
            </a:r>
            <a:r>
              <a:rPr lang="de-DE" dirty="0"/>
              <a:t>)</a:t>
            </a:r>
            <a:endParaRPr dirty="0"/>
          </a:p>
          <a:p>
            <a:pPr marL="0" lvl="0" indent="0" algn="l" rtl="0">
              <a:lnSpc>
                <a:spcPct val="150000"/>
              </a:lnSpc>
              <a:spcBef>
                <a:spcPts val="1000"/>
              </a:spcBef>
              <a:spcAft>
                <a:spcPts val="0"/>
              </a:spcAft>
              <a:buSzPts val="2000"/>
              <a:buNone/>
            </a:pPr>
            <a:endParaRPr dirty="0"/>
          </a:p>
        </p:txBody>
      </p:sp>
      <p:sp>
        <p:nvSpPr>
          <p:cNvPr id="226" name="Google Shape;226;p24"/>
          <p:cNvSpPr txBox="1">
            <a:spLocks noGrp="1"/>
          </p:cNvSpPr>
          <p:nvPr>
            <p:ph type="sldNum" idx="12"/>
          </p:nvPr>
        </p:nvSpPr>
        <p:spPr>
          <a:xfrm>
            <a:off x="11560628" y="6356350"/>
            <a:ext cx="413657" cy="3873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8</a:t>
            </a:r>
            <a:endParaRPr dirty="0"/>
          </a:p>
        </p:txBody>
      </p:sp>
      <p:pic>
        <p:nvPicPr>
          <p:cNvPr id="227" name="Google Shape;227;p24" descr="Ein Bild, das Text, Karte enthält.&#10;&#10;KI-generierte Inhalte können fehlerhaft sein."/>
          <p:cNvPicPr preferRelativeResize="0"/>
          <p:nvPr/>
        </p:nvPicPr>
        <p:blipFill rotWithShape="1">
          <a:blip r:embed="rId3">
            <a:alphaModFix/>
          </a:blip>
          <a:srcRect/>
          <a:stretch/>
        </p:blipFill>
        <p:spPr>
          <a:xfrm>
            <a:off x="7163387" y="1024114"/>
            <a:ext cx="4757899" cy="5352638"/>
          </a:xfrm>
          <a:prstGeom prst="rect">
            <a:avLst/>
          </a:prstGeom>
          <a:noFill/>
          <a:ln>
            <a:noFill/>
          </a:ln>
        </p:spPr>
      </p:pic>
      <p:sp>
        <p:nvSpPr>
          <p:cNvPr id="228" name="Google Shape;228;p24"/>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9" name="Google Shape;229;p24"/>
          <p:cNvPicPr preferRelativeResize="0"/>
          <p:nvPr/>
        </p:nvPicPr>
        <p:blipFill>
          <a:blip r:embed="rId4">
            <a:alphaModFix/>
          </a:blip>
          <a:stretch>
            <a:fillRect/>
          </a:stretch>
        </p:blipFill>
        <p:spPr>
          <a:xfrm>
            <a:off x="11356692" y="419380"/>
            <a:ext cx="413650" cy="4198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5"/>
          <p:cNvSpPr txBox="1">
            <a:spLocks noGrp="1"/>
          </p:cNvSpPr>
          <p:nvPr>
            <p:ph type="title"/>
          </p:nvPr>
        </p:nvSpPr>
        <p:spPr>
          <a:xfrm>
            <a:off x="268014" y="283780"/>
            <a:ext cx="10682208" cy="73222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Font typeface="Arial"/>
              <a:buNone/>
            </a:pPr>
            <a:r>
              <a:rPr lang="de-DE"/>
              <a:t>ACE (Africa Coast to Europe) Subsea Cable System</a:t>
            </a:r>
            <a:endParaRPr/>
          </a:p>
        </p:txBody>
      </p:sp>
      <p:sp>
        <p:nvSpPr>
          <p:cNvPr id="235" name="Google Shape;235;p25"/>
          <p:cNvSpPr txBox="1">
            <a:spLocks noGrp="1"/>
          </p:cNvSpPr>
          <p:nvPr>
            <p:ph type="sldNum" idx="12"/>
          </p:nvPr>
        </p:nvSpPr>
        <p:spPr>
          <a:xfrm>
            <a:off x="11560628" y="6356350"/>
            <a:ext cx="413657" cy="3873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de-DE" dirty="0"/>
              <a:t>9</a:t>
            </a:r>
            <a:endParaRPr dirty="0"/>
          </a:p>
        </p:txBody>
      </p:sp>
      <p:pic>
        <p:nvPicPr>
          <p:cNvPr id="236" name="Google Shape;236;p25" descr="Ein Bild, das Text, Karte enthält.&#10;&#10;KI-generierte Inhalte können fehlerhaft sein."/>
          <p:cNvPicPr preferRelativeResize="0"/>
          <p:nvPr/>
        </p:nvPicPr>
        <p:blipFill rotWithShape="1">
          <a:blip r:embed="rId3">
            <a:alphaModFix/>
          </a:blip>
          <a:srcRect/>
          <a:stretch/>
        </p:blipFill>
        <p:spPr>
          <a:xfrm>
            <a:off x="7163387" y="1024114"/>
            <a:ext cx="4757899" cy="5352638"/>
          </a:xfrm>
          <a:prstGeom prst="rect">
            <a:avLst/>
          </a:prstGeom>
          <a:noFill/>
          <a:ln>
            <a:noFill/>
          </a:ln>
        </p:spPr>
      </p:pic>
      <p:sp>
        <p:nvSpPr>
          <p:cNvPr id="237" name="Google Shape;237;p25"/>
          <p:cNvSpPr/>
          <p:nvPr/>
        </p:nvSpPr>
        <p:spPr>
          <a:xfrm>
            <a:off x="6229350" y="2390876"/>
            <a:ext cx="5836526" cy="318889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25"/>
          <p:cNvSpPr txBox="1"/>
          <p:nvPr/>
        </p:nvSpPr>
        <p:spPr>
          <a:xfrm>
            <a:off x="6268034" y="2554161"/>
            <a:ext cx="5924100" cy="28629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Noto Sans Symbols"/>
              <a:buChar char="−"/>
            </a:pPr>
            <a:r>
              <a:rPr lang="de-DE" sz="1800" dirty="0">
                <a:solidFill>
                  <a:schemeClr val="dk1"/>
                </a:solidFill>
                <a:latin typeface="Arial"/>
                <a:ea typeface="Arial"/>
                <a:cs typeface="Arial"/>
                <a:sym typeface="Arial"/>
              </a:rPr>
              <a:t>Reputation </a:t>
            </a:r>
            <a:r>
              <a:rPr lang="de-DE" sz="1800" dirty="0" err="1">
                <a:solidFill>
                  <a:schemeClr val="dk1"/>
                </a:solidFill>
                <a:latin typeface="Arial"/>
                <a:ea typeface="Arial"/>
                <a:cs typeface="Arial"/>
                <a:sym typeface="Arial"/>
              </a:rPr>
              <a:t>for</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outages</a:t>
            </a:r>
            <a:r>
              <a:rPr lang="de-DE" sz="1800" dirty="0">
                <a:solidFill>
                  <a:schemeClr val="dk1"/>
                </a:solidFill>
                <a:latin typeface="Arial"/>
                <a:ea typeface="Arial"/>
                <a:cs typeface="Arial"/>
                <a:sym typeface="Arial"/>
              </a:rPr>
              <a:t> and network </a:t>
            </a:r>
            <a:r>
              <a:rPr lang="de-DE" sz="1800" dirty="0" err="1">
                <a:solidFill>
                  <a:schemeClr val="dk1"/>
                </a:solidFill>
                <a:latin typeface="Arial"/>
                <a:ea typeface="Arial"/>
                <a:cs typeface="Arial"/>
                <a:sym typeface="Arial"/>
              </a:rPr>
              <a:t>disruptions</a:t>
            </a:r>
            <a:endParaRPr dirty="0"/>
          </a:p>
          <a:p>
            <a:pPr marL="800100" marR="0" lvl="1" indent="-342900" algn="l" rtl="0">
              <a:spcBef>
                <a:spcPts val="0"/>
              </a:spcBef>
              <a:spcAft>
                <a:spcPts val="0"/>
              </a:spcAft>
              <a:buClr>
                <a:schemeClr val="dk1"/>
              </a:buClr>
              <a:buSzPts val="1800"/>
              <a:buFont typeface="Noto Sans Symbols"/>
              <a:buChar char="−"/>
            </a:pPr>
            <a:r>
              <a:rPr lang="de-DE" sz="1800" b="0" i="0" u="none" strike="noStrike" cap="none" dirty="0">
                <a:solidFill>
                  <a:schemeClr val="dk1"/>
                </a:solidFill>
                <a:latin typeface="Arial"/>
                <a:ea typeface="Arial"/>
                <a:cs typeface="Arial"/>
                <a:sym typeface="Arial"/>
              </a:rPr>
              <a:t>Traverses </a:t>
            </a:r>
            <a:r>
              <a:rPr lang="de-DE" sz="1800" b="0" i="0" u="none" strike="noStrike" cap="none" dirty="0" err="1">
                <a:solidFill>
                  <a:schemeClr val="dk1"/>
                </a:solidFill>
                <a:latin typeface="Arial"/>
                <a:ea typeface="Arial"/>
                <a:cs typeface="Arial"/>
                <a:sym typeface="Arial"/>
              </a:rPr>
              <a:t>two</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subterranean</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canyons</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debris</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slides</a:t>
            </a:r>
            <a:r>
              <a:rPr lang="de-DE" sz="1800" b="0" i="0" u="none" strike="noStrike" cap="none" dirty="0">
                <a:solidFill>
                  <a:schemeClr val="dk1"/>
                </a:solidFill>
                <a:latin typeface="Arial"/>
                <a:ea typeface="Arial"/>
                <a:cs typeface="Arial"/>
                <a:sym typeface="Arial"/>
              </a:rPr>
              <a:t>)</a:t>
            </a:r>
            <a:endParaRPr dirty="0"/>
          </a:p>
          <a:p>
            <a:pPr marL="342900" marR="0" lvl="0" indent="-342900" algn="l" rtl="0">
              <a:spcBef>
                <a:spcPts val="0"/>
              </a:spcBef>
              <a:spcAft>
                <a:spcPts val="0"/>
              </a:spcAft>
              <a:buClr>
                <a:schemeClr val="dk1"/>
              </a:buClr>
              <a:buSzPts val="1800"/>
              <a:buFont typeface="Noto Sans Symbols"/>
              <a:buChar char="−"/>
            </a:pPr>
            <a:r>
              <a:rPr lang="de-DE" sz="1800" dirty="0" err="1">
                <a:solidFill>
                  <a:schemeClr val="dk1"/>
                </a:solidFill>
                <a:latin typeface="Arial"/>
                <a:ea typeface="Arial"/>
                <a:cs typeface="Arial"/>
                <a:sym typeface="Arial"/>
              </a:rPr>
              <a:t>No</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carrier</a:t>
            </a:r>
            <a:r>
              <a:rPr lang="de-DE" sz="1800" dirty="0">
                <a:solidFill>
                  <a:schemeClr val="dk1"/>
                </a:solidFill>
                <a:latin typeface="Arial"/>
                <a:ea typeface="Arial"/>
                <a:cs typeface="Arial"/>
                <a:sym typeface="Arial"/>
              </a:rPr>
              <a:t>-neutral </a:t>
            </a:r>
            <a:r>
              <a:rPr lang="de-DE" sz="1800" dirty="0" err="1">
                <a:solidFill>
                  <a:schemeClr val="dk1"/>
                </a:solidFill>
                <a:latin typeface="Arial"/>
                <a:ea typeface="Arial"/>
                <a:cs typeface="Arial"/>
                <a:sym typeface="Arial"/>
              </a:rPr>
              <a:t>CLS’s</a:t>
            </a:r>
            <a:r>
              <a:rPr lang="de-DE" sz="1800" dirty="0">
                <a:solidFill>
                  <a:schemeClr val="dk1"/>
                </a:solidFill>
                <a:latin typeface="Arial"/>
                <a:ea typeface="Arial"/>
                <a:cs typeface="Arial"/>
                <a:sym typeface="Arial"/>
              </a:rPr>
              <a:t> → </a:t>
            </a:r>
            <a:r>
              <a:rPr lang="de-DE" sz="1800" dirty="0" err="1">
                <a:solidFill>
                  <a:schemeClr val="dk1"/>
                </a:solidFill>
                <a:latin typeface="Arial"/>
                <a:ea typeface="Arial"/>
                <a:cs typeface="Arial"/>
                <a:sym typeface="Arial"/>
              </a:rPr>
              <a:t>access</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controlled</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by</a:t>
            </a:r>
            <a:r>
              <a:rPr lang="de-DE" sz="1800" dirty="0">
                <a:solidFill>
                  <a:schemeClr val="dk1"/>
                </a:solidFill>
                <a:latin typeface="Arial"/>
                <a:ea typeface="Arial"/>
                <a:cs typeface="Arial"/>
                <a:sym typeface="Arial"/>
              </a:rPr>
              <a:t> </a:t>
            </a:r>
            <a:r>
              <a:rPr lang="de-DE" sz="1800" dirty="0" err="1">
                <a:solidFill>
                  <a:schemeClr val="dk1"/>
                </a:solidFill>
              </a:rPr>
              <a:t>incumbents</a:t>
            </a:r>
            <a:r>
              <a:rPr lang="de-DE" sz="1800" dirty="0">
                <a:solidFill>
                  <a:schemeClr val="dk1"/>
                </a:solidFill>
              </a:rPr>
              <a:t>, </a:t>
            </a:r>
            <a:r>
              <a:rPr lang="de-DE" sz="1800" dirty="0" err="1">
                <a:solidFill>
                  <a:schemeClr val="dk1"/>
                </a:solidFill>
              </a:rPr>
              <a:t>limiting</a:t>
            </a:r>
            <a:r>
              <a:rPr lang="de-DE" sz="1800" dirty="0">
                <a:solidFill>
                  <a:schemeClr val="dk1"/>
                </a:solidFill>
              </a:rPr>
              <a:t> </a:t>
            </a:r>
            <a:r>
              <a:rPr lang="de-DE" sz="1800" dirty="0" err="1">
                <a:solidFill>
                  <a:schemeClr val="dk1"/>
                </a:solidFill>
              </a:rPr>
              <a:t>use</a:t>
            </a:r>
            <a:r>
              <a:rPr lang="de-DE" sz="1800" dirty="0">
                <a:solidFill>
                  <a:schemeClr val="dk1"/>
                </a:solidFill>
              </a:rPr>
              <a:t> </a:t>
            </a:r>
            <a:r>
              <a:rPr lang="de-DE" sz="1800" dirty="0" err="1">
                <a:solidFill>
                  <a:schemeClr val="dk1"/>
                </a:solidFill>
              </a:rPr>
              <a:t>by</a:t>
            </a:r>
            <a:r>
              <a:rPr lang="de-DE" sz="1800" dirty="0">
                <a:solidFill>
                  <a:schemeClr val="dk1"/>
                </a:solidFill>
              </a:rPr>
              <a:t> </a:t>
            </a:r>
            <a:r>
              <a:rPr lang="de-DE" sz="1800" dirty="0" err="1">
                <a:solidFill>
                  <a:schemeClr val="dk1"/>
                </a:solidFill>
              </a:rPr>
              <a:t>smaller</a:t>
            </a:r>
            <a:r>
              <a:rPr lang="de-DE" sz="1800" dirty="0">
                <a:solidFill>
                  <a:schemeClr val="dk1"/>
                </a:solidFill>
              </a:rPr>
              <a:t> </a:t>
            </a:r>
            <a:r>
              <a:rPr lang="de-DE" sz="1800" dirty="0" err="1">
                <a:solidFill>
                  <a:schemeClr val="dk1"/>
                </a:solidFill>
              </a:rPr>
              <a:t>operators</a:t>
            </a:r>
            <a:endParaRPr dirty="0"/>
          </a:p>
          <a:p>
            <a:pPr marL="800100" marR="0" lvl="1" indent="-342900" algn="l" rtl="0">
              <a:spcBef>
                <a:spcPts val="0"/>
              </a:spcBef>
              <a:spcAft>
                <a:spcPts val="0"/>
              </a:spcAft>
              <a:buClr>
                <a:schemeClr val="dk1"/>
              </a:buClr>
              <a:buSzPts val="1800"/>
              <a:buFont typeface="Noto Sans Symbols"/>
              <a:buChar char="−"/>
            </a:pPr>
            <a:r>
              <a:rPr lang="de-DE" sz="1800" b="0" i="0" u="none" strike="noStrike" cap="none" dirty="0">
                <a:solidFill>
                  <a:schemeClr val="dk1"/>
                </a:solidFill>
                <a:latin typeface="Arial"/>
                <a:ea typeface="Arial"/>
                <a:cs typeface="Arial"/>
                <a:sym typeface="Arial"/>
              </a:rPr>
              <a:t>High </a:t>
            </a:r>
            <a:r>
              <a:rPr lang="de-DE" sz="1800" b="0" i="0" u="none" strike="noStrike" cap="none" dirty="0" err="1">
                <a:solidFill>
                  <a:schemeClr val="dk1"/>
                </a:solidFill>
                <a:latin typeface="Arial"/>
                <a:ea typeface="Arial"/>
                <a:cs typeface="Arial"/>
                <a:sym typeface="Arial"/>
              </a:rPr>
              <a:t>cost</a:t>
            </a:r>
            <a:r>
              <a:rPr lang="de-DE" sz="1800" b="0" i="0" u="none" strike="noStrike" cap="none" dirty="0">
                <a:solidFill>
                  <a:schemeClr val="dk1"/>
                </a:solidFill>
                <a:latin typeface="Arial"/>
                <a:ea typeface="Arial"/>
                <a:cs typeface="Arial"/>
                <a:sym typeface="Arial"/>
              </a:rPr>
              <a:t> </a:t>
            </a:r>
            <a:r>
              <a:rPr lang="de-DE" sz="1800" b="0" i="0" u="none" strike="noStrike" cap="none" dirty="0" err="1">
                <a:solidFill>
                  <a:schemeClr val="dk1"/>
                </a:solidFill>
                <a:latin typeface="Arial"/>
                <a:ea typeface="Arial"/>
                <a:cs typeface="Arial"/>
                <a:sym typeface="Arial"/>
              </a:rPr>
              <a:t>of</a:t>
            </a:r>
            <a:r>
              <a:rPr lang="de-DE" sz="1800" b="0" i="0" u="none" strike="noStrike" cap="none" dirty="0">
                <a:solidFill>
                  <a:schemeClr val="dk1"/>
                </a:solidFill>
                <a:latin typeface="Arial"/>
                <a:ea typeface="Arial"/>
                <a:cs typeface="Arial"/>
                <a:sym typeface="Arial"/>
              </a:rPr>
              <a:t> international </a:t>
            </a:r>
            <a:r>
              <a:rPr lang="de-DE" sz="1800" b="0" i="0" u="none" strike="noStrike" cap="none" dirty="0" err="1">
                <a:solidFill>
                  <a:schemeClr val="dk1"/>
                </a:solidFill>
                <a:latin typeface="Arial"/>
                <a:ea typeface="Arial"/>
                <a:cs typeface="Arial"/>
                <a:sym typeface="Arial"/>
              </a:rPr>
              <a:t>bandwidth</a:t>
            </a:r>
            <a:r>
              <a:rPr lang="de-DE" sz="1800" b="0" i="0" u="none" strike="noStrike" cap="none" dirty="0">
                <a:solidFill>
                  <a:schemeClr val="dk1"/>
                </a:solidFill>
                <a:latin typeface="Arial"/>
                <a:ea typeface="Arial"/>
                <a:cs typeface="Arial"/>
                <a:sym typeface="Arial"/>
              </a:rPr>
              <a:t> and </a:t>
            </a:r>
            <a:r>
              <a:rPr lang="de-DE" sz="1800" b="0" i="0" u="none" strike="noStrike" cap="none" dirty="0" err="1">
                <a:solidFill>
                  <a:schemeClr val="dk1"/>
                </a:solidFill>
                <a:latin typeface="Arial"/>
                <a:ea typeface="Arial"/>
                <a:cs typeface="Arial"/>
                <a:sym typeface="Arial"/>
              </a:rPr>
              <a:t>cross-connects</a:t>
            </a:r>
            <a:endParaRPr dirty="0"/>
          </a:p>
          <a:p>
            <a:pPr marL="342900" marR="0" lvl="0" indent="-342900" algn="l" rtl="0">
              <a:spcBef>
                <a:spcPts val="0"/>
              </a:spcBef>
              <a:spcAft>
                <a:spcPts val="0"/>
              </a:spcAft>
              <a:buClr>
                <a:schemeClr val="dk1"/>
              </a:buClr>
              <a:buSzPts val="1800"/>
              <a:buFont typeface="Noto Sans Symbols"/>
              <a:buChar char="−"/>
            </a:pPr>
            <a:r>
              <a:rPr lang="de-DE" sz="1800" dirty="0">
                <a:solidFill>
                  <a:schemeClr val="dk1"/>
                </a:solidFill>
                <a:latin typeface="Arial"/>
                <a:ea typeface="Arial"/>
                <a:cs typeface="Arial"/>
                <a:sym typeface="Arial"/>
              </a:rPr>
              <a:t>Limited </a:t>
            </a:r>
            <a:r>
              <a:rPr lang="de-DE" sz="1800" dirty="0" err="1">
                <a:solidFill>
                  <a:schemeClr val="dk1"/>
                </a:solidFill>
                <a:latin typeface="Arial"/>
                <a:ea typeface="Arial"/>
                <a:cs typeface="Arial"/>
                <a:sym typeface="Arial"/>
              </a:rPr>
              <a:t>capacity</a:t>
            </a:r>
            <a:r>
              <a:rPr lang="de-DE" sz="1800" dirty="0">
                <a:solidFill>
                  <a:schemeClr val="dk1"/>
                </a:solidFill>
                <a:latin typeface="Arial"/>
                <a:ea typeface="Arial"/>
                <a:cs typeface="Arial"/>
                <a:sym typeface="Arial"/>
              </a:rPr>
              <a:t> → will not </a:t>
            </a:r>
            <a:r>
              <a:rPr lang="de-DE" sz="1800" dirty="0" err="1">
                <a:solidFill>
                  <a:schemeClr val="dk1"/>
                </a:solidFill>
                <a:latin typeface="Arial"/>
                <a:ea typeface="Arial"/>
                <a:cs typeface="Arial"/>
                <a:sym typeface="Arial"/>
              </a:rPr>
              <a:t>meet</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future</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demand</a:t>
            </a:r>
            <a:endParaRPr dirty="0"/>
          </a:p>
          <a:p>
            <a:pPr marL="342900" marR="0" lvl="0" indent="-342900" algn="l" rtl="0">
              <a:spcBef>
                <a:spcPts val="0"/>
              </a:spcBef>
              <a:spcAft>
                <a:spcPts val="0"/>
              </a:spcAft>
              <a:buClr>
                <a:schemeClr val="dk1"/>
              </a:buClr>
              <a:buSzPts val="1800"/>
              <a:buFont typeface="Noto Sans Symbols"/>
              <a:buChar char="−"/>
            </a:pPr>
            <a:r>
              <a:rPr lang="de-DE" sz="1800" dirty="0" err="1">
                <a:solidFill>
                  <a:schemeClr val="dk1"/>
                </a:solidFill>
                <a:latin typeface="Arial"/>
                <a:ea typeface="Arial"/>
                <a:cs typeface="Arial"/>
                <a:sym typeface="Arial"/>
              </a:rPr>
              <a:t>Some</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cable</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segments</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exceed</a:t>
            </a:r>
            <a:r>
              <a:rPr lang="de-DE" sz="1800" dirty="0">
                <a:solidFill>
                  <a:schemeClr val="dk1"/>
                </a:solidFill>
                <a:latin typeface="Arial"/>
                <a:ea typeface="Arial"/>
                <a:cs typeface="Arial"/>
                <a:sym typeface="Arial"/>
              </a:rPr>
              <a:t> 50% </a:t>
            </a:r>
            <a:r>
              <a:rPr lang="de-DE" sz="1800" dirty="0" err="1">
                <a:solidFill>
                  <a:schemeClr val="dk1"/>
                </a:solidFill>
                <a:latin typeface="Arial"/>
                <a:ea typeface="Arial"/>
                <a:cs typeface="Arial"/>
                <a:sym typeface="Arial"/>
              </a:rPr>
              <a:t>of</a:t>
            </a:r>
            <a:r>
              <a:rPr lang="de-DE" sz="1800" dirty="0">
                <a:solidFill>
                  <a:schemeClr val="dk1"/>
                </a:solidFill>
                <a:latin typeface="Arial"/>
                <a:ea typeface="Arial"/>
                <a:cs typeface="Arial"/>
                <a:sym typeface="Arial"/>
              </a:rPr>
              <a:t> </a:t>
            </a:r>
            <a:r>
              <a:rPr lang="de-DE" sz="1800" dirty="0" err="1">
                <a:solidFill>
                  <a:schemeClr val="dk1"/>
                </a:solidFill>
                <a:latin typeface="Arial"/>
                <a:ea typeface="Arial"/>
                <a:cs typeface="Arial"/>
                <a:sym typeface="Arial"/>
              </a:rPr>
              <a:t>it’s</a:t>
            </a:r>
            <a:r>
              <a:rPr lang="de-DE" sz="1800" dirty="0">
                <a:solidFill>
                  <a:schemeClr val="dk1"/>
                </a:solidFill>
                <a:latin typeface="Arial"/>
                <a:ea typeface="Arial"/>
                <a:cs typeface="Arial"/>
                <a:sym typeface="Arial"/>
              </a:rPr>
              <a:t> 25-year design </a:t>
            </a:r>
            <a:r>
              <a:rPr lang="de-DE" sz="1800" dirty="0" err="1">
                <a:solidFill>
                  <a:schemeClr val="dk1"/>
                </a:solidFill>
                <a:latin typeface="Arial"/>
                <a:ea typeface="Arial"/>
                <a:cs typeface="Arial"/>
                <a:sym typeface="Arial"/>
              </a:rPr>
              <a:t>lifespan</a:t>
            </a:r>
            <a:endParaRPr sz="1800" dirty="0">
              <a:solidFill>
                <a:schemeClr val="dk1"/>
              </a:solidFill>
              <a:latin typeface="Arial"/>
              <a:ea typeface="Arial"/>
              <a:cs typeface="Arial"/>
              <a:sym typeface="Arial"/>
            </a:endParaRPr>
          </a:p>
        </p:txBody>
      </p:sp>
      <p:sp>
        <p:nvSpPr>
          <p:cNvPr id="239" name="Google Shape;239;p25"/>
          <p:cNvSpPr/>
          <p:nvPr/>
        </p:nvSpPr>
        <p:spPr>
          <a:xfrm>
            <a:off x="11084725" y="283748"/>
            <a:ext cx="957600" cy="622500"/>
          </a:xfrm>
          <a:prstGeom prst="rect">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0" name="Google Shape;240;p25"/>
          <p:cNvPicPr preferRelativeResize="0"/>
          <p:nvPr/>
        </p:nvPicPr>
        <p:blipFill>
          <a:blip r:embed="rId4">
            <a:alphaModFix/>
          </a:blip>
          <a:stretch>
            <a:fillRect/>
          </a:stretch>
        </p:blipFill>
        <p:spPr>
          <a:xfrm>
            <a:off x="11356692" y="419380"/>
            <a:ext cx="413650" cy="419816"/>
          </a:xfrm>
          <a:prstGeom prst="rect">
            <a:avLst/>
          </a:prstGeom>
          <a:noFill/>
          <a:ln>
            <a:noFill/>
          </a:ln>
        </p:spPr>
      </p:pic>
      <p:sp>
        <p:nvSpPr>
          <p:cNvPr id="241" name="Google Shape;241;p25"/>
          <p:cNvSpPr txBox="1">
            <a:spLocks noGrp="1"/>
          </p:cNvSpPr>
          <p:nvPr>
            <p:ph type="body" idx="1"/>
          </p:nvPr>
        </p:nvSpPr>
        <p:spPr>
          <a:xfrm>
            <a:off x="268014" y="1182946"/>
            <a:ext cx="5961300" cy="5193900"/>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ts val="0"/>
              </a:spcBef>
              <a:spcAft>
                <a:spcPts val="0"/>
              </a:spcAft>
              <a:buSzPts val="2000"/>
              <a:buFont typeface="Noto Sans Symbols"/>
              <a:buChar char="−"/>
            </a:pPr>
            <a:r>
              <a:rPr lang="de-DE"/>
              <a:t>Consortium subsea cable system, </a:t>
            </a:r>
            <a:r>
              <a:rPr lang="de-DE" b="1"/>
              <a:t>led by Orange</a:t>
            </a:r>
            <a:r>
              <a:rPr lang="de-DE"/>
              <a:t> (formerly France Télécom)</a:t>
            </a:r>
            <a:endParaRPr/>
          </a:p>
          <a:p>
            <a:pPr marL="342900" lvl="0" indent="-342900" algn="l" rtl="0">
              <a:lnSpc>
                <a:spcPct val="150000"/>
              </a:lnSpc>
              <a:spcBef>
                <a:spcPts val="1000"/>
              </a:spcBef>
              <a:spcAft>
                <a:spcPts val="0"/>
              </a:spcAft>
              <a:buSzPts val="2000"/>
              <a:buFont typeface="Noto Sans Symbols"/>
              <a:buChar char="−"/>
            </a:pPr>
            <a:r>
              <a:rPr lang="de-DE" b="1"/>
              <a:t>RFS:</a:t>
            </a:r>
            <a:r>
              <a:rPr lang="de-DE"/>
              <a:t> December </a:t>
            </a:r>
            <a:r>
              <a:rPr lang="de-DE" b="1"/>
              <a:t>2012</a:t>
            </a:r>
            <a:endParaRPr/>
          </a:p>
          <a:p>
            <a:pPr marL="342900" lvl="0" indent="-342900" algn="l" rtl="0">
              <a:lnSpc>
                <a:spcPct val="100000"/>
              </a:lnSpc>
              <a:spcBef>
                <a:spcPts val="1000"/>
              </a:spcBef>
              <a:spcAft>
                <a:spcPts val="0"/>
              </a:spcAft>
              <a:buSzPts val="2000"/>
              <a:buFont typeface="Noto Sans Symbols"/>
              <a:buChar char="−"/>
            </a:pPr>
            <a:r>
              <a:rPr lang="de-DE" b="1"/>
              <a:t>Lands in 19 countries</a:t>
            </a:r>
            <a:r>
              <a:rPr lang="de-DE"/>
              <a:t>, serving as the </a:t>
            </a:r>
            <a:r>
              <a:rPr lang="de-DE" b="1"/>
              <a:t>first fiber-optic subsea cable for 6 countries</a:t>
            </a:r>
            <a:endParaRPr/>
          </a:p>
          <a:p>
            <a:pPr marL="342900" lvl="0" indent="-342900" algn="l" rtl="0">
              <a:lnSpc>
                <a:spcPct val="150000"/>
              </a:lnSpc>
              <a:spcBef>
                <a:spcPts val="1000"/>
              </a:spcBef>
              <a:spcAft>
                <a:spcPts val="0"/>
              </a:spcAft>
              <a:buSzPts val="2000"/>
              <a:buFont typeface="Noto Sans Symbols"/>
              <a:buChar char="−"/>
            </a:pPr>
            <a:r>
              <a:rPr lang="de-DE" b="1"/>
              <a:t>Many landing stations financed by the World Bank</a:t>
            </a:r>
            <a:endParaRPr/>
          </a:p>
          <a:p>
            <a:pPr marL="342900" lvl="0" indent="-342900" algn="l" rtl="0">
              <a:lnSpc>
                <a:spcPct val="150000"/>
              </a:lnSpc>
              <a:spcBef>
                <a:spcPts val="1000"/>
              </a:spcBef>
              <a:spcAft>
                <a:spcPts val="0"/>
              </a:spcAft>
              <a:buSzPts val="2000"/>
              <a:buFont typeface="Noto Sans Symbols"/>
              <a:buChar char="−"/>
            </a:pPr>
            <a:r>
              <a:rPr lang="de-DE" b="1"/>
              <a:t>Length:</a:t>
            </a:r>
            <a:r>
              <a:rPr lang="de-DE"/>
              <a:t> ~</a:t>
            </a:r>
            <a:r>
              <a:rPr lang="de-DE" b="1"/>
              <a:t>17,000 km</a:t>
            </a:r>
            <a:endParaRPr/>
          </a:p>
          <a:p>
            <a:pPr marL="342900" lvl="0" indent="-342900" algn="l" rtl="0">
              <a:lnSpc>
                <a:spcPct val="150000"/>
              </a:lnSpc>
              <a:spcBef>
                <a:spcPts val="1000"/>
              </a:spcBef>
              <a:spcAft>
                <a:spcPts val="0"/>
              </a:spcAft>
              <a:buSzPts val="2000"/>
              <a:buFont typeface="Noto Sans Symbols"/>
              <a:buChar char="−"/>
            </a:pPr>
            <a:r>
              <a:rPr lang="de-DE" b="1"/>
              <a:t>Build cost:</a:t>
            </a:r>
            <a:r>
              <a:rPr lang="de-DE"/>
              <a:t> ~</a:t>
            </a:r>
            <a:r>
              <a:rPr lang="de-DE" b="1"/>
              <a:t>US$700 million</a:t>
            </a:r>
            <a:endParaRPr/>
          </a:p>
          <a:p>
            <a:pPr marL="342900" lvl="0" indent="-342900" algn="l" rtl="0">
              <a:lnSpc>
                <a:spcPct val="150000"/>
              </a:lnSpc>
              <a:spcBef>
                <a:spcPts val="1000"/>
              </a:spcBef>
              <a:spcAft>
                <a:spcPts val="0"/>
              </a:spcAft>
              <a:buSzPts val="2000"/>
              <a:buFont typeface="Noto Sans Symbols"/>
              <a:buChar char="−"/>
            </a:pPr>
            <a:r>
              <a:rPr lang="de-DE" b="1"/>
              <a:t>Design capacity:</a:t>
            </a:r>
            <a:r>
              <a:rPr lang="de-DE"/>
              <a:t> </a:t>
            </a:r>
            <a:r>
              <a:rPr lang="de-DE" b="1"/>
              <a:t>20 Tbps</a:t>
            </a:r>
            <a:r>
              <a:rPr lang="de-DE"/>
              <a:t> (</a:t>
            </a:r>
            <a:r>
              <a:rPr lang="de-DE" b="1"/>
              <a:t>2 fiber pairs</a:t>
            </a:r>
            <a:r>
              <a:rPr lang="de-DE"/>
              <a:t>)</a:t>
            </a:r>
            <a:endParaRPr/>
          </a:p>
          <a:p>
            <a:pPr marL="0" lvl="0" indent="0" algn="l" rtl="0">
              <a:lnSpc>
                <a:spcPct val="150000"/>
              </a:lnSpc>
              <a:spcBef>
                <a:spcPts val="1000"/>
              </a:spcBef>
              <a:spcAft>
                <a:spcPts val="0"/>
              </a:spcAft>
              <a:buSzPts val="2000"/>
              <a:buNone/>
            </a:pPr>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theme/theme1.xml><?xml version="1.0" encoding="utf-8"?>
<a:theme xmlns:a="http://schemas.openxmlformats.org/drawingml/2006/main" name="Office Theme">
  <a:themeElements>
    <a:clrScheme name="PTC">
      <a:dk1>
        <a:srgbClr val="000000"/>
      </a:dk1>
      <a:lt1>
        <a:srgbClr val="FFFFFF"/>
      </a:lt1>
      <a:dk2>
        <a:srgbClr val="171717"/>
      </a:dk2>
      <a:lt2>
        <a:srgbClr val="FFFFFF"/>
      </a:lt2>
      <a:accent1>
        <a:srgbClr val="002BF3"/>
      </a:accent1>
      <a:accent2>
        <a:srgbClr val="3054FE"/>
      </a:accent2>
      <a:accent3>
        <a:srgbClr val="00A7FF"/>
      </a:accent3>
      <a:accent4>
        <a:srgbClr val="03F7D3"/>
      </a:accent4>
      <a:accent5>
        <a:srgbClr val="F88379"/>
      </a:accent5>
      <a:accent6>
        <a:srgbClr val="FFFFFF"/>
      </a:accent6>
      <a:hlink>
        <a:srgbClr val="002BF3"/>
      </a:hlink>
      <a:folHlink>
        <a:srgbClr val="002BF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4229</Words>
  <Application>Microsoft Office PowerPoint</Application>
  <PresentationFormat>Widescreen</PresentationFormat>
  <Paragraphs>311</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Noto Sans Symbols</vt:lpstr>
      <vt:lpstr>NTR</vt:lpstr>
      <vt:lpstr>Symbol</vt:lpstr>
      <vt:lpstr>System Font Regular</vt:lpstr>
      <vt:lpstr>Office Theme</vt:lpstr>
      <vt:lpstr>The Fragile Backbone of  West Africa’s Digital Infrastructure</vt:lpstr>
      <vt:lpstr>The GDI certificate inspired me to explore West Africa's Digital Infrastructure</vt:lpstr>
      <vt:lpstr>West Africa is Leading in Internet Traffic Growth Worldwide</vt:lpstr>
      <vt:lpstr>Focusing on West African Countries with a Single Subsea Cable Landing  </vt:lpstr>
      <vt:lpstr>Region Overview - A snapshot at Internet penetration and Resilience</vt:lpstr>
      <vt:lpstr>Challenges </vt:lpstr>
      <vt:lpstr>Challenges </vt:lpstr>
      <vt:lpstr>ACE (Africa Coast to Europe) Subsea Cable System</vt:lpstr>
      <vt:lpstr>ACE (Africa Coast to Europe) Subsea Cable System</vt:lpstr>
      <vt:lpstr>ACE (Africa Coast to Europe) Subsea Cable System</vt:lpstr>
      <vt:lpstr>ACE (Africa Coast to Europe) Subsea Cable System</vt:lpstr>
      <vt:lpstr>Capacity Prices</vt:lpstr>
      <vt:lpstr>Subsea cable landings in West Africa</vt:lpstr>
      <vt:lpstr>Subsea cable landings in West Africa</vt:lpstr>
      <vt:lpstr>Diverging Capacity Prices in West Africa: Ghana vs. Sierra Leone</vt:lpstr>
      <vt:lpstr>Diverging Capacity Prices in West Africa: Ghana vs. Sierra Leone</vt:lpstr>
      <vt:lpstr>Diverging Capacity Prices in West Africa: Ghana vs. Sierra Leone</vt:lpstr>
      <vt:lpstr>Diverging Capacity Prices in West Africa: Ghana vs. Sierra Leone</vt:lpstr>
      <vt:lpstr>What Is Needed to Build Long-Term Resilience?</vt:lpstr>
      <vt:lpstr>Key Takeaway</vt:lpstr>
      <vt:lpstr>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Henry el Bahnasawy</dc:creator>
  <cp:lastModifiedBy>Fionna Clark</cp:lastModifiedBy>
  <cp:revision>57</cp:revision>
  <dcterms:created xsi:type="dcterms:W3CDTF">2025-05-24T00:08:08Z</dcterms:created>
  <dcterms:modified xsi:type="dcterms:W3CDTF">2026-01-20T16:30:21Z</dcterms:modified>
</cp:coreProperties>
</file>