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5" r:id="rId1"/>
  </p:sldMasterIdLst>
  <p:notesMasterIdLst>
    <p:notesMasterId r:id="rId22"/>
  </p:notesMasterIdLst>
  <p:handoutMasterIdLst>
    <p:handoutMasterId r:id="rId23"/>
  </p:handoutMasterIdLst>
  <p:sldIdLst>
    <p:sldId id="4347" r:id="rId2"/>
    <p:sldId id="4657" r:id="rId3"/>
    <p:sldId id="4706" r:id="rId4"/>
    <p:sldId id="4705" r:id="rId5"/>
    <p:sldId id="4692" r:id="rId6"/>
    <p:sldId id="4723" r:id="rId7"/>
    <p:sldId id="4707" r:id="rId8"/>
    <p:sldId id="4701" r:id="rId9"/>
    <p:sldId id="4708" r:id="rId10"/>
    <p:sldId id="4689" r:id="rId11"/>
    <p:sldId id="4716" r:id="rId12"/>
    <p:sldId id="4717" r:id="rId13"/>
    <p:sldId id="4719" r:id="rId14"/>
    <p:sldId id="4720" r:id="rId15"/>
    <p:sldId id="4721" r:id="rId16"/>
    <p:sldId id="4722" r:id="rId17"/>
    <p:sldId id="4694" r:id="rId18"/>
    <p:sldId id="4709" r:id="rId19"/>
    <p:sldId id="4658" r:id="rId20"/>
    <p:sldId id="4695" r:id="rId21"/>
  </p:sldIdLst>
  <p:sldSz cx="12192000" cy="6858000"/>
  <p:notesSz cx="7104063" cy="10234613"/>
  <p:custDataLst>
    <p:tags r:id="rId24"/>
  </p:custDataLst>
  <p:defaultTextStyle>
    <a:defPPr>
      <a:defRPr lang="ja-JP"/>
    </a:defPPr>
    <a:lvl1pPr algn="l" rtl="0" fontAlgn="base" hangingPunct="0">
      <a:spcBef>
        <a:spcPct val="50000"/>
      </a:spcBef>
      <a:spcAft>
        <a:spcPct val="0"/>
      </a:spcAft>
      <a:defRPr kumimoji="1" sz="1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 hangingPunct="0">
      <a:spcBef>
        <a:spcPct val="50000"/>
      </a:spcBef>
      <a:spcAft>
        <a:spcPct val="0"/>
      </a:spcAft>
      <a:defRPr kumimoji="1" sz="1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 hangingPunct="0">
      <a:spcBef>
        <a:spcPct val="50000"/>
      </a:spcBef>
      <a:spcAft>
        <a:spcPct val="0"/>
      </a:spcAft>
      <a:defRPr kumimoji="1" sz="1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 hangingPunct="0">
      <a:spcBef>
        <a:spcPct val="50000"/>
      </a:spcBef>
      <a:spcAft>
        <a:spcPct val="0"/>
      </a:spcAft>
      <a:defRPr kumimoji="1" sz="1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 hangingPunct="0">
      <a:spcBef>
        <a:spcPct val="50000"/>
      </a:spcBef>
      <a:spcAft>
        <a:spcPct val="0"/>
      </a:spcAft>
      <a:defRPr kumimoji="1" sz="1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orient="horz" pos="709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  <p15:guide id="4" orient="horz" pos="1480" userDrawn="1">
          <p15:clr>
            <a:srgbClr val="A4A3A4"/>
          </p15:clr>
        </p15:guide>
        <p15:guide id="5" orient="horz" pos="465" userDrawn="1">
          <p15:clr>
            <a:srgbClr val="A4A3A4"/>
          </p15:clr>
        </p15:guide>
        <p15:guide id="6" orient="horz" pos="4065" userDrawn="1">
          <p15:clr>
            <a:srgbClr val="A4A3A4"/>
          </p15:clr>
        </p15:guide>
        <p15:guide id="7" orient="horz" pos="1026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  <p15:guide id="9" pos="7189" userDrawn="1">
          <p15:clr>
            <a:srgbClr val="A4A3A4"/>
          </p15:clr>
        </p15:guide>
        <p15:guide id="10" pos="491" userDrawn="1">
          <p15:clr>
            <a:srgbClr val="A4A3A4"/>
          </p15:clr>
        </p15:guide>
        <p15:guide id="11" pos="3840" userDrawn="1">
          <p15:clr>
            <a:srgbClr val="A4A3A4"/>
          </p15:clr>
        </p15:guide>
        <p15:guide id="12" pos="2165" userDrawn="1">
          <p15:clr>
            <a:srgbClr val="A4A3A4"/>
          </p15:clr>
        </p15:guide>
        <p15:guide id="13" pos="4956" userDrawn="1">
          <p15:clr>
            <a:srgbClr val="A4A3A4"/>
          </p15:clr>
        </p15:guide>
        <p15:guide id="14" pos="6073" userDrawn="1">
          <p15:clr>
            <a:srgbClr val="A4A3A4"/>
          </p15:clr>
        </p15:guide>
        <p15:guide id="15" pos="5515" userDrawn="1">
          <p15:clr>
            <a:srgbClr val="A4A3A4"/>
          </p15:clr>
        </p15:guide>
        <p15:guide id="16" pos="1607" userDrawn="1">
          <p15:clr>
            <a:srgbClr val="A4A3A4"/>
          </p15:clr>
        </p15:guide>
        <p15:guide id="17" orient="horz" pos="573" userDrawn="1">
          <p15:clr>
            <a:srgbClr val="A4A3A4"/>
          </p15:clr>
        </p15:guide>
        <p15:guide id="18" orient="horz" pos="119" userDrawn="1">
          <p15:clr>
            <a:srgbClr val="A4A3A4"/>
          </p15:clr>
        </p15:guide>
        <p15:guide id="19" pos="66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CE9"/>
    <a:srgbClr val="FDD9D7"/>
    <a:srgbClr val="FFFFFF"/>
    <a:srgbClr val="FFF3E0"/>
    <a:srgbClr val="61605F"/>
    <a:srgbClr val="3AB7AD"/>
    <a:srgbClr val="4D4D4D"/>
    <a:srgbClr val="0058A7"/>
    <a:srgbClr val="EEEEEE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82751" autoAdjust="0"/>
  </p:normalViewPr>
  <p:slideViewPr>
    <p:cSldViewPr showGuides="1">
      <p:cViewPr varScale="1">
        <p:scale>
          <a:sx n="101" d="100"/>
          <a:sy n="101" d="100"/>
        </p:scale>
        <p:origin x="1410" y="108"/>
      </p:cViewPr>
      <p:guideLst>
        <p:guide orient="horz" pos="4201"/>
        <p:guide orient="horz" pos="709"/>
        <p:guide orient="horz" pos="754"/>
        <p:guide orient="horz" pos="1480"/>
        <p:guide orient="horz" pos="465"/>
        <p:guide orient="horz" pos="4065"/>
        <p:guide orient="horz" pos="1026"/>
        <p:guide orient="horz" pos="2160"/>
        <p:guide pos="7189"/>
        <p:guide pos="491"/>
        <p:guide pos="3840"/>
        <p:guide pos="2165"/>
        <p:guide pos="4956"/>
        <p:guide pos="6073"/>
        <p:guide pos="5515"/>
        <p:guide pos="1607"/>
        <p:guide orient="horz" pos="573"/>
        <p:guide orient="horz" pos="119"/>
        <p:guide pos="663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5" d="100"/>
        <a:sy n="55" d="100"/>
      </p:scale>
      <p:origin x="0" y="-3528"/>
    </p:cViewPr>
  </p:sorterViewPr>
  <p:notesViewPr>
    <p:cSldViewPr showGuides="1">
      <p:cViewPr varScale="1">
        <p:scale>
          <a:sx n="63" d="100"/>
          <a:sy n="63" d="100"/>
        </p:scale>
        <p:origin x="-2286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418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8750" y="777875"/>
            <a:ext cx="6784975" cy="3817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31302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87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ＭＳ Ｐ明朝" charset="0"/>
      </a:defRPr>
    </a:lvl1pPr>
    <a:lvl2pPr marL="457200" algn="l" rtl="0" eaLnBrk="0" fontAlgn="base" hangingPunct="0">
      <a:lnSpc>
        <a:spcPct val="87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ＭＳ Ｐ明朝" charset="0"/>
      </a:defRPr>
    </a:lvl2pPr>
    <a:lvl3pPr marL="914400" algn="l" rtl="0" eaLnBrk="0" fontAlgn="base" hangingPunct="0">
      <a:lnSpc>
        <a:spcPct val="87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ＭＳ Ｐ明朝" charset="0"/>
      </a:defRPr>
    </a:lvl3pPr>
    <a:lvl4pPr marL="1371600" algn="l" rtl="0" eaLnBrk="0" fontAlgn="base" hangingPunct="0">
      <a:lnSpc>
        <a:spcPct val="87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ＭＳ Ｐ明朝" charset="0"/>
      </a:defRPr>
    </a:lvl4pPr>
    <a:lvl5pPr marL="1828800" algn="l" rtl="0" eaLnBrk="0" fontAlgn="base" hangingPunct="0">
      <a:lnSpc>
        <a:spcPct val="87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ＭＳ Ｐ明朝" charset="0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endParaRPr lang="en-US" altLang="ja-JP" sz="1200" b="1" dirty="0"/>
          </a:p>
        </p:txBody>
      </p:sp>
    </p:spTree>
    <p:extLst>
      <p:ext uri="{BB962C8B-B14F-4D97-AF65-F5344CB8AC3E}">
        <p14:creationId xmlns:p14="http://schemas.microsoft.com/office/powerpoint/2010/main" val="3305962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109081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E1DF8-0F99-C885-95BF-66677FD06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6ED3370-6E4B-D27C-5C27-48559EA975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C6BE68-E700-2C00-47F2-F6B7A4B8D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9323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AC93B-61B7-9121-A0F2-EBF2FF85C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7B677E1-83DF-34AC-3847-86DE7B1915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0A066A3-B3F0-8A70-51BA-9A1316B08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7477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456A1-6BF5-ED9F-0062-5BFC0B4E5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FC2E465-A4FB-5CE0-8706-D9C66CD301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71CE882-6AD8-ED12-F357-54D63A057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812975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CC27A-A90B-3B39-4FD7-015DF56FF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434944A-B827-81F1-2889-1CF01967DE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E948E55-E6A3-E4CD-0353-AA98B3E01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Arial" pitchFamily="34" charset="0"/>
              <a:ea typeface="ＭＳ Ｐ明朝" pitchFamily="18" charset="-128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605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9ADA6-9DE1-D871-2B3A-AEC886BCD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CFFCCBA-891C-11EA-195A-FAD7DD83B2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FFEB171-10DC-34D0-5E6A-F0CE7686E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Arial" pitchFamily="34" charset="0"/>
              <a:ea typeface="ＭＳ Ｐ明朝" pitchFamily="18" charset="-128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83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88146-5914-AEF2-053E-6C25B3831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25952B9-2178-71AF-B949-ED9275F34F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0EFF11B-9AB0-8739-E925-7A3C9B5F0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Arial" pitchFamily="34" charset="0"/>
              <a:ea typeface="ＭＳ Ｐ明朝" pitchFamily="18" charset="-128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405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A93D8-CC20-6BDE-8DA0-3019F5369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42E7863-C292-9956-7D91-0BA27AEB4B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462DFC3-99F6-6F5D-362A-4E8C35069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2123844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C8637-E620-82E8-FB62-FCB4D75A5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1971EB3-03AA-CBE4-2E9D-D1A76549A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3263E3D-D140-3E51-3FD6-900FE57E3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479449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108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endParaRPr lang="ja-JP" altLang="en-US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7634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0917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28861-00D1-1447-7FF8-9D3987474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6E7EAB5-A5C9-7444-6FED-F1A8FBF184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17EC686-C620-21E3-D7CC-0CCE3CC50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endParaRPr kumimoji="1" lang="ja-JP" altLang="ja-JP" sz="1200" b="1" kern="1200" dirty="0">
              <a:solidFill>
                <a:schemeClr val="tx1"/>
              </a:solidFill>
              <a:effectLst/>
              <a:latin typeface="Arial" pitchFamily="34" charset="0"/>
              <a:ea typeface="ＭＳ Ｐ明朝" pitchFamily="18" charset="-128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62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79E4E-62E9-40E0-FE64-0E9DB5B88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EF58983-E260-524D-251C-79BCD45407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0C0EA81-0F87-E363-D6D5-78F47A3FE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385684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4F1AF-227F-ADF7-828C-042E522A5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04807DC-004D-CC1F-0E0D-38CE1D5C85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9FC5079-A3B9-42DF-D74E-7D58EE233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Arial" pitchFamily="34" charset="0"/>
              <a:ea typeface="ＭＳ Ｐ明朝" pitchFamily="18" charset="-128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98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B852F-D386-4FD7-B575-D71FC6289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3E358B1-7A8C-E061-75C3-37DB34AF2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0BAA326-36B3-CF69-78D5-AC0B2716C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Arial" pitchFamily="34" charset="0"/>
              <a:ea typeface="ＭＳ Ｐ明朝" pitchFamily="18" charset="-128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298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9EADC-7A96-C0F2-E048-2A7ED8A36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0DCB938-D226-5533-EB4D-71CD32D8DD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05C1F20-D3FA-6854-34F2-55421487F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1331585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D5D61-3F1F-DBFF-BDAE-5D538680D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D33A940-68D3-CEC4-DF1F-80C78ABAB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9465B65-E670-384A-57F9-14DA54C45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3497882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F7549-0888-ED2A-969B-EC4F4A778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9AB0567-15EA-F6B7-F2CE-C270721D6B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B8F9264-C0EC-7080-7248-492E003D2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Arial" pitchFamily="34" charset="0"/>
              <a:ea typeface="ＭＳ Ｐ明朝" pitchFamily="18" charset="-128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34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pLine_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文字の書かれた紙&#10;&#10;自動的に生成された説明">
            <a:extLst>
              <a:ext uri="{FF2B5EF4-FFF2-40B4-BE49-F238E27FC236}">
                <a16:creationId xmlns:a16="http://schemas.microsoft.com/office/drawing/2014/main" id="{8E9E18AF-5F6F-43CA-8C13-3C937B335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" t="17881" r="1816" b="576"/>
          <a:stretch/>
        </p:blipFill>
        <p:spPr>
          <a:xfrm>
            <a:off x="0" y="-1"/>
            <a:ext cx="12192000" cy="6882471"/>
          </a:xfrm>
          <a:prstGeom prst="rect">
            <a:avLst/>
          </a:prstGeom>
        </p:spPr>
      </p:pic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2108308" y="3464229"/>
            <a:ext cx="9304615" cy="0"/>
          </a:xfrm>
          <a:prstGeom prst="line">
            <a:avLst/>
          </a:prstGeom>
          <a:noFill/>
          <a:ln w="508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0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プレースホルダ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08308" y="3146550"/>
            <a:ext cx="9304615" cy="2824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 anchorCtr="0"/>
          <a:lstStyle>
            <a:lvl1pPr algn="l" defTabSz="923925" rtl="0" fontAlgn="base" hangingPunct="0">
              <a:spcBef>
                <a:spcPct val="0"/>
              </a:spcBef>
              <a:spcAft>
                <a:spcPct val="0"/>
              </a:spcAft>
              <a:buNone/>
              <a:defRPr kumimoji="1" lang="ja-JP" altLang="en-US" sz="1400" kern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defTabSz="923925">
              <a:spcBef>
                <a:spcPct val="0"/>
              </a:spcBef>
            </a:pPr>
            <a:r>
              <a:rPr lang="ja-JP" altLang="en-US" sz="1400" dirty="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/>
              </a:rPr>
              <a:t>サブタイトル </a:t>
            </a:r>
            <a:r>
              <a:rPr lang="en-US" altLang="ja-JP" sz="1400" dirty="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/>
              </a:rPr>
              <a:t>MSP</a:t>
            </a:r>
            <a:r>
              <a:rPr lang="ja-JP" altLang="en-US" sz="1400" dirty="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/>
              </a:rPr>
              <a:t>ゴシック </a:t>
            </a:r>
            <a:r>
              <a:rPr lang="en-US" altLang="ja-JP" sz="1400" dirty="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/>
              </a:rPr>
              <a:t>14</a:t>
            </a:r>
            <a:r>
              <a:rPr lang="ja-JP" altLang="en-US" sz="1400" dirty="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/>
              </a:rPr>
              <a:t>ポイントを使用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D64F14F-D5F6-4A94-871B-4C7C77BB85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8308" y="2425339"/>
            <a:ext cx="9304615" cy="720000"/>
          </a:xfrm>
        </p:spPr>
        <p:txBody>
          <a:bodyPr lIns="0" tIns="0" rIns="0" bIns="0"/>
          <a:lstStyle>
            <a:lvl1pPr algn="l" defTabSz="923925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defRPr kumimoji="1" lang="ja-JP" altLang="en-US" sz="2800" b="1" kern="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2400" kern="0" dirty="0"/>
              <a:t>タイトル </a:t>
            </a:r>
            <a:r>
              <a:rPr lang="en-US" altLang="ja-JP" sz="2400" kern="0" dirty="0"/>
              <a:t>MSP</a:t>
            </a:r>
            <a:r>
              <a:rPr lang="ja-JP" altLang="en-US" sz="2400" kern="0" dirty="0"/>
              <a:t>ゴシック </a:t>
            </a:r>
            <a:r>
              <a:rPr lang="en-US" altLang="ja-JP" sz="2400" kern="0" dirty="0"/>
              <a:t>24</a:t>
            </a:r>
            <a:r>
              <a:rPr lang="ja-JP" altLang="en-US" sz="2400" kern="0" dirty="0"/>
              <a:t>ポイントを使用</a:t>
            </a:r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0B51A39F-685F-49FC-8373-57E72A4A60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8201" y="3573100"/>
            <a:ext cx="9304215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kumimoji="1" lang="ja-JP" altLang="en-US" sz="1400" b="0" kern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kumimoji="1" lang="en-US" altLang="ja-JP" dirty="0" err="1"/>
              <a:t>ClipLine</a:t>
            </a:r>
            <a:r>
              <a:rPr kumimoji="1" lang="ja-JP" altLang="en-US" dirty="0"/>
              <a:t>株式会社</a:t>
            </a:r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7DD2A4B3-8660-4D09-AEBA-219D1E5D0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8201" y="4149000"/>
            <a:ext cx="9304215" cy="2480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kumimoji="1" lang="ja-JP" altLang="en-US" sz="1400" kern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lvl="0"/>
            <a:r>
              <a:rPr kumimoji="1" lang="en-US" altLang="ja-JP" dirty="0"/>
              <a:t>July 2017</a:t>
            </a:r>
            <a:endParaRPr kumimoji="1" lang="ja-JP" altLang="en-US" dirty="0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235CE125-5605-4BAB-B061-7552E194E4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08200" y="1701000"/>
            <a:ext cx="9304215" cy="288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株式会社クライアント名 </a:t>
            </a:r>
            <a:r>
              <a:rPr kumimoji="1" lang="en-US" altLang="ja-JP" dirty="0"/>
              <a:t>MSP</a:t>
            </a:r>
            <a:r>
              <a:rPr kumimoji="1" lang="ja-JP" altLang="en-US" dirty="0"/>
              <a:t>ゴシック </a:t>
            </a:r>
            <a:r>
              <a:rPr kumimoji="1" lang="en-US" altLang="ja-JP" dirty="0"/>
              <a:t>16</a:t>
            </a:r>
            <a:r>
              <a:rPr kumimoji="1" lang="ja-JP" altLang="en-US" dirty="0"/>
              <a:t>ポイントを使用</a:t>
            </a:r>
          </a:p>
        </p:txBody>
      </p:sp>
    </p:spTree>
    <p:extLst>
      <p:ext uri="{BB962C8B-B14F-4D97-AF65-F5344CB8AC3E}">
        <p14:creationId xmlns:p14="http://schemas.microsoft.com/office/powerpoint/2010/main" val="3878223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89" userDrawn="1">
          <p15:clr>
            <a:srgbClr val="FBAE40"/>
          </p15:clr>
        </p15:guide>
        <p15:guide id="2" pos="160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pLine_アジェン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hasCustomPrompt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26988" rIns="0" bIns="26988" numCol="1" anchor="b" anchorCtr="0" compatLnSpc="1">
            <a:prstTxWarp prst="textNoShape">
              <a:avLst/>
            </a:prstTxWarp>
          </a:bodyPr>
          <a:lstStyle>
            <a:lvl1pPr>
              <a:defRPr kumimoji="1" lang="ja-JP" altLang="en-US" sz="2000" b="1" smtClean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lang="ja-JP" altLang="en-US" dirty="0"/>
              <a:t>本日のアジェンダ／目次／本日のご報告内容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4A740FA-AF46-49A3-B3E6-DA2D53AB32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76755" y="1989001"/>
            <a:ext cx="9038492" cy="1800225"/>
          </a:xfrm>
          <a:prstGeom prst="rect">
            <a:avLst/>
          </a:prstGeom>
        </p:spPr>
        <p:txBody>
          <a:bodyPr/>
          <a:lstStyle>
            <a:lvl1pPr marL="252000" indent="-252000">
              <a:spcBef>
                <a:spcPts val="1800"/>
              </a:spcBef>
              <a:buFont typeface="+mj-lt"/>
              <a:buAutoNum type="arabicPeriod"/>
              <a:tabLst>
                <a:tab pos="6640513" algn="l"/>
              </a:tabLst>
              <a:defRPr b="1"/>
            </a:lvl1pPr>
            <a:lvl2pPr marL="541338" indent="-184150">
              <a:spcBef>
                <a:spcPts val="600"/>
              </a:spcBef>
              <a:buFont typeface="+mj-lt"/>
              <a:buAutoNum type="alphaLcPeriod"/>
              <a:defRPr sz="1400" b="0"/>
            </a:lvl2pPr>
            <a:lvl3pPr marL="850900" indent="-169863">
              <a:buFont typeface="Wingdings" panose="05000000000000000000" pitchFamily="2" charset="2"/>
              <a:buChar char="ü"/>
              <a:defRPr sz="1200" b="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kumimoji="1" lang="ja-JP" altLang="en-US" dirty="0"/>
              <a:t>目次は、</a:t>
            </a:r>
            <a:r>
              <a:rPr kumimoji="1" lang="en-US" altLang="ja-JP" dirty="0"/>
              <a:t>18</a:t>
            </a:r>
            <a:r>
              <a:rPr kumimoji="1" lang="ja-JP" altLang="en-US" dirty="0"/>
              <a:t>ポイントボールドを目安とする（文字数に応じて調整）</a:t>
            </a:r>
            <a:r>
              <a:rPr kumimoji="1" lang="en-US" altLang="ja-JP" dirty="0"/>
              <a:t>	P.00</a:t>
            </a:r>
            <a:br>
              <a:rPr kumimoji="1" lang="ja-JP" altLang="en-US" dirty="0"/>
            </a:br>
            <a:r>
              <a:rPr kumimoji="1" lang="ja-JP" altLang="en-US" dirty="0"/>
              <a:t>目次は、</a:t>
            </a:r>
            <a:r>
              <a:rPr kumimoji="1" lang="en-US" altLang="ja-JP" dirty="0"/>
              <a:t>18</a:t>
            </a:r>
            <a:r>
              <a:rPr kumimoji="1" lang="ja-JP" altLang="en-US" dirty="0"/>
              <a:t>ポイントボールドを目安とする（文字数に応じて調整）</a:t>
            </a:r>
            <a:br>
              <a:rPr kumimoji="1" lang="ja-JP" altLang="en-US" dirty="0"/>
            </a:br>
            <a:r>
              <a:rPr kumimoji="1" lang="ja-JP" altLang="en-US" dirty="0"/>
              <a:t>目次は、</a:t>
            </a:r>
            <a:r>
              <a:rPr kumimoji="1" lang="en-US" altLang="ja-JP" dirty="0"/>
              <a:t>18</a:t>
            </a:r>
            <a:r>
              <a:rPr kumimoji="1" lang="ja-JP" altLang="en-US" dirty="0"/>
              <a:t>ポイントボールドを目安とする（文字数に応じて調整）</a:t>
            </a:r>
            <a:br>
              <a:rPr kumimoji="1" lang="ja-JP" altLang="en-US" dirty="0"/>
            </a:br>
            <a:r>
              <a:rPr kumimoji="1" lang="ja-JP" altLang="en-US" dirty="0"/>
              <a:t>目次は、</a:t>
            </a:r>
            <a:r>
              <a:rPr kumimoji="1" lang="en-US" altLang="ja-JP" dirty="0"/>
              <a:t>18</a:t>
            </a:r>
            <a:r>
              <a:rPr kumimoji="1" lang="ja-JP" altLang="en-US" dirty="0"/>
              <a:t>ポイントボールドを目安とする（文字数に応じて調整）</a:t>
            </a:r>
            <a:br>
              <a:rPr kumimoji="1" lang="ja-JP" altLang="en-US" dirty="0"/>
            </a:br>
            <a:r>
              <a:rPr kumimoji="1" lang="ja-JP" altLang="en-US" dirty="0"/>
              <a:t>目次は、</a:t>
            </a:r>
            <a:r>
              <a:rPr kumimoji="1" lang="en-US" altLang="ja-JP" dirty="0"/>
              <a:t>18</a:t>
            </a:r>
            <a:r>
              <a:rPr kumimoji="1" lang="ja-JP" altLang="en-US" dirty="0"/>
              <a:t>ポイントボールドを目安とする（文字数に応じて調整）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レベルは、</a:t>
            </a:r>
            <a:r>
              <a:rPr kumimoji="1" lang="en-US" altLang="ja-JP" dirty="0"/>
              <a:t>14</a:t>
            </a:r>
            <a:r>
              <a:rPr kumimoji="1" lang="ja-JP" altLang="en-US" dirty="0"/>
              <a:t>ポイントを目安とする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レベルは、</a:t>
            </a:r>
            <a:r>
              <a:rPr kumimoji="1" lang="en-US" altLang="ja-JP" dirty="0"/>
              <a:t>12</a:t>
            </a:r>
            <a:r>
              <a:rPr kumimoji="1" lang="ja-JP" altLang="en-US" dirty="0"/>
              <a:t>ポイントを目安とする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pLine_ディバイ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2285114" y="2619375"/>
            <a:ext cx="9127385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lvl="0">
              <a:spcBef>
                <a:spcPct val="0"/>
              </a:spcBef>
            </a:pPr>
            <a:endParaRPr lang="ja-JP" altLang="en-US" sz="100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sz="quarter" idx="10" hasCustomPrompt="1"/>
          </p:nvPr>
        </p:nvSpPr>
        <p:spPr>
          <a:xfrm>
            <a:off x="3083077" y="3284984"/>
            <a:ext cx="8329420" cy="52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533400" indent="-261938" algn="l" defTabSz="923925" rtl="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kumimoji="1" lang="ja-JP" altLang="en-US" sz="140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533400" lvl="0" indent="-261938" defTabSz="923925" hangingPunct="1">
              <a:lnSpc>
                <a:spcPct val="13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kumimoji="1" lang="ja-JP" altLang="en-US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明朝" charset="0"/>
              </a:rPr>
              <a:t>サブディバイダーは</a:t>
            </a:r>
            <a:r>
              <a:rPr kumimoji="1" lang="en-US" altLang="ja-JP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明朝" charset="0"/>
              </a:rPr>
              <a:t>MSP</a:t>
            </a:r>
            <a:r>
              <a:rPr kumimoji="1" lang="ja-JP" altLang="en-US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明朝" charset="0"/>
              </a:rPr>
              <a:t>ゴシック</a:t>
            </a:r>
            <a:r>
              <a:rPr kumimoji="1" lang="en-US" altLang="ja-JP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明朝" charset="0"/>
              </a:rPr>
              <a:t>14</a:t>
            </a:r>
            <a:r>
              <a:rPr kumimoji="1" lang="ja-JP" altLang="en-US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明朝" charset="0"/>
              </a:rPr>
              <a:t>ポイントを推奨</a:t>
            </a:r>
            <a:br>
              <a:rPr kumimoji="1" lang="ja-JP" altLang="en-US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明朝" charset="0"/>
              </a:rPr>
            </a:br>
            <a:r>
              <a:rPr kumimoji="1" lang="ja-JP" altLang="en-US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明朝" charset="0"/>
              </a:rPr>
              <a:t> （文字数に応じて調整）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>
          <a:xfrm>
            <a:off x="2285115" y="2735046"/>
            <a:ext cx="9127383" cy="3557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74638" marR="0" indent="-3175" algn="l" defTabSz="92392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kumimoji="1" lang="ja-JP" altLang="en-US" sz="2000" b="1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533400" marR="0" lvl="0" indent="-261938" algn="l" defTabSz="92392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lang="ja-JP" altLang="en-US" dirty="0"/>
              <a:t>ディバイダーは</a:t>
            </a:r>
            <a:r>
              <a:rPr lang="en-US" altLang="ja-JP" dirty="0"/>
              <a:t>MSP</a:t>
            </a:r>
            <a:r>
              <a:rPr lang="ja-JP" altLang="en-US" dirty="0"/>
              <a:t>ゴシック</a:t>
            </a:r>
            <a:r>
              <a:rPr lang="en-US" altLang="ja-JP" dirty="0"/>
              <a:t>20</a:t>
            </a:r>
            <a:r>
              <a:rPr lang="ja-JP" altLang="en-US" dirty="0"/>
              <a:t>ポイントボールドを使用</a:t>
            </a:r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pLine_白紙（メッセージ有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109FC9A9-E0F2-4E6A-B258-9835265392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631" y="909000"/>
            <a:ext cx="10636738" cy="504000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spcBef>
                <a:spcPts val="0"/>
              </a:spcBef>
              <a:buFontTx/>
              <a:buNone/>
              <a:defRPr sz="16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メッセージ記載（</a:t>
            </a:r>
            <a:r>
              <a:rPr kumimoji="1" lang="en-US" altLang="ja-JP" dirty="0"/>
              <a:t>MSP</a:t>
            </a:r>
            <a:r>
              <a:rPr kumimoji="1" lang="ja-JP" altLang="en-US" dirty="0"/>
              <a:t>ゴシック</a:t>
            </a:r>
            <a:r>
              <a:rPr kumimoji="1" lang="en-US" altLang="ja-JP" dirty="0"/>
              <a:t>16</a:t>
            </a:r>
            <a:r>
              <a:rPr kumimoji="1" lang="ja-JP" altLang="en-US" dirty="0"/>
              <a:t>ポイントボールド使用推薦。目安として</a:t>
            </a:r>
            <a:r>
              <a:rPr kumimoji="1" lang="en-US" altLang="ja-JP" dirty="0"/>
              <a:t>1</a:t>
            </a:r>
            <a:r>
              <a:rPr kumimoji="1" lang="ja-JP" altLang="en-US" dirty="0"/>
              <a:t>～</a:t>
            </a:r>
            <a:r>
              <a:rPr kumimoji="1" lang="en-US" altLang="ja-JP" dirty="0"/>
              <a:t>2</a:t>
            </a:r>
            <a:r>
              <a:rPr kumimoji="1" lang="ja-JP" altLang="en-US" dirty="0"/>
              <a:t>行程度）　</a:t>
            </a:r>
            <a:br>
              <a:rPr kumimoji="1" lang="ja-JP" altLang="en-US" dirty="0"/>
            </a:br>
            <a:r>
              <a:rPr kumimoji="1" lang="en-US" altLang="ja-JP" dirty="0"/>
              <a:t>※</a:t>
            </a:r>
            <a:r>
              <a:rPr kumimoji="1" lang="ja-JP" altLang="en-US" dirty="0"/>
              <a:t>改行の際は、できるだけ単語がブツ切れにならないように気をつける／「。」で終わらないこと</a:t>
            </a:r>
          </a:p>
        </p:txBody>
      </p:sp>
      <p:sp>
        <p:nvSpPr>
          <p:cNvPr id="10" name="タイトル 9">
            <a:extLst>
              <a:ext uri="{FF2B5EF4-FFF2-40B4-BE49-F238E27FC236}">
                <a16:creationId xmlns:a16="http://schemas.microsoft.com/office/drawing/2014/main" id="{11219159-2A4A-4708-BC67-E5EECD13C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タイトル </a:t>
            </a:r>
            <a:r>
              <a:rPr kumimoji="1" lang="en-US" altLang="ja-JP" dirty="0"/>
              <a:t>MSP</a:t>
            </a:r>
            <a:r>
              <a:rPr kumimoji="1" lang="ja-JP" altLang="en-US" dirty="0"/>
              <a:t>ゴシック </a:t>
            </a:r>
            <a:r>
              <a:rPr kumimoji="1" lang="en-US" altLang="ja-JP" dirty="0"/>
              <a:t>20</a:t>
            </a:r>
            <a:r>
              <a:rPr kumimoji="1" lang="ja-JP" altLang="en-US" dirty="0"/>
              <a:t>ポイント使用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pLine_白紙（メッセージ無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292D679-E5F4-4625-BBAD-A09A1EE090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タイトル </a:t>
            </a:r>
            <a:r>
              <a:rPr kumimoji="1" lang="en-US" altLang="ja-JP" dirty="0"/>
              <a:t>MSP</a:t>
            </a:r>
            <a:r>
              <a:rPr kumimoji="1" lang="ja-JP" altLang="en-US" dirty="0"/>
              <a:t>ゴシック </a:t>
            </a:r>
            <a:r>
              <a:rPr kumimoji="1" lang="en-US" altLang="ja-JP" dirty="0"/>
              <a:t>20</a:t>
            </a:r>
            <a:r>
              <a:rPr kumimoji="1" lang="ja-JP" altLang="en-US" dirty="0"/>
              <a:t>ポイント使用</a:t>
            </a:r>
          </a:p>
        </p:txBody>
      </p:sp>
    </p:spTree>
    <p:extLst>
      <p:ext uri="{BB962C8B-B14F-4D97-AF65-F5344CB8AC3E}">
        <p14:creationId xmlns:p14="http://schemas.microsoft.com/office/powerpoint/2010/main" val="41918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pLine_営業用資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E01319-CEF6-440C-9EFF-92C82B1C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091" y="432751"/>
            <a:ext cx="10280832" cy="404813"/>
          </a:xfrm>
        </p:spPr>
        <p:txBody>
          <a:bodyPr/>
          <a:lstStyle>
            <a:lvl1pPr>
              <a:defRPr sz="22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61DF44F-18CD-4D22-BBAB-68537F03C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95"/>
          <a:stretch/>
        </p:blipFill>
        <p:spPr>
          <a:xfrm>
            <a:off x="513230" y="405001"/>
            <a:ext cx="531692" cy="487777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2E6D3A9-E28B-402E-A810-52942B90C86A}"/>
              </a:ext>
            </a:extLst>
          </p:cNvPr>
          <p:cNvGrpSpPr/>
          <p:nvPr userDrawn="1"/>
        </p:nvGrpSpPr>
        <p:grpSpPr>
          <a:xfrm>
            <a:off x="4810508" y="6534330"/>
            <a:ext cx="2413584" cy="141029"/>
            <a:chOff x="631825" y="6534329"/>
            <a:chExt cx="1961037" cy="141029"/>
          </a:xfrm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27EDEB6A-DE6D-47CD-B288-5A633EEF25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4486" y="6549696"/>
              <a:ext cx="1108376" cy="1193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lvl="1" indent="0" algn="ctr" eaLnBrk="0">
                <a:lnSpc>
                  <a:spcPct val="104000"/>
                </a:lnSpc>
                <a:spcBef>
                  <a:spcPct val="0"/>
                </a:spcBef>
                <a:defRPr/>
              </a:pPr>
              <a:r>
                <a:rPr lang="en-US" altLang="ja-JP" sz="800" dirty="0">
                  <a:solidFill>
                    <a:srgbClr val="4D4D4D"/>
                  </a:solidFill>
                  <a:latin typeface="Arial"/>
                  <a:ea typeface="ＭＳ Ｐゴシック"/>
                </a:rPr>
                <a:t>|  Proprietary and Confidential</a:t>
              </a: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808F9E77-6627-4EC3-BB8F-5CAF473476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25" y="6534329"/>
              <a:ext cx="650355" cy="141029"/>
            </a:xfrm>
            <a:prstGeom prst="rect">
              <a:avLst/>
            </a:prstGeom>
          </p:spPr>
        </p:pic>
      </p:grpSp>
      <p:pic>
        <p:nvPicPr>
          <p:cNvPr id="5" name="グラフィックス 4" descr="閉じる">
            <a:extLst>
              <a:ext uri="{FF2B5EF4-FFF2-40B4-BE49-F238E27FC236}">
                <a16:creationId xmlns:a16="http://schemas.microsoft.com/office/drawing/2014/main" id="{183F76F5-5320-407F-B70B-255FC39691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1715" y="2133000"/>
            <a:ext cx="2888571" cy="234696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CE147D-D6A3-440D-AD1E-031CD24A9857}"/>
              </a:ext>
            </a:extLst>
          </p:cNvPr>
          <p:cNvSpPr txBox="1"/>
          <p:nvPr userDrawn="1"/>
        </p:nvSpPr>
        <p:spPr bwMode="auto">
          <a:xfrm>
            <a:off x="3260308" y="4437000"/>
            <a:ext cx="57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rtlCol="0">
            <a:noAutofit/>
          </a:bodyPr>
          <a:lstStyle/>
          <a:p>
            <a:pPr algn="ctr" eaLnBrk="1">
              <a:spcBef>
                <a:spcPts val="300"/>
              </a:spcBef>
            </a:pPr>
            <a:r>
              <a:rPr kumimoji="0" lang="ja-JP" altLang="en-US" sz="1400" u="sng" dirty="0">
                <a:latin typeface="+mn-lt"/>
                <a:ea typeface="ＭＳ Ｐゴシック" pitchFamily="50" charset="-128"/>
                <a:cs typeface="ＭＳ Ｐ明朝" charset="0"/>
              </a:rPr>
              <a:t>本デザインは、一旦使用しないことになりました。</a:t>
            </a:r>
            <a:endParaRPr kumimoji="0" lang="en-US" altLang="ja-JP" sz="1400" u="sng" dirty="0">
              <a:latin typeface="+mn-lt"/>
              <a:ea typeface="ＭＳ Ｐゴシック" pitchFamily="50" charset="-128"/>
              <a:cs typeface="ＭＳ Ｐ明朝" charset="0"/>
            </a:endParaRPr>
          </a:p>
          <a:p>
            <a:pPr algn="ctr" eaLnBrk="1">
              <a:spcBef>
                <a:spcPts val="300"/>
              </a:spcBef>
            </a:pPr>
            <a:r>
              <a:rPr kumimoji="0" lang="en-US" altLang="ja-JP" sz="1400" u="none" dirty="0">
                <a:latin typeface="+mn-lt"/>
                <a:ea typeface="ＭＳ Ｐゴシック" pitchFamily="50" charset="-128"/>
                <a:cs typeface="ＭＳ Ｐ明朝" charset="0"/>
              </a:rPr>
              <a:t>2017’07’03</a:t>
            </a:r>
            <a:endParaRPr kumimoji="0" lang="ja-JP" altLang="en-US" sz="1400" u="none" dirty="0">
              <a:latin typeface="+mn-lt"/>
              <a:ea typeface="ＭＳ Ｐゴシック" pitchFamily="50" charset="-128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34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pLine_最後の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595CAD6-A655-EBF0-895F-06D3EF9CF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254" y="5765076"/>
            <a:ext cx="2322110" cy="39940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954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7631" y="504188"/>
            <a:ext cx="10633846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タイトルを入力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1094320" y="6527900"/>
            <a:ext cx="314189" cy="153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23925" eaLnBrk="0">
              <a:spcBef>
                <a:spcPct val="0"/>
              </a:spcBef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/>
                <a:ea typeface="ＭＳ Ｐゴシック"/>
              </a:rPr>
              <a:t>- </a:t>
            </a:r>
            <a:fld id="{0FBED708-91C0-4D17-A5B5-2111908B18A5}" type="slidenum">
              <a:rPr lang="en-US" altLang="ja-JP" sz="1000">
                <a:solidFill>
                  <a:schemeClr val="tx1"/>
                </a:solidFill>
                <a:latin typeface="Arial"/>
                <a:ea typeface="ＭＳ Ｐゴシック"/>
              </a:rPr>
              <a:pPr algn="r" defTabSz="923925" eaLnBrk="0">
                <a:spcBef>
                  <a:spcPct val="0"/>
                </a:spcBef>
                <a:defRPr/>
              </a:pPr>
              <a:t>‹#›</a:t>
            </a:fld>
            <a:r>
              <a:rPr lang="en-US" altLang="ja-JP" sz="1000" dirty="0">
                <a:solidFill>
                  <a:schemeClr val="tx1"/>
                </a:solidFill>
                <a:latin typeface="Arial"/>
                <a:ea typeface="ＭＳ Ｐゴシック"/>
              </a:rPr>
              <a:t> -</a:t>
            </a:r>
          </a:p>
        </p:txBody>
      </p:sp>
      <p:sp>
        <p:nvSpPr>
          <p:cNvPr id="1029" name="Line 6"/>
          <p:cNvSpPr>
            <a:spLocks noChangeShapeType="1"/>
          </p:cNvSpPr>
          <p:nvPr userDrawn="1"/>
        </p:nvSpPr>
        <p:spPr bwMode="auto">
          <a:xfrm>
            <a:off x="778486" y="6445250"/>
            <a:ext cx="10633846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 sz="10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32" name="Line 12"/>
          <p:cNvSpPr>
            <a:spLocks noChangeShapeType="1"/>
          </p:cNvSpPr>
          <p:nvPr userDrawn="1"/>
        </p:nvSpPr>
        <p:spPr bwMode="auto">
          <a:xfrm>
            <a:off x="777631" y="909000"/>
            <a:ext cx="10633846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lvl="0">
              <a:spcBef>
                <a:spcPct val="0"/>
              </a:spcBef>
            </a:pPr>
            <a:endParaRPr lang="ja-JP" altLang="en-US" sz="1000">
              <a:latin typeface="Arial" charset="0"/>
              <a:ea typeface="ＭＳ Ｐゴシック" charset="-128"/>
            </a:endParaRP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1419476" y="6549696"/>
            <a:ext cx="1364156" cy="1193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lvl="1" indent="0" eaLnBrk="0">
              <a:lnSpc>
                <a:spcPct val="104000"/>
              </a:lnSpc>
              <a:spcBef>
                <a:spcPct val="0"/>
              </a:spcBef>
              <a:defRPr/>
            </a:pPr>
            <a:r>
              <a:rPr lang="en-US" altLang="ja-JP" sz="800" dirty="0">
                <a:solidFill>
                  <a:schemeClr val="tx1"/>
                </a:solidFill>
                <a:latin typeface="Arial"/>
                <a:ea typeface="ＭＳ Ｐゴシック"/>
              </a:rPr>
              <a:t>|  Proprietary and Confidential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8CF7278-7ED9-43A1-20D1-2BC1255281A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08367" y="6558616"/>
            <a:ext cx="551394" cy="948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2" r:id="rId3"/>
    <p:sldLayoutId id="2147483663" r:id="rId4"/>
    <p:sldLayoutId id="2147483664" r:id="rId5"/>
    <p:sldLayoutId id="2147483666" r:id="rId6"/>
    <p:sldLayoutId id="2147483660" r:id="rId7"/>
  </p:sldLayoutIdLst>
  <p:txStyles>
    <p:titleStyle>
      <a:lvl1pPr algn="l" defTabSz="923925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defRPr kumimoji="1" sz="2000" b="1">
          <a:solidFill>
            <a:schemeClr val="accent1">
              <a:lumMod val="50000"/>
            </a:schemeClr>
          </a:solidFill>
          <a:latin typeface="+mn-lt"/>
          <a:ea typeface="+mn-ea"/>
          <a:cs typeface="ＭＳ Ｐ明朝" charset="0"/>
        </a:defRPr>
      </a:lvl1pPr>
      <a:lvl2pPr algn="l" defTabSz="923925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defRPr kumimoji="1" sz="1400" b="1">
          <a:solidFill>
            <a:srgbClr val="0058A7"/>
          </a:solidFill>
          <a:latin typeface="ＭＳ Ｐ明朝" charset="0"/>
          <a:ea typeface="ＭＳ Ｐ明朝" charset="0"/>
          <a:cs typeface="ＭＳ Ｐ明朝" charset="0"/>
        </a:defRPr>
      </a:lvl2pPr>
      <a:lvl3pPr algn="l" defTabSz="923925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defRPr kumimoji="1" sz="1400" b="1">
          <a:solidFill>
            <a:srgbClr val="0058A7"/>
          </a:solidFill>
          <a:latin typeface="ＭＳ Ｐ明朝" charset="0"/>
          <a:ea typeface="ＭＳ Ｐ明朝" charset="0"/>
          <a:cs typeface="ＭＳ Ｐ明朝" charset="0"/>
        </a:defRPr>
      </a:lvl3pPr>
      <a:lvl4pPr algn="l" defTabSz="923925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defRPr kumimoji="1" sz="1400" b="1">
          <a:solidFill>
            <a:srgbClr val="0058A7"/>
          </a:solidFill>
          <a:latin typeface="ＭＳ Ｐ明朝" charset="0"/>
          <a:ea typeface="ＭＳ Ｐ明朝" charset="0"/>
          <a:cs typeface="ＭＳ Ｐ明朝" charset="0"/>
        </a:defRPr>
      </a:lvl4pPr>
      <a:lvl5pPr algn="l" defTabSz="923925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defRPr kumimoji="1" sz="1400" b="1">
          <a:solidFill>
            <a:srgbClr val="0058A7"/>
          </a:solidFill>
          <a:latin typeface="ＭＳ Ｐ明朝" charset="0"/>
          <a:ea typeface="ＭＳ Ｐ明朝" charset="0"/>
          <a:cs typeface="ＭＳ Ｐ明朝" charset="0"/>
        </a:defRPr>
      </a:lvl5pPr>
      <a:lvl6pPr marL="457200" algn="l" defTabSz="923925" rtl="0" eaLnBrk="1" fontAlgn="base" hangingPunct="1">
        <a:lnSpc>
          <a:spcPct val="90000"/>
        </a:lnSpc>
        <a:spcBef>
          <a:spcPct val="49000"/>
        </a:spcBef>
        <a:spcAft>
          <a:spcPct val="0"/>
        </a:spcAft>
        <a:defRPr kumimoji="1" sz="1200">
          <a:solidFill>
            <a:schemeClr val="tx1"/>
          </a:solidFill>
          <a:latin typeface="Arial" pitchFamily="34" charset="0"/>
          <a:ea typeface="ＭＳ Ｐゴシック" pitchFamily="50" charset="-128"/>
        </a:defRPr>
      </a:lvl6pPr>
      <a:lvl7pPr marL="914400" algn="l" defTabSz="923925" rtl="0" eaLnBrk="1" fontAlgn="base" hangingPunct="1">
        <a:lnSpc>
          <a:spcPct val="90000"/>
        </a:lnSpc>
        <a:spcBef>
          <a:spcPct val="49000"/>
        </a:spcBef>
        <a:spcAft>
          <a:spcPct val="0"/>
        </a:spcAft>
        <a:defRPr kumimoji="1" sz="1200">
          <a:solidFill>
            <a:schemeClr val="tx1"/>
          </a:solidFill>
          <a:latin typeface="Arial" pitchFamily="34" charset="0"/>
          <a:ea typeface="ＭＳ Ｐゴシック" pitchFamily="50" charset="-128"/>
        </a:defRPr>
      </a:lvl7pPr>
      <a:lvl8pPr marL="1371600" algn="l" defTabSz="923925" rtl="0" eaLnBrk="1" fontAlgn="base" hangingPunct="1">
        <a:lnSpc>
          <a:spcPct val="90000"/>
        </a:lnSpc>
        <a:spcBef>
          <a:spcPct val="49000"/>
        </a:spcBef>
        <a:spcAft>
          <a:spcPct val="0"/>
        </a:spcAft>
        <a:defRPr kumimoji="1" sz="1200">
          <a:solidFill>
            <a:schemeClr val="tx1"/>
          </a:solidFill>
          <a:latin typeface="Arial" pitchFamily="34" charset="0"/>
          <a:ea typeface="ＭＳ Ｐゴシック" pitchFamily="50" charset="-128"/>
        </a:defRPr>
      </a:lvl8pPr>
      <a:lvl9pPr marL="1828800" algn="l" defTabSz="923925" rtl="0" eaLnBrk="1" fontAlgn="base" hangingPunct="1">
        <a:lnSpc>
          <a:spcPct val="90000"/>
        </a:lnSpc>
        <a:spcBef>
          <a:spcPct val="49000"/>
        </a:spcBef>
        <a:spcAft>
          <a:spcPct val="0"/>
        </a:spcAft>
        <a:defRPr kumimoji="1" sz="1200">
          <a:solidFill>
            <a:schemeClr val="tx1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285750" indent="-285750" algn="l" rtl="0" eaLnBrk="1" fontAlgn="base" hangingPunct="1">
        <a:spcBef>
          <a:spcPct val="50000"/>
        </a:spcBef>
        <a:spcAft>
          <a:spcPct val="0"/>
        </a:spcAft>
        <a:buSzPct val="100000"/>
        <a:buFont typeface="Arial" pitchFamily="34" charset="0"/>
        <a:buChar char="•"/>
        <a:defRPr kumimoji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66738" indent="-166688" algn="l" rtl="0" eaLnBrk="1" fontAlgn="base" hangingPunct="1">
        <a:spcBef>
          <a:spcPct val="50000"/>
        </a:spcBef>
        <a:spcAft>
          <a:spcPct val="0"/>
        </a:spcAft>
        <a:buSzPct val="100000"/>
        <a:buFont typeface="Arial" pitchFamily="34" charset="0"/>
        <a:buChar char="–"/>
        <a:defRPr kumimoji="1" sz="1600">
          <a:solidFill>
            <a:schemeClr val="tx1"/>
          </a:solidFill>
          <a:latin typeface="+mn-lt"/>
          <a:ea typeface="+mn-ea"/>
        </a:defRPr>
      </a:lvl2pPr>
      <a:lvl3pPr marL="850900" indent="-169863" algn="l" rtl="0" eaLnBrk="1" fontAlgn="base" hangingPunct="1">
        <a:spcBef>
          <a:spcPct val="50000"/>
        </a:spcBef>
        <a:spcAft>
          <a:spcPct val="0"/>
        </a:spcAft>
        <a:buSzPct val="100000"/>
        <a:buFont typeface="Arial" pitchFamily="34" charset="0"/>
        <a:buChar char="•"/>
        <a:defRPr kumimoji="1" sz="1400">
          <a:solidFill>
            <a:schemeClr val="tx1"/>
          </a:solidFill>
          <a:latin typeface="+mn-lt"/>
          <a:ea typeface="+mn-ea"/>
        </a:defRPr>
      </a:lvl3pPr>
      <a:lvl4pPr marL="1181100" indent="-215900" algn="l" rtl="0" eaLnBrk="1" fontAlgn="base" hangingPunct="1">
        <a:spcBef>
          <a:spcPct val="50000"/>
        </a:spcBef>
        <a:spcAft>
          <a:spcPct val="0"/>
        </a:spcAft>
        <a:buSzPct val="100000"/>
        <a:buFont typeface="Arial" pitchFamily="34" charset="0"/>
        <a:buChar char="–"/>
        <a:defRPr kumimoji="1" sz="1400">
          <a:solidFill>
            <a:schemeClr val="tx1"/>
          </a:solidFill>
          <a:latin typeface="+mn-lt"/>
          <a:ea typeface="+mn-ea"/>
        </a:defRPr>
      </a:lvl4pPr>
      <a:lvl5pPr marL="1485900" indent="-190500" algn="l" rtl="0" eaLnBrk="1" fontAlgn="base" hangingPunct="1">
        <a:spcBef>
          <a:spcPct val="50000"/>
        </a:spcBef>
        <a:spcAft>
          <a:spcPct val="0"/>
        </a:spcAft>
        <a:buSzPct val="100000"/>
        <a:buFont typeface="Arial" pitchFamily="34" charset="0"/>
        <a:buChar char="•"/>
        <a:defRPr kumimoji="1" sz="1200">
          <a:solidFill>
            <a:schemeClr val="tx1"/>
          </a:solidFill>
          <a:latin typeface="+mn-lt"/>
          <a:ea typeface="+mn-ea"/>
        </a:defRPr>
      </a:lvl5pPr>
      <a:lvl6pPr marL="1943100" indent="-190500" algn="l" rtl="0" eaLnBrk="1" fontAlgn="base" hangingPunct="1">
        <a:spcBef>
          <a:spcPct val="50000"/>
        </a:spcBef>
        <a:spcAft>
          <a:spcPct val="0"/>
        </a:spcAft>
        <a:buSzPct val="100000"/>
        <a:buFont typeface="Arial" pitchFamily="34" charset="0"/>
        <a:buChar char="•"/>
        <a:defRPr kumimoji="1" sz="1200">
          <a:solidFill>
            <a:schemeClr val="tx1"/>
          </a:solidFill>
          <a:latin typeface="+mn-lt"/>
          <a:ea typeface="+mn-ea"/>
        </a:defRPr>
      </a:lvl6pPr>
      <a:lvl7pPr marL="2400300" indent="-190500" algn="l" rtl="0" eaLnBrk="1" fontAlgn="base" hangingPunct="1">
        <a:spcBef>
          <a:spcPct val="50000"/>
        </a:spcBef>
        <a:spcAft>
          <a:spcPct val="0"/>
        </a:spcAft>
        <a:buSzPct val="100000"/>
        <a:buFont typeface="Arial" pitchFamily="34" charset="0"/>
        <a:buChar char="•"/>
        <a:defRPr kumimoji="1" sz="1200">
          <a:solidFill>
            <a:schemeClr val="tx1"/>
          </a:solidFill>
          <a:latin typeface="+mn-lt"/>
          <a:ea typeface="+mn-ea"/>
        </a:defRPr>
      </a:lvl7pPr>
      <a:lvl8pPr marL="2857500" indent="-190500" algn="l" rtl="0" eaLnBrk="1" fontAlgn="base" hangingPunct="1">
        <a:spcBef>
          <a:spcPct val="50000"/>
        </a:spcBef>
        <a:spcAft>
          <a:spcPct val="0"/>
        </a:spcAft>
        <a:buSzPct val="100000"/>
        <a:buFont typeface="Arial" pitchFamily="34" charset="0"/>
        <a:buChar char="•"/>
        <a:defRPr kumimoji="1" sz="1200">
          <a:solidFill>
            <a:schemeClr val="tx1"/>
          </a:solidFill>
          <a:latin typeface="+mn-lt"/>
          <a:ea typeface="+mn-ea"/>
        </a:defRPr>
      </a:lvl8pPr>
      <a:lvl9pPr marL="3314700" indent="-190500" algn="l" rtl="0" eaLnBrk="1" fontAlgn="base" hangingPunct="1">
        <a:spcBef>
          <a:spcPct val="50000"/>
        </a:spcBef>
        <a:spcAft>
          <a:spcPct val="0"/>
        </a:spcAft>
        <a:buSzPct val="100000"/>
        <a:buFont typeface="Arial" pitchFamily="34" charset="0"/>
        <a:buChar char="•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57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nfo@kuroco.tea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1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54;p13">
            <a:extLst>
              <a:ext uri="{FF2B5EF4-FFF2-40B4-BE49-F238E27FC236}">
                <a16:creationId xmlns:a16="http://schemas.microsoft.com/office/drawing/2014/main" id="{1C3585C5-BF98-409F-9944-354A2BCD68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9206" r="12659"/>
          <a:stretch/>
        </p:blipFill>
        <p:spPr>
          <a:xfrm>
            <a:off x="0" y="8238"/>
            <a:ext cx="12190554" cy="68497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ABEC54A-F05F-19BA-3A52-39635512800C}"/>
              </a:ext>
            </a:extLst>
          </p:cNvPr>
          <p:cNvSpPr txBox="1">
            <a:spLocks/>
          </p:cNvSpPr>
          <p:nvPr/>
        </p:nvSpPr>
        <p:spPr bwMode="auto">
          <a:xfrm>
            <a:off x="0" y="260648"/>
            <a:ext cx="12192000" cy="174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algn="l" defTabSz="923925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defRPr kumimoji="1" lang="ja-JP" altLang="en-US" sz="2000" b="1" smtClean="0">
                <a:solidFill>
                  <a:schemeClr val="accent1"/>
                </a:solidFill>
                <a:latin typeface="+mn-lt"/>
                <a:ea typeface="+mn-ea"/>
                <a:cs typeface="ＭＳ Ｐ明朝" charset="0"/>
              </a:defRPr>
            </a:lvl1pPr>
            <a:lvl2pPr algn="l" defTabSz="923925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defRPr kumimoji="1" sz="1400" b="1">
                <a:solidFill>
                  <a:srgbClr val="0058A7"/>
                </a:solidFill>
                <a:latin typeface="ＭＳ Ｐ明朝" charset="0"/>
                <a:ea typeface="ＭＳ Ｐ明朝" charset="0"/>
                <a:cs typeface="ＭＳ Ｐ明朝" charset="0"/>
              </a:defRPr>
            </a:lvl2pPr>
            <a:lvl3pPr algn="l" defTabSz="923925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defRPr kumimoji="1" sz="1400" b="1">
                <a:solidFill>
                  <a:srgbClr val="0058A7"/>
                </a:solidFill>
                <a:latin typeface="ＭＳ Ｐ明朝" charset="0"/>
                <a:ea typeface="ＭＳ Ｐ明朝" charset="0"/>
                <a:cs typeface="ＭＳ Ｐ明朝" charset="0"/>
              </a:defRPr>
            </a:lvl3pPr>
            <a:lvl4pPr algn="l" defTabSz="923925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defRPr kumimoji="1" sz="1400" b="1">
                <a:solidFill>
                  <a:srgbClr val="0058A7"/>
                </a:solidFill>
                <a:latin typeface="ＭＳ Ｐ明朝" charset="0"/>
                <a:ea typeface="ＭＳ Ｐ明朝" charset="0"/>
                <a:cs typeface="ＭＳ Ｐ明朝" charset="0"/>
              </a:defRPr>
            </a:lvl4pPr>
            <a:lvl5pPr algn="l" defTabSz="923925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defRPr kumimoji="1" sz="1400" b="1">
                <a:solidFill>
                  <a:srgbClr val="0058A7"/>
                </a:solidFill>
                <a:latin typeface="ＭＳ Ｐ明朝" charset="0"/>
                <a:ea typeface="ＭＳ Ｐ明朝" charset="0"/>
                <a:cs typeface="ＭＳ Ｐ明朝" charset="0"/>
              </a:defRPr>
            </a:lvl5pPr>
            <a:lvl6pPr marL="457200" algn="l" defTabSz="923925" rtl="0" eaLnBrk="1" fontAlgn="base" hangingPunct="1">
              <a:lnSpc>
                <a:spcPct val="90000"/>
              </a:lnSpc>
              <a:spcBef>
                <a:spcPct val="49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l" defTabSz="923925" rtl="0" eaLnBrk="1" fontAlgn="base" hangingPunct="1">
              <a:lnSpc>
                <a:spcPct val="90000"/>
              </a:lnSpc>
              <a:spcBef>
                <a:spcPct val="49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l" defTabSz="923925" rtl="0" eaLnBrk="1" fontAlgn="base" hangingPunct="1">
              <a:lnSpc>
                <a:spcPct val="90000"/>
              </a:lnSpc>
              <a:spcBef>
                <a:spcPct val="49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l" defTabSz="923925" rtl="0" eaLnBrk="1" fontAlgn="base" hangingPunct="1">
              <a:lnSpc>
                <a:spcPct val="90000"/>
              </a:lnSpc>
              <a:spcBef>
                <a:spcPct val="49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6000" b="0" i="1" kern="0" dirty="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Transforming SME management with AI-Driven Insights to Maximize Human Skills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altLang="ja-JP" sz="3600" b="0" i="1" kern="0" dirty="0">
              <a:solidFill>
                <a:schemeClr val="bg1"/>
              </a:solidFill>
              <a:latin typeface="+mj-lt"/>
              <a:ea typeface="Meiryo UI" panose="020B0604030504040204" pitchFamily="50" charset="-128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4800" b="0" i="1" kern="0" dirty="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Kenta Saito, CEO of KUROCO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4800" b="0" i="1" kern="0" dirty="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Ekaterina Vinogradova</a:t>
            </a:r>
            <a:endParaRPr lang="en-US" altLang="ja-JP" sz="6000" b="0" i="1" kern="0" dirty="0">
              <a:solidFill>
                <a:schemeClr val="bg1"/>
              </a:solidFill>
              <a:latin typeface="+mj-lt"/>
              <a:ea typeface="Meiryo UI" panose="020B0604030504040204" pitchFamily="50" charset="-128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0" i="1" kern="0" dirty="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January 19, 2026</a:t>
            </a:r>
          </a:p>
        </p:txBody>
      </p:sp>
    </p:spTree>
    <p:extLst>
      <p:ext uri="{BB962C8B-B14F-4D97-AF65-F5344CB8AC3E}">
        <p14:creationId xmlns:p14="http://schemas.microsoft.com/office/powerpoint/2010/main" val="13084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FB0AF10-7171-4E16-9F68-5D8C913F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How the Management Board Works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5A6646-1990-7B10-1C43-ED559D5840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00" t="41600" r="7345" b="23751"/>
          <a:stretch>
            <a:fillRect/>
          </a:stretch>
        </p:blipFill>
        <p:spPr>
          <a:xfrm>
            <a:off x="336031" y="2636912"/>
            <a:ext cx="11822404" cy="30243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976C30D-4B55-0C9D-C266-EAEB27FBF152}"/>
              </a:ext>
            </a:extLst>
          </p:cNvPr>
          <p:cNvSpPr txBox="1"/>
          <p:nvPr/>
        </p:nvSpPr>
        <p:spPr bwMode="auto">
          <a:xfrm>
            <a:off x="1245242" y="1628800"/>
            <a:ext cx="1016623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rtlCol="0">
            <a:spAutoFit/>
          </a:bodyPr>
          <a:lstStyle/>
          <a:p>
            <a:r>
              <a:rPr lang="en-US" altLang="ja-JP" sz="2800" dirty="0"/>
              <a:t>Not just AI - Business Intelligence + Peer Learning + Simulation</a:t>
            </a:r>
          </a:p>
          <a:p>
            <a:br>
              <a:rPr lang="en-US" altLang="ja-JP" sz="2800" dirty="0"/>
            </a:br>
            <a:endParaRPr kumimoji="0" lang="ja-JP" altLang="en-US" sz="2800" dirty="0">
              <a:solidFill>
                <a:srgbClr val="000000"/>
              </a:solidFill>
              <a:latin typeface="+mn-lt"/>
              <a:ea typeface="ＭＳ Ｐゴシック" pitchFamily="50" charset="-128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030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6F5E-0F6A-F4EE-A37C-11E75B5AD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4D9E9B7-1503-CD84-CB65-0F64CF57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Step 1: Data Collection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34A699E-9CD7-2B04-4A9E-82AFAA62ED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694" t="63469" r="15035" b="10100"/>
          <a:stretch>
            <a:fillRect/>
          </a:stretch>
        </p:blipFill>
        <p:spPr>
          <a:xfrm>
            <a:off x="3287688" y="4365104"/>
            <a:ext cx="4968552" cy="198870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AC9BF73-DCD4-055F-AF1E-BFE5065C7C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710" t="18968" r="1309" b="39473"/>
          <a:stretch>
            <a:fillRect/>
          </a:stretch>
        </p:blipFill>
        <p:spPr>
          <a:xfrm>
            <a:off x="983432" y="930295"/>
            <a:ext cx="9793088" cy="36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42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B0D9E-9742-1CB8-A2D0-1076927FB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2D03337-B629-45F4-8489-CE8C9E71F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Step 2: Visualization and Business Logic 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377EE86-2B9E-21A7-0985-8B29B0163F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175" t="25526" r="3427" b="30587"/>
          <a:stretch>
            <a:fillRect/>
          </a:stretch>
        </p:blipFill>
        <p:spPr>
          <a:xfrm>
            <a:off x="46427" y="1151421"/>
            <a:ext cx="11954229" cy="501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69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50DC1-9428-54DD-1421-CCB8CDB01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9C24392C-BF0C-0922-9FFF-806E9E2D3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Step 3: AI Recommendations - RAG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5892BD6F-84AD-D68C-2CEA-CFE5695773EE}"/>
              </a:ext>
            </a:extLst>
          </p:cNvPr>
          <p:cNvSpPr txBox="1"/>
          <p:nvPr/>
        </p:nvSpPr>
        <p:spPr bwMode="auto">
          <a:xfrm>
            <a:off x="1343472" y="1001396"/>
            <a:ext cx="91104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800" b="0" i="0" dirty="0">
                <a:solidFill>
                  <a:srgbClr val="1E293B"/>
                </a:solidFill>
                <a:effectLst/>
                <a:latin typeface="ui-sans-serif"/>
              </a:rPr>
              <a:t>AI </a:t>
            </a:r>
            <a:r>
              <a:rPr lang="en-US" altLang="ja-JP" sz="2800" b="1" i="0" dirty="0">
                <a:solidFill>
                  <a:srgbClr val="7E22CE"/>
                </a:solidFill>
                <a:effectLst/>
                <a:latin typeface="ui-sans-serif"/>
              </a:rPr>
              <a:t>actively retrieves relevant information</a:t>
            </a:r>
            <a:r>
              <a:rPr lang="en-US" altLang="ja-JP" sz="2800" b="0" i="0" dirty="0">
                <a:solidFill>
                  <a:srgbClr val="1E293B"/>
                </a:solidFill>
                <a:effectLst/>
                <a:latin typeface="ui-sans-serif"/>
              </a:rPr>
              <a:t> from your salon's specific history, similar cases, and documented best practices.</a:t>
            </a:r>
            <a:endParaRPr lang="ja-JP" alt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F7E34B-7B5F-85F8-1DE6-D877FF83A0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096" t="30545" r="43301" b="44811"/>
          <a:stretch>
            <a:fillRect/>
          </a:stretch>
        </p:blipFill>
        <p:spPr>
          <a:xfrm>
            <a:off x="551384" y="2420888"/>
            <a:ext cx="4032448" cy="3528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2B3F71-37F1-97DA-B678-AD39D82186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331" t="30407" r="7145" b="44949"/>
          <a:stretch>
            <a:fillRect/>
          </a:stretch>
        </p:blipFill>
        <p:spPr>
          <a:xfrm>
            <a:off x="6023992" y="2338267"/>
            <a:ext cx="5747525" cy="3468334"/>
          </a:xfrm>
          <a:prstGeom prst="rect">
            <a:avLst/>
          </a:prstGeom>
        </p:spPr>
      </p:pic>
      <p:sp>
        <p:nvSpPr>
          <p:cNvPr id="8" name="Arrow: Right 10">
            <a:extLst>
              <a:ext uri="{FF2B5EF4-FFF2-40B4-BE49-F238E27FC236}">
                <a16:creationId xmlns:a16="http://schemas.microsoft.com/office/drawing/2014/main" id="{4652B683-CE36-99EF-4CAD-FBDB3A56DC6F}"/>
              </a:ext>
            </a:extLst>
          </p:cNvPr>
          <p:cNvSpPr/>
          <p:nvPr/>
        </p:nvSpPr>
        <p:spPr bwMode="auto">
          <a:xfrm>
            <a:off x="4563885" y="3831140"/>
            <a:ext cx="1440160" cy="707886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endParaRPr kumimoji="1" lang="ja-JP" altLang="en-US" sz="1400" b="1" dirty="0" err="1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9500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CBE1A-81C2-25DF-4366-8504316B8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A500055-4C2E-354C-2ECB-02AC1FBE3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Step 3: AI Recommendations - Context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TextBox 24">
            <a:extLst>
              <a:ext uri="{FF2B5EF4-FFF2-40B4-BE49-F238E27FC236}">
                <a16:creationId xmlns:a16="http://schemas.microsoft.com/office/drawing/2014/main" id="{5063DF1D-2FFE-F73D-2AC9-24052683F585}"/>
              </a:ext>
            </a:extLst>
          </p:cNvPr>
          <p:cNvSpPr txBox="1"/>
          <p:nvPr/>
        </p:nvSpPr>
        <p:spPr bwMode="auto">
          <a:xfrm>
            <a:off x="777631" y="1001396"/>
            <a:ext cx="106338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2">
                    <a:lumMod val="1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 AI doesn't just see isolated data points. It </a:t>
            </a:r>
            <a:r>
              <a:rPr lang="en-US" altLang="ja-JP" sz="20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understands the full context</a:t>
            </a:r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 </a:t>
            </a:r>
            <a:endParaRPr lang="ja-JP" altLang="en-US" sz="20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EBF77415-BD76-9AFC-4039-C3C8E4CC6A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657" t="37400" r="36219" b="26929"/>
          <a:stretch>
            <a:fillRect/>
          </a:stretch>
        </p:blipFill>
        <p:spPr>
          <a:xfrm>
            <a:off x="119336" y="1593661"/>
            <a:ext cx="6115806" cy="3995579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088F61B5-728D-6FCF-5BA9-CDE5C3AEF8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311" t="38121" r="1565" b="54729"/>
          <a:stretch>
            <a:fillRect/>
          </a:stretch>
        </p:blipFill>
        <p:spPr>
          <a:xfrm>
            <a:off x="6023992" y="1708488"/>
            <a:ext cx="6115807" cy="800825"/>
          </a:xfrm>
          <a:prstGeom prst="rect">
            <a:avLst/>
          </a:prstGeom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65540DF4-388A-76EC-FA35-0B751F9C87DC}"/>
              </a:ext>
            </a:extLst>
          </p:cNvPr>
          <p:cNvSpPr/>
          <p:nvPr/>
        </p:nvSpPr>
        <p:spPr bwMode="auto">
          <a:xfrm>
            <a:off x="623392" y="3575498"/>
            <a:ext cx="4824536" cy="573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endParaRPr kumimoji="1" lang="ja-JP" altLang="en-US" sz="1400" b="1" dirty="0" err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2F3BA1FB-061B-5E53-3AB7-0ED729C66F31}"/>
              </a:ext>
            </a:extLst>
          </p:cNvPr>
          <p:cNvSpPr txBox="1"/>
          <p:nvPr/>
        </p:nvSpPr>
        <p:spPr bwMode="auto">
          <a:xfrm>
            <a:off x="1738516" y="3575498"/>
            <a:ext cx="2762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rtlCol="0">
            <a:spAutoFit/>
          </a:bodyPr>
          <a:lstStyle/>
          <a:p>
            <a:pPr algn="l" eaLnBrk="1">
              <a:spcBef>
                <a:spcPts val="300"/>
              </a:spcBef>
            </a:pPr>
            <a:r>
              <a:rPr kumimoji="0" lang="en-US" altLang="ja-JP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System Prompt</a:t>
            </a:r>
            <a:endParaRPr kumimoji="0" lang="ja-JP" altLang="en-US" sz="2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Ｐ明朝" charset="0"/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E9006DAF-E852-DAE7-BD24-E6C61A2685F8}"/>
              </a:ext>
            </a:extLst>
          </p:cNvPr>
          <p:cNvSpPr/>
          <p:nvPr/>
        </p:nvSpPr>
        <p:spPr bwMode="auto">
          <a:xfrm>
            <a:off x="623392" y="4284313"/>
            <a:ext cx="4824536" cy="573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r>
              <a:rPr kumimoji="0" lang="en-US" altLang="ja-JP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User Message </a:t>
            </a:r>
            <a:endParaRPr kumimoji="0" lang="ja-JP" altLang="en-US" sz="2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Ｐ明朝" charset="0"/>
            </a:endParaRPr>
          </a:p>
        </p:txBody>
      </p:sp>
      <p:sp>
        <p:nvSpPr>
          <p:cNvPr id="13" name="Rectangle: Rounded Corners 22">
            <a:extLst>
              <a:ext uri="{FF2B5EF4-FFF2-40B4-BE49-F238E27FC236}">
                <a16:creationId xmlns:a16="http://schemas.microsoft.com/office/drawing/2014/main" id="{FD789A6C-71C7-CC80-713A-2731B88DA211}"/>
              </a:ext>
            </a:extLst>
          </p:cNvPr>
          <p:cNvSpPr/>
          <p:nvPr/>
        </p:nvSpPr>
        <p:spPr bwMode="auto">
          <a:xfrm>
            <a:off x="6263190" y="2624141"/>
            <a:ext cx="5148287" cy="2677068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endParaRPr kumimoji="1" lang="ja-JP" altLang="en-US" sz="1400" b="1" dirty="0" err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Picture 26">
            <a:extLst>
              <a:ext uri="{FF2B5EF4-FFF2-40B4-BE49-F238E27FC236}">
                <a16:creationId xmlns:a16="http://schemas.microsoft.com/office/drawing/2014/main" id="{A4BAE101-9509-BB60-238C-A2BE0D4FCF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783" t="67731" r="9056" b="21696"/>
          <a:stretch>
            <a:fillRect/>
          </a:stretch>
        </p:blipFill>
        <p:spPr>
          <a:xfrm>
            <a:off x="6323065" y="3524756"/>
            <a:ext cx="5028535" cy="1033265"/>
          </a:xfrm>
          <a:prstGeom prst="rect">
            <a:avLst/>
          </a:prstGeom>
        </p:spPr>
      </p:pic>
      <p:sp>
        <p:nvSpPr>
          <p:cNvPr id="15" name="TextBox 21">
            <a:extLst>
              <a:ext uri="{FF2B5EF4-FFF2-40B4-BE49-F238E27FC236}">
                <a16:creationId xmlns:a16="http://schemas.microsoft.com/office/drawing/2014/main" id="{08E15F6D-0541-49C8-987B-0231F477EED9}"/>
              </a:ext>
            </a:extLst>
          </p:cNvPr>
          <p:cNvSpPr txBox="1"/>
          <p:nvPr/>
        </p:nvSpPr>
        <p:spPr bwMode="auto">
          <a:xfrm>
            <a:off x="6658023" y="3001926"/>
            <a:ext cx="4712050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ja-JP" sz="2800" b="1" dirty="0">
                <a:solidFill>
                  <a:schemeClr val="bg2">
                    <a:lumMod val="1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Dynamic Context Access</a:t>
            </a:r>
          </a:p>
          <a:p>
            <a:pPr algn="l" eaLnBrk="1">
              <a:spcBef>
                <a:spcPts val="300"/>
              </a:spcBef>
            </a:pPr>
            <a:endParaRPr kumimoji="0" lang="ja-JP" altLang="en-US" sz="2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Ｐ明朝" charset="0"/>
            </a:endParaRPr>
          </a:p>
        </p:txBody>
      </p:sp>
      <p:sp>
        <p:nvSpPr>
          <p:cNvPr id="16" name="TextBox 32">
            <a:extLst>
              <a:ext uri="{FF2B5EF4-FFF2-40B4-BE49-F238E27FC236}">
                <a16:creationId xmlns:a16="http://schemas.microsoft.com/office/drawing/2014/main" id="{79775DF8-8E0B-295F-E3AE-3551CC3ED7AD}"/>
              </a:ext>
            </a:extLst>
          </p:cNvPr>
          <p:cNvSpPr txBox="1"/>
          <p:nvPr/>
        </p:nvSpPr>
        <p:spPr bwMode="auto">
          <a:xfrm>
            <a:off x="6631076" y="5661314"/>
            <a:ext cx="50815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Accesses situational context</a:t>
            </a:r>
            <a:endParaRPr lang="ja-JP" altLang="en-US" sz="24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0EBBFD4B-39A0-6466-36EA-C285459A3BEE}"/>
              </a:ext>
            </a:extLst>
          </p:cNvPr>
          <p:cNvSpPr txBox="1"/>
          <p:nvPr/>
        </p:nvSpPr>
        <p:spPr bwMode="auto">
          <a:xfrm>
            <a:off x="852887" y="5661314"/>
            <a:ext cx="43655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rtlCol="0">
            <a:spAutoFit/>
          </a:bodyPr>
          <a:lstStyle/>
          <a:p>
            <a:r>
              <a:rPr lang="en-US" altLang="ja-JP" sz="2400" b="1" dirty="0">
                <a:solidFill>
                  <a:srgbClr val="C00000"/>
                </a:solidFill>
              </a:rPr>
              <a:t>Must compress &amp; cut context</a:t>
            </a:r>
            <a:endParaRPr kumimoji="0" lang="ja-JP" altLang="en-US" sz="2400" dirty="0">
              <a:solidFill>
                <a:srgbClr val="C00000"/>
              </a:solidFill>
              <a:latin typeface="+mn-lt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524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83281-465C-5B24-F571-3DC91108C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ADF4B6F-BAF9-4937-C045-9FA411285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630" y="504188"/>
            <a:ext cx="11414369" cy="404813"/>
          </a:xfrm>
        </p:spPr>
        <p:txBody>
          <a:bodyPr/>
          <a:lstStyle/>
          <a:p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Step 3: AI Recommendations - Continuous Learning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1ED0D44-1BDA-4B0C-A5CE-2F3A37F734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646" t="21063" r="18938" b="62265"/>
          <a:stretch>
            <a:fillRect/>
          </a:stretch>
        </p:blipFill>
        <p:spPr>
          <a:xfrm>
            <a:off x="3359696" y="980728"/>
            <a:ext cx="5472608" cy="1576853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C5E6A7F-73D1-0FDE-BC91-9737E26925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345" t="47549" r="12347" b="35779"/>
          <a:stretch>
            <a:fillRect/>
          </a:stretch>
        </p:blipFill>
        <p:spPr>
          <a:xfrm>
            <a:off x="2174725" y="2783615"/>
            <a:ext cx="7842551" cy="1609887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0B8D93C-C681-0CE3-B0BE-ED29E8358B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905" t="73858" r="11186" b="9470"/>
          <a:stretch>
            <a:fillRect/>
          </a:stretch>
        </p:blipFill>
        <p:spPr>
          <a:xfrm>
            <a:off x="1105354" y="4462689"/>
            <a:ext cx="9981292" cy="194421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422F1E-A54F-A241-8CBB-C5C935B7F6B7}"/>
              </a:ext>
            </a:extLst>
          </p:cNvPr>
          <p:cNvCxnSpPr>
            <a:cxnSpLocks/>
          </p:cNvCxnSpPr>
          <p:nvPr/>
        </p:nvCxnSpPr>
        <p:spPr bwMode="auto">
          <a:xfrm>
            <a:off x="6096000" y="2557581"/>
            <a:ext cx="1" cy="226034"/>
          </a:xfrm>
          <a:prstGeom prst="straightConnector1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8">
            <a:extLst>
              <a:ext uri="{FF2B5EF4-FFF2-40B4-BE49-F238E27FC236}">
                <a16:creationId xmlns:a16="http://schemas.microsoft.com/office/drawing/2014/main" id="{1FDE591A-0EEF-16F1-678B-CB4CA2F2C224}"/>
              </a:ext>
            </a:extLst>
          </p:cNvPr>
          <p:cNvCxnSpPr>
            <a:cxnSpLocks/>
          </p:cNvCxnSpPr>
          <p:nvPr/>
        </p:nvCxnSpPr>
        <p:spPr bwMode="auto">
          <a:xfrm>
            <a:off x="6096000" y="4308663"/>
            <a:ext cx="1" cy="226034"/>
          </a:xfrm>
          <a:prstGeom prst="straightConnector1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09097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9AC85-46F6-DF7B-9A0E-B2F56A517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9AE6CDE-A9FF-7B67-7E64-71871F7C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630" y="504188"/>
            <a:ext cx="11414369" cy="404813"/>
          </a:xfrm>
        </p:spPr>
        <p:txBody>
          <a:bodyPr/>
          <a:lstStyle/>
          <a:p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Step 4: Human Intervention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FA874917-D276-F572-921D-C11BD6D043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938" t="16401" r="8000" b="47900"/>
          <a:stretch>
            <a:fillRect/>
          </a:stretch>
        </p:blipFill>
        <p:spPr>
          <a:xfrm>
            <a:off x="24361" y="1430470"/>
            <a:ext cx="11989332" cy="452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50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C880D-8DA0-5020-5EBF-39C41E35C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D4AE771-3BE9-ED68-FAED-B4212B6A1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The Future of Management</a:t>
            </a:r>
            <a:br>
              <a:rPr lang="en-US" altLang="ja-JP" sz="3200" dirty="0"/>
            </a:br>
            <a:r>
              <a:rPr lang="en-US" altLang="ja-JP" sz="3200" dirty="0"/>
              <a:t> — Where Data, AI, and Humanity Unite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6E10C1E-4155-1629-B126-FC5885C5F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816"/>
            <a:ext cx="12192000" cy="2796115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D668330-B58C-EEDA-CF5E-0C0135C8A03E}"/>
              </a:ext>
            </a:extLst>
          </p:cNvPr>
          <p:cNvSpPr txBox="1"/>
          <p:nvPr/>
        </p:nvSpPr>
        <p:spPr bwMode="auto">
          <a:xfrm>
            <a:off x="0" y="908720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rtlCol="0">
            <a:spAutoFit/>
          </a:bodyPr>
          <a:lstStyle/>
          <a:p>
            <a:pPr algn="ctr" eaLnBrk="1">
              <a:spcBef>
                <a:spcPts val="300"/>
              </a:spcBef>
            </a:pPr>
            <a:r>
              <a:rPr kumimoji="0" lang="en-US" altLang="ja-JP" sz="4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To every industry where people grow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6BA4DF9-8AF0-6A48-EF4D-98DE89B7D6E4}"/>
              </a:ext>
            </a:extLst>
          </p:cNvPr>
          <p:cNvSpPr txBox="1"/>
          <p:nvPr/>
        </p:nvSpPr>
        <p:spPr bwMode="auto">
          <a:xfrm>
            <a:off x="777630" y="4581128"/>
            <a:ext cx="10633847" cy="193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rtlCol="0">
            <a:spAutoFit/>
          </a:bodyPr>
          <a:lstStyle/>
          <a:p>
            <a:pPr eaLnBrk="1">
              <a:spcBef>
                <a:spcPts val="300"/>
              </a:spcBef>
            </a:pPr>
            <a:r>
              <a:rPr kumimoji="0" lang="en-US" altLang="ja-JP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The Management Board is not limited to beauty—</a:t>
            </a:r>
          </a:p>
          <a:p>
            <a:pPr eaLnBrk="1">
              <a:spcBef>
                <a:spcPts val="300"/>
              </a:spcBef>
            </a:pPr>
            <a:r>
              <a:rPr kumimoji="0" lang="en-US" altLang="ja-JP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it extends to education, healthcare, retail, and hospitality.</a:t>
            </a:r>
          </a:p>
          <a:p>
            <a:pPr eaLnBrk="1">
              <a:spcBef>
                <a:spcPts val="300"/>
              </a:spcBef>
            </a:pPr>
            <a:r>
              <a:rPr kumimoji="0" lang="en-US" altLang="ja-JP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Data visualizes growth.AI guides the next step.</a:t>
            </a:r>
          </a:p>
          <a:p>
            <a:pPr eaLnBrk="1">
              <a:spcBef>
                <a:spcPts val="300"/>
              </a:spcBef>
            </a:pPr>
            <a:r>
              <a:rPr kumimoji="0" lang="en-US" altLang="ja-JP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Technology enables human-centered management.</a:t>
            </a:r>
          </a:p>
        </p:txBody>
      </p:sp>
    </p:spTree>
    <p:extLst>
      <p:ext uri="{BB962C8B-B14F-4D97-AF65-F5344CB8AC3E}">
        <p14:creationId xmlns:p14="http://schemas.microsoft.com/office/powerpoint/2010/main" val="4022967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866BA-6496-6576-0B0E-6EF7AA4CB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E88631E-E246-E491-1386-4578B327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Behind the Scenes — The Spirit of KUROCO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AADB73-7B8F-6E25-E0CA-9A1EA3A63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31" y="980728"/>
            <a:ext cx="4966844" cy="537308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ACB9B5-FF2B-87A0-4471-F50FCEBB562C}"/>
              </a:ext>
            </a:extLst>
          </p:cNvPr>
          <p:cNvSpPr txBox="1"/>
          <p:nvPr/>
        </p:nvSpPr>
        <p:spPr bwMode="auto">
          <a:xfrm>
            <a:off x="5851386" y="1551306"/>
            <a:ext cx="614927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rtlCol="0">
            <a:spAutoFit/>
          </a:bodyPr>
          <a:lstStyle/>
          <a:p>
            <a:pPr eaLnBrk="1">
              <a:spcBef>
                <a:spcPts val="300"/>
              </a:spcBef>
            </a:pPr>
            <a:r>
              <a:rPr kumimoji="0" lang="en-US" altLang="ja-JP" sz="36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As the modern “</a:t>
            </a:r>
            <a:r>
              <a:rPr kumimoji="0" lang="en-US" altLang="ja-JP" sz="36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Kuroco</a:t>
            </a:r>
            <a:r>
              <a:rPr kumimoji="0" lang="en-US" altLang="ja-JP" sz="36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.”</a:t>
            </a:r>
          </a:p>
          <a:p>
            <a:pPr eaLnBrk="1">
              <a:spcBef>
                <a:spcPts val="300"/>
              </a:spcBef>
            </a:pPr>
            <a:endParaRPr kumimoji="0" lang="en-US" altLang="ja-JP" sz="36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Ｐ明朝" charset="0"/>
            </a:endParaRPr>
          </a:p>
          <a:p>
            <a:pPr eaLnBrk="1">
              <a:spcBef>
                <a:spcPts val="300"/>
              </a:spcBef>
            </a:pPr>
            <a:r>
              <a:rPr kumimoji="0" lang="en-US" altLang="ja-JP" sz="3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Like the </a:t>
            </a:r>
            <a:r>
              <a:rPr kumimoji="0" lang="en-US" altLang="ja-JP" sz="3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kuroko</a:t>
            </a:r>
            <a:r>
              <a:rPr kumimoji="0" lang="en-US" altLang="ja-JP" sz="3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 of Kabuki,</a:t>
            </a:r>
          </a:p>
          <a:p>
            <a:pPr eaLnBrk="1">
              <a:spcBef>
                <a:spcPts val="300"/>
              </a:spcBef>
            </a:pPr>
            <a:r>
              <a:rPr kumimoji="0" lang="en-US" altLang="ja-JP" sz="3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we stand behind the stage,</a:t>
            </a:r>
          </a:p>
          <a:p>
            <a:pPr eaLnBrk="1">
              <a:spcBef>
                <a:spcPts val="300"/>
              </a:spcBef>
            </a:pPr>
            <a:r>
              <a:rPr kumimoji="0" lang="en-US" altLang="ja-JP" sz="3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supporting the true protagonists—people—</a:t>
            </a:r>
          </a:p>
          <a:p>
            <a:pPr eaLnBrk="1">
              <a:spcBef>
                <a:spcPts val="300"/>
              </a:spcBef>
            </a:pPr>
            <a:r>
              <a:rPr kumimoji="0" lang="en-US" altLang="ja-JP" sz="3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and creating success from behind the scenes.</a:t>
            </a:r>
          </a:p>
        </p:txBody>
      </p:sp>
    </p:spTree>
    <p:extLst>
      <p:ext uri="{BB962C8B-B14F-4D97-AF65-F5344CB8AC3E}">
        <p14:creationId xmlns:p14="http://schemas.microsoft.com/office/powerpoint/2010/main" val="1216285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The Future of Management Is Human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7234E5E-E0CE-7616-ADB2-1BE932113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93" y="1916832"/>
            <a:ext cx="5400600" cy="36004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2296C2-47FB-8B9C-401A-D648ECD3F1DA}"/>
              </a:ext>
            </a:extLst>
          </p:cNvPr>
          <p:cNvSpPr txBox="1"/>
          <p:nvPr/>
        </p:nvSpPr>
        <p:spPr bwMode="auto">
          <a:xfrm>
            <a:off x="623392" y="1215618"/>
            <a:ext cx="6013769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rtlCol="0">
            <a:spAutoFit/>
          </a:bodyPr>
          <a:lstStyle/>
          <a:p>
            <a:pPr eaLnBrk="1">
              <a:spcBef>
                <a:spcPts val="300"/>
              </a:spcBef>
            </a:pPr>
            <a:r>
              <a:rPr kumimoji="0" lang="en-US" altLang="ja-JP" sz="4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The future of management isn’t in the numbers.</a:t>
            </a:r>
          </a:p>
          <a:p>
            <a:pPr eaLnBrk="1">
              <a:spcBef>
                <a:spcPts val="300"/>
              </a:spcBef>
            </a:pPr>
            <a:endParaRPr kumimoji="0" lang="en-US" altLang="ja-JP" sz="2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Ｐ明朝" charset="0"/>
            </a:endParaRPr>
          </a:p>
          <a:p>
            <a:pPr eaLnBrk="1">
              <a:spcBef>
                <a:spcPts val="300"/>
              </a:spcBef>
            </a:pPr>
            <a:r>
              <a:rPr kumimoji="0" lang="en-US" altLang="ja-JP" sz="4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It’s in the people who understand them.</a:t>
            </a:r>
          </a:p>
        </p:txBody>
      </p:sp>
    </p:spTree>
    <p:extLst>
      <p:ext uri="{BB962C8B-B14F-4D97-AF65-F5344CB8AC3E}">
        <p14:creationId xmlns:p14="http://schemas.microsoft.com/office/powerpoint/2010/main" val="81260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3D7F031-8C76-8162-9C9F-ABBC79F05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48" y="933102"/>
            <a:ext cx="6424715" cy="5306058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8FB0AF10-7171-4E16-9F68-5D8C913F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The KUROCO Spirit — Invisible Hands of Data, from Kabuki to Today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 descr="国宝 ポスター画像">
            <a:extLst>
              <a:ext uri="{FF2B5EF4-FFF2-40B4-BE49-F238E27FC236}">
                <a16:creationId xmlns:a16="http://schemas.microsoft.com/office/drawing/2014/main" id="{7E467E95-3830-A4E1-9B59-E94902FA4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1" y="942627"/>
            <a:ext cx="3767019" cy="53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5938AF-1B94-DF0B-84D5-63ADB5B3781B}"/>
              </a:ext>
            </a:extLst>
          </p:cNvPr>
          <p:cNvSpPr txBox="1"/>
          <p:nvPr/>
        </p:nvSpPr>
        <p:spPr bwMode="auto">
          <a:xfrm>
            <a:off x="813050" y="6237312"/>
            <a:ext cx="28346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zh-CN" sz="800" dirty="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[c]</a:t>
            </a:r>
            <a:r>
              <a:rPr lang="zh-CN" altLang="en-US" sz="800" dirty="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吉田修一／朝日新聞出版　</a:t>
            </a:r>
            <a:r>
              <a:rPr lang="en-US" altLang="zh-CN" sz="800" dirty="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[c]2025</a:t>
            </a:r>
            <a:r>
              <a:rPr lang="zh-CN" altLang="en-US" sz="800" dirty="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映画「国宝」製作委員会</a:t>
            </a:r>
            <a:endParaRPr kumimoji="0" lang="ja-JP" altLang="en-US" sz="800" dirty="0">
              <a:solidFill>
                <a:schemeClr val="tx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Ｐ明朝" charset="0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B0B86063-F77E-01DD-A17C-EF63FD31C36C}"/>
              </a:ext>
            </a:extLst>
          </p:cNvPr>
          <p:cNvSpPr/>
          <p:nvPr/>
        </p:nvSpPr>
        <p:spPr bwMode="auto">
          <a:xfrm>
            <a:off x="7176120" y="1772816"/>
            <a:ext cx="2808312" cy="4248472"/>
          </a:xfrm>
          <a:prstGeom prst="ellipse">
            <a:avLst/>
          </a:prstGeom>
          <a:noFill/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endParaRPr kumimoji="1" lang="ja-JP" altLang="en-US" sz="1400" b="1" dirty="0" err="1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217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92;p68">
            <a:extLst>
              <a:ext uri="{FF2B5EF4-FFF2-40B4-BE49-F238E27FC236}">
                <a16:creationId xmlns:a16="http://schemas.microsoft.com/office/drawing/2014/main" id="{B962BB7F-163A-4A3A-AE2A-7A5FB733572B}"/>
              </a:ext>
            </a:extLst>
          </p:cNvPr>
          <p:cNvSpPr/>
          <p:nvPr/>
        </p:nvSpPr>
        <p:spPr>
          <a:xfrm>
            <a:off x="2207568" y="1556792"/>
            <a:ext cx="7704856" cy="283903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2000" dirty="0">
                <a:solidFill>
                  <a:srgbClr val="57575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en-US" altLang="ja" sz="2000" dirty="0">
                <a:solidFill>
                  <a:srgbClr val="57575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Contact us</a:t>
            </a:r>
            <a:r>
              <a:rPr lang="ja" sz="2000" dirty="0">
                <a:solidFill>
                  <a:srgbClr val="57575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sz="2000" dirty="0">
              <a:solidFill>
                <a:srgbClr val="575757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lang="ja" sz="2000" dirty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" sz="2000" dirty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If you are interested in our services or have any questions</a:t>
            </a:r>
          </a:p>
          <a:p>
            <a:pPr marL="17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altLang="ja" sz="2000" dirty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please do not hesitate to contact us.</a:t>
            </a:r>
          </a:p>
          <a:p>
            <a:pPr marL="17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rgbClr val="575757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2000" dirty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lang="ja" sz="2000" dirty="0">
                <a:solidFill>
                  <a:srgbClr val="57575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" sz="2000" dirty="0">
                <a:solidFill>
                  <a:srgbClr val="57575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+81 45</a:t>
            </a:r>
            <a:r>
              <a:rPr lang="ja" sz="2000" dirty="0">
                <a:solidFill>
                  <a:srgbClr val="57575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en-US" altLang="ja" sz="2000" dirty="0">
                <a:solidFill>
                  <a:srgbClr val="57575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577</a:t>
            </a:r>
            <a:r>
              <a:rPr lang="ja" sz="2000" dirty="0">
                <a:solidFill>
                  <a:srgbClr val="57575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en-US" altLang="ja" sz="2000" dirty="0">
                <a:solidFill>
                  <a:srgbClr val="57575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0816</a:t>
            </a:r>
            <a:endParaRPr sz="2000" dirty="0">
              <a:solidFill>
                <a:srgbClr val="575757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2000" dirty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Mail</a:t>
            </a:r>
            <a:r>
              <a:rPr lang="ja" sz="2000" dirty="0">
                <a:solidFill>
                  <a:srgbClr val="57575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ja" sz="2000" u="sng" dirty="0">
                <a:solidFill>
                  <a:srgbClr val="0097A7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info@kuroco.team</a:t>
            </a:r>
            <a:endParaRPr sz="2000" dirty="0">
              <a:solidFill>
                <a:srgbClr val="575757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377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D9A5F-920B-FBA4-1EB3-AD3DE054A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49D9DFF4-9E4E-96A7-55F9-D0C699050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The KUROCO Spirit — Invisible Hands of Data, from Kabuki to Today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Google Shape;184;g2c46c82d667_0_15">
            <a:extLst>
              <a:ext uri="{FF2B5EF4-FFF2-40B4-BE49-F238E27FC236}">
                <a16:creationId xmlns:a16="http://schemas.microsoft.com/office/drawing/2014/main" id="{A91B0E0A-2FD9-5674-9426-A625CFDEF012}"/>
              </a:ext>
            </a:extLst>
          </p:cNvPr>
          <p:cNvSpPr txBox="1">
            <a:spLocks/>
          </p:cNvSpPr>
          <p:nvPr/>
        </p:nvSpPr>
        <p:spPr bwMode="auto">
          <a:xfrm>
            <a:off x="0" y="909001"/>
            <a:ext cx="12192000" cy="108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109710" tIns="109710" rIns="109710" bIns="109710" numCol="1" anchor="t" anchorCtr="0" compatLnSpc="1">
            <a:prstTxWarp prst="textNoShape">
              <a:avLst/>
            </a:prstTxWarp>
            <a:noAutofit/>
          </a:bodyPr>
          <a:lstStyle>
            <a:lvl1pPr algn="l" defTabSz="923925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defRPr kumimoji="1" lang="ja-JP" altLang="en-US" sz="2000" b="1" smtClean="0">
                <a:solidFill>
                  <a:schemeClr val="accent1"/>
                </a:solidFill>
                <a:latin typeface="+mn-lt"/>
                <a:ea typeface="+mn-ea"/>
                <a:cs typeface="ＭＳ Ｐ明朝" charset="0"/>
              </a:defRPr>
            </a:lvl1pPr>
            <a:lvl2pPr algn="l" defTabSz="923925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defRPr kumimoji="1" sz="1400" b="1">
                <a:solidFill>
                  <a:srgbClr val="0058A7"/>
                </a:solidFill>
                <a:latin typeface="ＭＳ Ｐ明朝" charset="0"/>
                <a:ea typeface="ＭＳ Ｐ明朝" charset="0"/>
                <a:cs typeface="ＭＳ Ｐ明朝" charset="0"/>
              </a:defRPr>
            </a:lvl2pPr>
            <a:lvl3pPr algn="l" defTabSz="923925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defRPr kumimoji="1" sz="1400" b="1">
                <a:solidFill>
                  <a:srgbClr val="0058A7"/>
                </a:solidFill>
                <a:latin typeface="ＭＳ Ｐ明朝" charset="0"/>
                <a:ea typeface="ＭＳ Ｐ明朝" charset="0"/>
                <a:cs typeface="ＭＳ Ｐ明朝" charset="0"/>
              </a:defRPr>
            </a:lvl3pPr>
            <a:lvl4pPr algn="l" defTabSz="923925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defRPr kumimoji="1" sz="1400" b="1">
                <a:solidFill>
                  <a:srgbClr val="0058A7"/>
                </a:solidFill>
                <a:latin typeface="ＭＳ Ｐ明朝" charset="0"/>
                <a:ea typeface="ＭＳ Ｐ明朝" charset="0"/>
                <a:cs typeface="ＭＳ Ｐ明朝" charset="0"/>
              </a:defRPr>
            </a:lvl4pPr>
            <a:lvl5pPr algn="l" defTabSz="923925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defRPr kumimoji="1" sz="1400" b="1">
                <a:solidFill>
                  <a:srgbClr val="0058A7"/>
                </a:solidFill>
                <a:latin typeface="ＭＳ Ｐ明朝" charset="0"/>
                <a:ea typeface="ＭＳ Ｐ明朝" charset="0"/>
                <a:cs typeface="ＭＳ Ｐ明朝" charset="0"/>
              </a:defRPr>
            </a:lvl5pPr>
            <a:lvl6pPr marL="457200" algn="l" defTabSz="923925" rtl="0" eaLnBrk="1" fontAlgn="base" hangingPunct="1">
              <a:lnSpc>
                <a:spcPct val="90000"/>
              </a:lnSpc>
              <a:spcBef>
                <a:spcPct val="49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l" defTabSz="923925" rtl="0" eaLnBrk="1" fontAlgn="base" hangingPunct="1">
              <a:lnSpc>
                <a:spcPct val="90000"/>
              </a:lnSpc>
              <a:spcBef>
                <a:spcPct val="49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l" defTabSz="923925" rtl="0" eaLnBrk="1" fontAlgn="base" hangingPunct="1">
              <a:lnSpc>
                <a:spcPct val="90000"/>
              </a:lnSpc>
              <a:spcBef>
                <a:spcPct val="49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l" defTabSz="923925" rtl="0" eaLnBrk="1" fontAlgn="base" hangingPunct="1">
              <a:lnSpc>
                <a:spcPct val="90000"/>
              </a:lnSpc>
              <a:spcBef>
                <a:spcPct val="49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US" altLang="ja-JP" sz="4000" i="1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Without the KURO</a:t>
            </a:r>
            <a:r>
              <a:rPr lang="en-US" altLang="ja-JP" sz="4000" i="1" kern="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</a:t>
            </a:r>
            <a:r>
              <a:rPr lang="en-US" altLang="ja-JP" sz="4000" i="1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, the Star Cannot Shine</a:t>
            </a:r>
            <a:endParaRPr lang="ja-JP" altLang="en-US" sz="1400" i="1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C53E9B5-8F01-0665-4EEE-D36B3C3B5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225" y="2854316"/>
            <a:ext cx="5904656" cy="33213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</p:pic>
      <p:sp>
        <p:nvSpPr>
          <p:cNvPr id="8" name="矢印: 下カーブ 7">
            <a:extLst>
              <a:ext uri="{FF2B5EF4-FFF2-40B4-BE49-F238E27FC236}">
                <a16:creationId xmlns:a16="http://schemas.microsoft.com/office/drawing/2014/main" id="{60882F50-E8B3-C855-61BD-076A240B2EF3}"/>
              </a:ext>
            </a:extLst>
          </p:cNvPr>
          <p:cNvSpPr/>
          <p:nvPr/>
        </p:nvSpPr>
        <p:spPr bwMode="auto">
          <a:xfrm rot="20016211">
            <a:off x="5958693" y="2623505"/>
            <a:ext cx="4320000" cy="721202"/>
          </a:xfrm>
          <a:prstGeom prst="curvedDownArrow">
            <a:avLst>
              <a:gd name="adj1" fmla="val 11234"/>
              <a:gd name="adj2" fmla="val 26456"/>
              <a:gd name="adj3" fmla="val 25000"/>
            </a:avLst>
          </a:prstGeom>
          <a:solidFill>
            <a:schemeClr val="accent1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endParaRPr kumimoji="1" lang="ja-JP" altLang="en-US" sz="1400" b="1" dirty="0" err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" name="矢印: 下カーブ 8">
            <a:extLst>
              <a:ext uri="{FF2B5EF4-FFF2-40B4-BE49-F238E27FC236}">
                <a16:creationId xmlns:a16="http://schemas.microsoft.com/office/drawing/2014/main" id="{53985E98-D975-E270-DA50-B9CE5C6A4CB3}"/>
              </a:ext>
            </a:extLst>
          </p:cNvPr>
          <p:cNvSpPr/>
          <p:nvPr/>
        </p:nvSpPr>
        <p:spPr bwMode="auto">
          <a:xfrm rot="21351790">
            <a:off x="6289763" y="3391323"/>
            <a:ext cx="4320000" cy="721202"/>
          </a:xfrm>
          <a:prstGeom prst="curvedDownArrow">
            <a:avLst>
              <a:gd name="adj1" fmla="val 11234"/>
              <a:gd name="adj2" fmla="val 26456"/>
              <a:gd name="adj3" fmla="val 25000"/>
            </a:avLst>
          </a:prstGeom>
          <a:solidFill>
            <a:schemeClr val="accent1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endParaRPr kumimoji="1" lang="ja-JP" altLang="en-US" sz="1400" b="1" dirty="0" err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" name="矢印: 下カーブ 9">
            <a:extLst>
              <a:ext uri="{FF2B5EF4-FFF2-40B4-BE49-F238E27FC236}">
                <a16:creationId xmlns:a16="http://schemas.microsoft.com/office/drawing/2014/main" id="{75305172-1BB0-4DA3-F682-A548FF4DA1F6}"/>
              </a:ext>
            </a:extLst>
          </p:cNvPr>
          <p:cNvSpPr/>
          <p:nvPr/>
        </p:nvSpPr>
        <p:spPr bwMode="auto">
          <a:xfrm rot="1077863">
            <a:off x="6326606" y="4223017"/>
            <a:ext cx="4320000" cy="721202"/>
          </a:xfrm>
          <a:prstGeom prst="curvedDownArrow">
            <a:avLst>
              <a:gd name="adj1" fmla="val 11234"/>
              <a:gd name="adj2" fmla="val 26456"/>
              <a:gd name="adj3" fmla="val 25000"/>
            </a:avLst>
          </a:prstGeom>
          <a:solidFill>
            <a:schemeClr val="accent1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endParaRPr kumimoji="1" lang="ja-JP" altLang="en-US" sz="1400" b="1" dirty="0" err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" name="矢印: 下カーブ 10">
            <a:extLst>
              <a:ext uri="{FF2B5EF4-FFF2-40B4-BE49-F238E27FC236}">
                <a16:creationId xmlns:a16="http://schemas.microsoft.com/office/drawing/2014/main" id="{C7EF9B96-911A-4773-386A-66E8E0C301CA}"/>
              </a:ext>
            </a:extLst>
          </p:cNvPr>
          <p:cNvSpPr/>
          <p:nvPr/>
        </p:nvSpPr>
        <p:spPr bwMode="auto">
          <a:xfrm rot="2344805">
            <a:off x="6102572" y="4826126"/>
            <a:ext cx="3981898" cy="721202"/>
          </a:xfrm>
          <a:prstGeom prst="curvedDownArrow">
            <a:avLst>
              <a:gd name="adj1" fmla="val 11234"/>
              <a:gd name="adj2" fmla="val 26456"/>
              <a:gd name="adj3" fmla="val 25000"/>
            </a:avLst>
          </a:prstGeom>
          <a:solidFill>
            <a:schemeClr val="accent1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endParaRPr kumimoji="1" lang="ja-JP" altLang="en-US" sz="1400" b="1" dirty="0" err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2" name="矢印: 下カーブ 11">
            <a:extLst>
              <a:ext uri="{FF2B5EF4-FFF2-40B4-BE49-F238E27FC236}">
                <a16:creationId xmlns:a16="http://schemas.microsoft.com/office/drawing/2014/main" id="{0DD88352-1FD0-C7B4-6B05-E8DB028F99D1}"/>
              </a:ext>
            </a:extLst>
          </p:cNvPr>
          <p:cNvSpPr/>
          <p:nvPr/>
        </p:nvSpPr>
        <p:spPr bwMode="auto">
          <a:xfrm rot="1348511" flipH="1">
            <a:off x="2360856" y="2760129"/>
            <a:ext cx="4320000" cy="721202"/>
          </a:xfrm>
          <a:prstGeom prst="curvedDownArrow">
            <a:avLst>
              <a:gd name="adj1" fmla="val 11234"/>
              <a:gd name="adj2" fmla="val 26456"/>
              <a:gd name="adj3" fmla="val 25000"/>
            </a:avLst>
          </a:prstGeom>
          <a:solidFill>
            <a:schemeClr val="accent1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endParaRPr kumimoji="1" lang="ja-JP" altLang="en-US" sz="1400" b="1" dirty="0" err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" name="矢印: 下カーブ 12">
            <a:extLst>
              <a:ext uri="{FF2B5EF4-FFF2-40B4-BE49-F238E27FC236}">
                <a16:creationId xmlns:a16="http://schemas.microsoft.com/office/drawing/2014/main" id="{8B82FB53-A5CD-56CC-F59E-FDA3F087CFB1}"/>
              </a:ext>
            </a:extLst>
          </p:cNvPr>
          <p:cNvSpPr/>
          <p:nvPr/>
        </p:nvSpPr>
        <p:spPr bwMode="auto">
          <a:xfrm rot="155460" flipH="1">
            <a:off x="2121946" y="3418477"/>
            <a:ext cx="4320000" cy="721202"/>
          </a:xfrm>
          <a:prstGeom prst="curvedDownArrow">
            <a:avLst>
              <a:gd name="adj1" fmla="val 11234"/>
              <a:gd name="adj2" fmla="val 26456"/>
              <a:gd name="adj3" fmla="val 25000"/>
            </a:avLst>
          </a:prstGeom>
          <a:solidFill>
            <a:schemeClr val="accent1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endParaRPr kumimoji="1" lang="ja-JP" altLang="en-US" sz="1400" b="1" dirty="0" err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4" name="矢印: 下カーブ 13">
            <a:extLst>
              <a:ext uri="{FF2B5EF4-FFF2-40B4-BE49-F238E27FC236}">
                <a16:creationId xmlns:a16="http://schemas.microsoft.com/office/drawing/2014/main" id="{016EBBCD-AB0E-D8DA-95F1-E3C284203C63}"/>
              </a:ext>
            </a:extLst>
          </p:cNvPr>
          <p:cNvSpPr/>
          <p:nvPr/>
        </p:nvSpPr>
        <p:spPr bwMode="auto">
          <a:xfrm rot="20330157" flipH="1">
            <a:off x="2102858" y="4284037"/>
            <a:ext cx="4320000" cy="721202"/>
          </a:xfrm>
          <a:prstGeom prst="curvedDownArrow">
            <a:avLst>
              <a:gd name="adj1" fmla="val 11234"/>
              <a:gd name="adj2" fmla="val 26456"/>
              <a:gd name="adj3" fmla="val 25000"/>
            </a:avLst>
          </a:prstGeom>
          <a:solidFill>
            <a:schemeClr val="accent1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endParaRPr kumimoji="1" lang="ja-JP" altLang="en-US" sz="1400" b="1" dirty="0" err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5" name="矢印: 下カーブ 14">
            <a:extLst>
              <a:ext uri="{FF2B5EF4-FFF2-40B4-BE49-F238E27FC236}">
                <a16:creationId xmlns:a16="http://schemas.microsoft.com/office/drawing/2014/main" id="{73802933-45B3-DA50-5704-74665DD7346C}"/>
              </a:ext>
            </a:extLst>
          </p:cNvPr>
          <p:cNvSpPr/>
          <p:nvPr/>
        </p:nvSpPr>
        <p:spPr bwMode="auto">
          <a:xfrm rot="19291778" flipH="1">
            <a:off x="2559755" y="4832892"/>
            <a:ext cx="4048001" cy="721202"/>
          </a:xfrm>
          <a:prstGeom prst="curvedDownArrow">
            <a:avLst>
              <a:gd name="adj1" fmla="val 11234"/>
              <a:gd name="adj2" fmla="val 26456"/>
              <a:gd name="adj3" fmla="val 25000"/>
            </a:avLst>
          </a:prstGeom>
          <a:solidFill>
            <a:schemeClr val="accent1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endParaRPr kumimoji="1" lang="ja-JP" altLang="en-US" sz="1400" b="1" dirty="0" err="1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7705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6EDB2-B969-7055-5C71-DC94CF99B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8627C7F-F399-A71A-A113-40B2A215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630" y="504188"/>
            <a:ext cx="11223025" cy="404813"/>
          </a:xfrm>
        </p:spPr>
        <p:txBody>
          <a:bodyPr/>
          <a:lstStyle/>
          <a:p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Quietly Empowering People — The Modern KUROCO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" name="グラフィックス 15" descr="統計 単色塗りつぶし">
            <a:extLst>
              <a:ext uri="{FF2B5EF4-FFF2-40B4-BE49-F238E27FC236}">
                <a16:creationId xmlns:a16="http://schemas.microsoft.com/office/drawing/2014/main" id="{CD15D093-3849-9655-EBC3-524140D5A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09764" y="5257472"/>
            <a:ext cx="914400" cy="914400"/>
          </a:xfrm>
          <a:prstGeom prst="rect">
            <a:avLst/>
          </a:prstGeom>
        </p:spPr>
      </p:pic>
      <p:pic>
        <p:nvPicPr>
          <p:cNvPr id="18" name="グラフィックス 17" descr="棒グラフ 単色塗りつぶし">
            <a:extLst>
              <a:ext uri="{FF2B5EF4-FFF2-40B4-BE49-F238E27FC236}">
                <a16:creationId xmlns:a16="http://schemas.microsoft.com/office/drawing/2014/main" id="{E5502857-0229-28A0-EE11-D0458E5FD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56670" y="5257472"/>
            <a:ext cx="914400" cy="914400"/>
          </a:xfrm>
          <a:prstGeom prst="rect">
            <a:avLst/>
          </a:prstGeom>
        </p:spPr>
      </p:pic>
      <p:pic>
        <p:nvPicPr>
          <p:cNvPr id="20" name="グラフィックス 19" descr="人の集団 単色塗りつぶし">
            <a:extLst>
              <a:ext uri="{FF2B5EF4-FFF2-40B4-BE49-F238E27FC236}">
                <a16:creationId xmlns:a16="http://schemas.microsoft.com/office/drawing/2014/main" id="{DDB1809B-0806-4A12-7772-FE44A90F5B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67422" y="1450422"/>
            <a:ext cx="1346448" cy="1346448"/>
          </a:xfrm>
          <a:prstGeom prst="rect">
            <a:avLst/>
          </a:prstGeom>
        </p:spPr>
      </p:pic>
      <p:pic>
        <p:nvPicPr>
          <p:cNvPr id="22" name="グラフィックス 21" descr="都市 単色塗りつぶし">
            <a:extLst>
              <a:ext uri="{FF2B5EF4-FFF2-40B4-BE49-F238E27FC236}">
                <a16:creationId xmlns:a16="http://schemas.microsoft.com/office/drawing/2014/main" id="{4237F545-B528-E0D7-5B40-50831A1B93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90839" y="1052155"/>
            <a:ext cx="2088232" cy="2088232"/>
          </a:xfrm>
          <a:prstGeom prst="rect">
            <a:avLst/>
          </a:prstGeom>
        </p:spPr>
      </p:pic>
      <p:pic>
        <p:nvPicPr>
          <p:cNvPr id="23" name="グラフィックス 22" descr="人の集団 単色塗りつぶし">
            <a:extLst>
              <a:ext uri="{FF2B5EF4-FFF2-40B4-BE49-F238E27FC236}">
                <a16:creationId xmlns:a16="http://schemas.microsoft.com/office/drawing/2014/main" id="{E8ADE3DC-5CDC-0D72-BFAD-31E99BD62D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00056" y="1848225"/>
            <a:ext cx="1346448" cy="1346448"/>
          </a:xfrm>
          <a:prstGeom prst="rect">
            <a:avLst/>
          </a:prstGeom>
        </p:spPr>
      </p:pic>
      <p:pic>
        <p:nvPicPr>
          <p:cNvPr id="24" name="グラフィックス 23" descr="人の集団 単色塗りつぶし">
            <a:extLst>
              <a:ext uri="{FF2B5EF4-FFF2-40B4-BE49-F238E27FC236}">
                <a16:creationId xmlns:a16="http://schemas.microsoft.com/office/drawing/2014/main" id="{194660D9-4775-5249-1E20-15E51ADF34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91983" y="1205486"/>
            <a:ext cx="1346448" cy="1346448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11531EE4-0037-6739-30B0-AAC790B39F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2124" y="4436571"/>
            <a:ext cx="4094036" cy="704176"/>
          </a:xfrm>
          <a:prstGeom prst="rect">
            <a:avLst/>
          </a:prstGeom>
        </p:spPr>
      </p:pic>
      <p:pic>
        <p:nvPicPr>
          <p:cNvPr id="27" name="グラフィックス 26" descr="歯車付きの頭 単色塗りつぶし">
            <a:extLst>
              <a:ext uri="{FF2B5EF4-FFF2-40B4-BE49-F238E27FC236}">
                <a16:creationId xmlns:a16="http://schemas.microsoft.com/office/drawing/2014/main" id="{04C51083-5B8A-42B9-3F44-06EE046198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98194" y="5257472"/>
            <a:ext cx="914400" cy="914400"/>
          </a:xfrm>
          <a:prstGeom prst="rect">
            <a:avLst/>
          </a:prstGeom>
        </p:spPr>
      </p:pic>
      <p:sp>
        <p:nvSpPr>
          <p:cNvPr id="28" name="矢印: 下 27">
            <a:extLst>
              <a:ext uri="{FF2B5EF4-FFF2-40B4-BE49-F238E27FC236}">
                <a16:creationId xmlns:a16="http://schemas.microsoft.com/office/drawing/2014/main" id="{80D9A880-689E-9F8A-E7B7-24086FFD429A}"/>
              </a:ext>
            </a:extLst>
          </p:cNvPr>
          <p:cNvSpPr/>
          <p:nvPr/>
        </p:nvSpPr>
        <p:spPr bwMode="auto">
          <a:xfrm flipV="1">
            <a:off x="3647728" y="3429000"/>
            <a:ext cx="5467298" cy="796589"/>
          </a:xfrm>
          <a:prstGeom prst="downArrow">
            <a:avLst>
              <a:gd name="adj1" fmla="val 71404"/>
              <a:gd name="adj2" fmla="val 71863"/>
            </a:avLst>
          </a:prstGeom>
          <a:solidFill>
            <a:schemeClr val="accent1">
              <a:lumMod val="5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endParaRPr kumimoji="1" lang="ja-JP" altLang="en-US" sz="1400" b="1" dirty="0" err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F9B0345-7993-2BD5-0554-E4170BC814E5}"/>
              </a:ext>
            </a:extLst>
          </p:cNvPr>
          <p:cNvSpPr txBox="1"/>
          <p:nvPr/>
        </p:nvSpPr>
        <p:spPr bwMode="auto">
          <a:xfrm>
            <a:off x="4719330" y="5360729"/>
            <a:ext cx="33396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rtlCol="0">
            <a:spAutoFit/>
          </a:bodyPr>
          <a:lstStyle/>
          <a:p>
            <a:pPr algn="l" eaLnBrk="1">
              <a:spcBef>
                <a:spcPts val="300"/>
              </a:spcBef>
            </a:pPr>
            <a:r>
              <a:rPr kumimoji="0" lang="en-US" altLang="ja-JP" sz="40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Data</a:t>
            </a:r>
            <a:r>
              <a:rPr kumimoji="0" lang="ja-JP" altLang="en-US" sz="40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 </a:t>
            </a:r>
            <a:r>
              <a:rPr kumimoji="0" lang="en-US" altLang="ja-JP" sz="40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and</a:t>
            </a:r>
            <a:r>
              <a:rPr kumimoji="0" lang="ja-JP" altLang="en-US" sz="40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 </a:t>
            </a:r>
            <a:r>
              <a:rPr kumimoji="0" lang="en-US" altLang="ja-JP" sz="40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1451538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BDC9D-F97B-CBBA-CE36-0C2C733C9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0B14165-C422-2305-539A-E3925C464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Why Do Most DX Projects Fail?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97A7DC-41D5-653E-F6CC-CC32FB1AABD4}"/>
              </a:ext>
            </a:extLst>
          </p:cNvPr>
          <p:cNvSpPr txBox="1"/>
          <p:nvPr/>
        </p:nvSpPr>
        <p:spPr bwMode="auto">
          <a:xfrm>
            <a:off x="777631" y="2204864"/>
            <a:ext cx="1063384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rtlCol="0">
            <a:spAutoFit/>
          </a:bodyPr>
          <a:lstStyle/>
          <a:p>
            <a:pPr algn="ctr" eaLnBrk="1">
              <a:spcBef>
                <a:spcPts val="300"/>
              </a:spcBef>
            </a:pPr>
            <a:r>
              <a:rPr kumimoji="0" lang="en-US" altLang="ja-JP" sz="5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How many of you have experienced a DX project that didn’t go well?”</a:t>
            </a:r>
          </a:p>
        </p:txBody>
      </p:sp>
    </p:spTree>
    <p:extLst>
      <p:ext uri="{BB962C8B-B14F-4D97-AF65-F5344CB8AC3E}">
        <p14:creationId xmlns:p14="http://schemas.microsoft.com/office/powerpoint/2010/main" val="244513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72C3E-C086-34C5-9D79-D91046ADC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2A55827-3D05-5605-C26C-3783BF637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Why Do Most DX Projects Fail?</a:t>
            </a:r>
          </a:p>
        </p:txBody>
      </p:sp>
      <p:pic>
        <p:nvPicPr>
          <p:cNvPr id="4" name="グラフィックス 3" descr="都市 単色塗りつぶし">
            <a:extLst>
              <a:ext uri="{FF2B5EF4-FFF2-40B4-BE49-F238E27FC236}">
                <a16:creationId xmlns:a16="http://schemas.microsoft.com/office/drawing/2014/main" id="{40EF3D1A-EA96-AF21-9D04-163CAA537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9003" y="3437487"/>
            <a:ext cx="2088232" cy="2088232"/>
          </a:xfrm>
          <a:prstGeom prst="rect">
            <a:avLst/>
          </a:prstGeom>
        </p:spPr>
      </p:pic>
      <p:pic>
        <p:nvPicPr>
          <p:cNvPr id="5" name="グラフィックス 4" descr="都市 単色塗りつぶし">
            <a:extLst>
              <a:ext uri="{FF2B5EF4-FFF2-40B4-BE49-F238E27FC236}">
                <a16:creationId xmlns:a16="http://schemas.microsoft.com/office/drawing/2014/main" id="{120B7854-A19C-7F6C-78A4-AF0E4E91A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771" y="2785201"/>
            <a:ext cx="2088232" cy="2088232"/>
          </a:xfrm>
          <a:prstGeom prst="rect">
            <a:avLst/>
          </a:prstGeom>
        </p:spPr>
      </p:pic>
      <p:pic>
        <p:nvPicPr>
          <p:cNvPr id="6" name="グラフィックス 5" descr="都市 単色塗りつぶし">
            <a:extLst>
              <a:ext uri="{FF2B5EF4-FFF2-40B4-BE49-F238E27FC236}">
                <a16:creationId xmlns:a16="http://schemas.microsoft.com/office/drawing/2014/main" id="{32D89817-A51B-7BC4-0974-FE05C60D4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9517" y="4481603"/>
            <a:ext cx="2088232" cy="2088232"/>
          </a:xfrm>
          <a:prstGeom prst="rect">
            <a:avLst/>
          </a:prstGeom>
        </p:spPr>
      </p:pic>
      <p:sp>
        <p:nvSpPr>
          <p:cNvPr id="8" name="矢印: 右 7">
            <a:extLst>
              <a:ext uri="{FF2B5EF4-FFF2-40B4-BE49-F238E27FC236}">
                <a16:creationId xmlns:a16="http://schemas.microsoft.com/office/drawing/2014/main" id="{8DAF0B7B-0CB0-C66F-B1BC-27436CD2F42C}"/>
              </a:ext>
            </a:extLst>
          </p:cNvPr>
          <p:cNvSpPr/>
          <p:nvPr/>
        </p:nvSpPr>
        <p:spPr bwMode="auto">
          <a:xfrm rot="20302178">
            <a:off x="4440900" y="2676494"/>
            <a:ext cx="3032289" cy="1855666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r>
              <a:rPr kumimoji="1" lang="en-US" altLang="ja-JP" sz="6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endParaRPr kumimoji="1" lang="ja-JP" altLang="en-US" sz="6600" dirty="0" err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242F40F8-EA33-B3BC-6AE8-5939C31F67FD}"/>
              </a:ext>
            </a:extLst>
          </p:cNvPr>
          <p:cNvSpPr/>
          <p:nvPr/>
        </p:nvSpPr>
        <p:spPr bwMode="auto">
          <a:xfrm rot="20302178">
            <a:off x="7100116" y="1886162"/>
            <a:ext cx="3410305" cy="31657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endParaRPr kumimoji="1" lang="ja-JP" altLang="en-US" sz="1400" b="1" dirty="0" err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54455A66-C156-8B1E-0B81-2CA78DD966E9}"/>
              </a:ext>
            </a:extLst>
          </p:cNvPr>
          <p:cNvSpPr/>
          <p:nvPr/>
        </p:nvSpPr>
        <p:spPr bwMode="auto">
          <a:xfrm rot="2591612">
            <a:off x="7365484" y="3243142"/>
            <a:ext cx="3410305" cy="1482516"/>
          </a:xfrm>
          <a:prstGeom prst="rightArrow">
            <a:avLst/>
          </a:prstGeom>
          <a:solidFill>
            <a:srgbClr val="C000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endParaRPr kumimoji="1" lang="ja-JP" altLang="en-US" sz="1400" b="1" dirty="0" err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BC6C85A-63D6-A1CD-A278-3423C960ECEB}"/>
              </a:ext>
            </a:extLst>
          </p:cNvPr>
          <p:cNvSpPr txBox="1"/>
          <p:nvPr/>
        </p:nvSpPr>
        <p:spPr bwMode="auto">
          <a:xfrm>
            <a:off x="10715624" y="931367"/>
            <a:ext cx="6369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rtlCol="0">
            <a:spAutoFit/>
          </a:bodyPr>
          <a:lstStyle/>
          <a:p>
            <a:pPr algn="l" eaLnBrk="1">
              <a:spcBef>
                <a:spcPts val="300"/>
              </a:spcBef>
            </a:pPr>
            <a:r>
              <a:rPr kumimoji="0" lang="ja-JP" altLang="en-US" sz="44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〇</a:t>
            </a:r>
            <a:endParaRPr kumimoji="0" lang="en-US" altLang="ja-JP" sz="4400" b="1" dirty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Ｐ明朝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695902E-0170-931B-CFFA-43F0D9226E34}"/>
              </a:ext>
            </a:extLst>
          </p:cNvPr>
          <p:cNvSpPr txBox="1"/>
          <p:nvPr/>
        </p:nvSpPr>
        <p:spPr bwMode="auto">
          <a:xfrm>
            <a:off x="10416480" y="4365104"/>
            <a:ext cx="1300603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rtlCol="0">
            <a:spAutoFit/>
          </a:bodyPr>
          <a:lstStyle/>
          <a:p>
            <a:pPr algn="l" eaLnBrk="1">
              <a:spcBef>
                <a:spcPts val="300"/>
              </a:spcBef>
            </a:pPr>
            <a:r>
              <a:rPr kumimoji="0" lang="en-US" altLang="ja-JP" sz="115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337687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6FD64-1135-CEBB-1177-3E8C12F33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6D08D8D-67DD-2741-A5B8-1AB84D100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Beyond Efficiency — Empowering People Through Human-Centered AI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4E6C06F-A72B-8657-CF02-C64BC5C4F98D}"/>
              </a:ext>
            </a:extLst>
          </p:cNvPr>
          <p:cNvSpPr txBox="1"/>
          <p:nvPr/>
        </p:nvSpPr>
        <p:spPr bwMode="auto">
          <a:xfrm>
            <a:off x="5481922" y="1139612"/>
            <a:ext cx="12252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rtlCol="0">
            <a:spAutoFit/>
          </a:bodyPr>
          <a:lstStyle/>
          <a:p>
            <a:pPr algn="l" eaLnBrk="1">
              <a:spcBef>
                <a:spcPts val="300"/>
              </a:spcBef>
            </a:pPr>
            <a:r>
              <a:rPr kumimoji="0" lang="en-US" altLang="ja-JP" sz="7200" b="1" dirty="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AI</a:t>
            </a:r>
          </a:p>
        </p:txBody>
      </p:sp>
      <p:sp>
        <p:nvSpPr>
          <p:cNvPr id="5" name="十字形 4">
            <a:extLst>
              <a:ext uri="{FF2B5EF4-FFF2-40B4-BE49-F238E27FC236}">
                <a16:creationId xmlns:a16="http://schemas.microsoft.com/office/drawing/2014/main" id="{32388FD0-1E58-0052-69BE-AF5B0ACBF12E}"/>
              </a:ext>
            </a:extLst>
          </p:cNvPr>
          <p:cNvSpPr>
            <a:spLocks noChangeAspect="1"/>
          </p:cNvSpPr>
          <p:nvPr/>
        </p:nvSpPr>
        <p:spPr bwMode="auto">
          <a:xfrm rot="2712354">
            <a:off x="1296953" y="2467808"/>
            <a:ext cx="3600000" cy="3600000"/>
          </a:xfrm>
          <a:prstGeom prst="plus">
            <a:avLst>
              <a:gd name="adj" fmla="val 44927"/>
            </a:avLst>
          </a:prstGeom>
          <a:solidFill>
            <a:schemeClr val="accent4">
              <a:lumMod val="40000"/>
              <a:lumOff val="6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endParaRPr kumimoji="1" lang="ja-JP" altLang="en-US" sz="1400" b="1" dirty="0" err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円: 塗りつぶしなし 5">
            <a:extLst>
              <a:ext uri="{FF2B5EF4-FFF2-40B4-BE49-F238E27FC236}">
                <a16:creationId xmlns:a16="http://schemas.microsoft.com/office/drawing/2014/main" id="{48CC6E0F-7194-E724-E959-39337C340F8C}"/>
              </a:ext>
            </a:extLst>
          </p:cNvPr>
          <p:cNvSpPr>
            <a:spLocks noChangeAspect="1"/>
          </p:cNvSpPr>
          <p:nvPr/>
        </p:nvSpPr>
        <p:spPr bwMode="auto">
          <a:xfrm>
            <a:off x="7243600" y="2467808"/>
            <a:ext cx="3600400" cy="3600000"/>
          </a:xfrm>
          <a:prstGeom prst="donut">
            <a:avLst>
              <a:gd name="adj" fmla="val 10690"/>
            </a:avLst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endParaRPr kumimoji="1" lang="ja-JP" altLang="en-US" sz="1400" b="1" dirty="0" err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8F9E557-6858-A129-A3D0-D97FE020F41E}"/>
              </a:ext>
            </a:extLst>
          </p:cNvPr>
          <p:cNvSpPr txBox="1"/>
          <p:nvPr/>
        </p:nvSpPr>
        <p:spPr bwMode="auto">
          <a:xfrm>
            <a:off x="775019" y="3913865"/>
            <a:ext cx="45994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rtlCol="0">
            <a:spAutoFit/>
          </a:bodyPr>
          <a:lstStyle/>
          <a:p>
            <a:pPr algn="ctr" eaLnBrk="1">
              <a:spcBef>
                <a:spcPts val="300"/>
              </a:spcBef>
            </a:pPr>
            <a:r>
              <a:rPr kumimoji="0" lang="en-US" altLang="ja-JP" sz="4000" b="1" dirty="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Replace Humans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74633BE-D56A-CCB6-D99C-35DDFA6EC7DD}"/>
              </a:ext>
            </a:extLst>
          </p:cNvPr>
          <p:cNvSpPr txBox="1"/>
          <p:nvPr/>
        </p:nvSpPr>
        <p:spPr bwMode="auto">
          <a:xfrm>
            <a:off x="6109956" y="3580759"/>
            <a:ext cx="5867687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rtlCol="0">
            <a:spAutoFit/>
          </a:bodyPr>
          <a:lstStyle/>
          <a:p>
            <a:pPr algn="ctr" eaLnBrk="1">
              <a:spcBef>
                <a:spcPts val="300"/>
              </a:spcBef>
            </a:pPr>
            <a:r>
              <a:rPr kumimoji="0" lang="en-US" altLang="ja-JP" sz="4000" b="1" dirty="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Revealing potential</a:t>
            </a:r>
          </a:p>
          <a:p>
            <a:pPr algn="ctr" eaLnBrk="1">
              <a:spcBef>
                <a:spcPts val="300"/>
              </a:spcBef>
            </a:pPr>
            <a:r>
              <a:rPr kumimoji="0" lang="en-US" altLang="ja-JP" sz="4000" b="1" dirty="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Amplifying humanity</a:t>
            </a:r>
          </a:p>
        </p:txBody>
      </p:sp>
    </p:spTree>
    <p:extLst>
      <p:ext uri="{BB962C8B-B14F-4D97-AF65-F5344CB8AC3E}">
        <p14:creationId xmlns:p14="http://schemas.microsoft.com/office/powerpoint/2010/main" val="82319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D25E3-8F88-B083-E315-0642C9DFE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3F51EEB-0F56-7D1E-3B1F-97536F1FA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KUROCO’s Answer — The AI Management Board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8A7C513-6CDD-7794-F95C-7C00A1B1C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752"/>
            <a:ext cx="12192000" cy="382998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D2A5345-318A-879B-8492-7A0F70DE66E8}"/>
              </a:ext>
            </a:extLst>
          </p:cNvPr>
          <p:cNvSpPr txBox="1"/>
          <p:nvPr/>
        </p:nvSpPr>
        <p:spPr bwMode="auto">
          <a:xfrm>
            <a:off x="0" y="5313982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rtlCol="0">
            <a:spAutoFit/>
          </a:bodyPr>
          <a:lstStyle/>
          <a:p>
            <a:pPr algn="ctr" eaLnBrk="1">
              <a:spcBef>
                <a:spcPts val="300"/>
              </a:spcBef>
            </a:pPr>
            <a:r>
              <a:rPr kumimoji="0" lang="en-US" altLang="ja-JP" sz="5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明朝" charset="0"/>
              </a:rPr>
              <a:t>AI exists to unlock human potential</a:t>
            </a:r>
          </a:p>
        </p:txBody>
      </p:sp>
    </p:spTree>
    <p:extLst>
      <p:ext uri="{BB962C8B-B14F-4D97-AF65-F5344CB8AC3E}">
        <p14:creationId xmlns:p14="http://schemas.microsoft.com/office/powerpoint/2010/main" val="165365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AF46B-EB11-F487-9D09-9E7B3EEB2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6CA0956E-1712-B35F-79FA-84B28D69F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Why We Started in the Beauty Salon Industry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CE357CD-E195-81DF-9336-730191B0D751}"/>
              </a:ext>
            </a:extLst>
          </p:cNvPr>
          <p:cNvGrpSpPr>
            <a:grpSpLocks noChangeAspect="1"/>
          </p:cNvGrpSpPr>
          <p:nvPr/>
        </p:nvGrpSpPr>
        <p:grpSpPr>
          <a:xfrm>
            <a:off x="1199456" y="980728"/>
            <a:ext cx="9716374" cy="5400000"/>
            <a:chOff x="631824" y="1558314"/>
            <a:chExt cx="8639999" cy="4801792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4728C7D8-2DD9-94B2-9F10-3C4D2AE8884E}"/>
                </a:ext>
              </a:extLst>
            </p:cNvPr>
            <p:cNvSpPr/>
            <p:nvPr/>
          </p:nvSpPr>
          <p:spPr bwMode="auto">
            <a:xfrm>
              <a:off x="700040" y="5299685"/>
              <a:ext cx="2812545" cy="356612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" tIns="3600" rIns="3600" bIns="360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300"/>
                </a:spcBef>
              </a:pPr>
              <a:r>
                <a:rPr lang="en-US" altLang="ja-JP" sz="1800" b="1" dirty="0">
                  <a:solidFill>
                    <a:schemeClr val="tx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AI-generated comment</a:t>
              </a:r>
              <a:endParaRPr kumimoji="1" lang="ja-JP" altLang="en-US" sz="1800" b="1" dirty="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9A4EC62-6F59-440F-F24E-ADF2C71A6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824" y="1558314"/>
              <a:ext cx="6223364" cy="335349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7960D57D-68FA-7082-4491-0E59F6126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5212" y="2603492"/>
              <a:ext cx="4986611" cy="375661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870D2AFD-B89A-525F-A120-35B197644963}"/>
                </a:ext>
              </a:extLst>
            </p:cNvPr>
            <p:cNvSpPr/>
            <p:nvPr/>
          </p:nvSpPr>
          <p:spPr bwMode="auto">
            <a:xfrm>
              <a:off x="1712640" y="2420888"/>
              <a:ext cx="5040560" cy="1224136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0196"/>
              </a:schemeClr>
            </a:solidFill>
            <a:ln w="19050" cap="flat" cmpd="sng" algn="ctr">
              <a:solidFill>
                <a:srgbClr val="0B594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300"/>
                </a:spcBef>
              </a:pPr>
              <a:endParaRPr kumimoji="1" lang="ja-JP" altLang="en-US" sz="1400" b="1" dirty="0" err="1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113547B5-862A-846A-1320-C359A6E74F82}"/>
                </a:ext>
              </a:extLst>
            </p:cNvPr>
            <p:cNvSpPr/>
            <p:nvPr/>
          </p:nvSpPr>
          <p:spPr bwMode="auto">
            <a:xfrm>
              <a:off x="4394791" y="2816932"/>
              <a:ext cx="4772773" cy="3492388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0196"/>
              </a:schemeClr>
            </a:solidFill>
            <a:ln w="19050" cap="flat" cmpd="sng" algn="ctr">
              <a:solidFill>
                <a:srgbClr val="0B594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300"/>
                </a:spcBef>
              </a:pPr>
              <a:endParaRPr kumimoji="1" lang="ja-JP" altLang="en-US" sz="1400" b="1" dirty="0" err="1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6819D768-48B9-8288-F2F4-2BDB2509524E}"/>
                </a:ext>
              </a:extLst>
            </p:cNvPr>
            <p:cNvCxnSpPr>
              <a:cxnSpLocks/>
              <a:stCxn id="2" idx="3"/>
            </p:cNvCxnSpPr>
            <p:nvPr/>
          </p:nvCxnSpPr>
          <p:spPr bwMode="auto">
            <a:xfrm flipV="1">
              <a:off x="3512585" y="4794632"/>
              <a:ext cx="1012970" cy="683360"/>
            </a:xfrm>
            <a:prstGeom prst="line">
              <a:avLst/>
            </a:prstGeom>
            <a:ln w="12700">
              <a:solidFill>
                <a:schemeClr val="accent1"/>
              </a:solidFill>
              <a:headEnd type="none" w="med" len="med"/>
              <a:tailEnd type="non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16568CB9-B41F-DD2E-6691-EBF3D03A5C1D}"/>
                </a:ext>
              </a:extLst>
            </p:cNvPr>
            <p:cNvCxnSpPr>
              <a:cxnSpLocks/>
              <a:stCxn id="2" idx="3"/>
            </p:cNvCxnSpPr>
            <p:nvPr/>
          </p:nvCxnSpPr>
          <p:spPr bwMode="auto">
            <a:xfrm flipV="1">
              <a:off x="3512585" y="3429000"/>
              <a:ext cx="720338" cy="2048992"/>
            </a:xfrm>
            <a:prstGeom prst="line">
              <a:avLst/>
            </a:prstGeom>
            <a:ln w="12700">
              <a:solidFill>
                <a:schemeClr val="accent1"/>
              </a:solidFill>
              <a:headEnd type="none" w="med" len="med"/>
              <a:tailEnd type="non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62391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oerPointTemplate_ClipLine_Ver170703">
  <a:themeElements>
    <a:clrScheme name="PowerPointTemplates_ClipLine_Ver170703">
      <a:dk1>
        <a:srgbClr val="575757"/>
      </a:dk1>
      <a:lt1>
        <a:srgbClr val="FFFFFF"/>
      </a:lt1>
      <a:dk2>
        <a:srgbClr val="607D8B"/>
      </a:dk2>
      <a:lt2>
        <a:srgbClr val="E0E0E0"/>
      </a:lt2>
      <a:accent1>
        <a:srgbClr val="17B397"/>
      </a:accent1>
      <a:accent2>
        <a:srgbClr val="03A9F3"/>
      </a:accent2>
      <a:accent3>
        <a:srgbClr val="FFC165"/>
      </a:accent3>
      <a:accent4>
        <a:srgbClr val="F34336"/>
      </a:accent4>
      <a:accent5>
        <a:srgbClr val="8BC349"/>
      </a:accent5>
      <a:accent6>
        <a:srgbClr val="00BCD3"/>
      </a:accent6>
      <a:hlink>
        <a:srgbClr val="2096F3"/>
      </a:hlink>
      <a:folHlink>
        <a:srgbClr val="3F51B5"/>
      </a:folHlink>
    </a:clrScheme>
    <a:fontScheme name="ClipLine_Font_Ver2017071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algn="ctr">
          <a:spcBef>
            <a:spcPts val="300"/>
          </a:spcBef>
          <a:defRPr sz="1400" b="1" dirty="0" err="1">
            <a:solidFill>
              <a:schemeClr val="bg1"/>
            </a:solidFill>
            <a:latin typeface="+mn-ea"/>
            <a:ea typeface="+mn-ea"/>
          </a:defRPr>
        </a:defPPr>
      </a:lstStyle>
    </a:spDef>
    <a:lnDef>
      <a:spPr bwMode="auto">
        <a:solidFill>
          <a:srgbClr val="CCE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lIns="36000" rIns="36000" rtlCol="0">
        <a:spAutoFit/>
      </a:bodyPr>
      <a:lstStyle>
        <a:defPPr algn="l" eaLnBrk="1">
          <a:spcBef>
            <a:spcPts val="300"/>
          </a:spcBef>
          <a:defRPr kumimoji="0" dirty="0">
            <a:solidFill>
              <a:srgbClr val="000000"/>
            </a:solidFill>
            <a:latin typeface="+mn-lt"/>
            <a:ea typeface="ＭＳ Ｐゴシック" pitchFamily="50" charset="-128"/>
            <a:cs typeface="ＭＳ Ｐ明朝" charset="0"/>
          </a:defRPr>
        </a:defPPr>
      </a:lstStyle>
    </a:txDef>
  </a:objectDefaults>
  <a:extraClrSchemeLst>
    <a:extraClrScheme>
      <a:clrScheme name="1_ﾃﾞｽｸﾄｯﾌﾟ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ﾃﾞｽｸﾄｯﾌﾟ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ﾃﾞｽｸﾄｯﾌﾟ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ﾃﾞｽｸﾄｯﾌﾟ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ﾃﾞｽｸﾄｯﾌﾟ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ﾃﾞｽｸﾄｯﾌﾟ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ﾃﾞｽｸﾄｯﾌﾟ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ﾃﾞｽｸﾄｯﾌﾟ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ﾃﾞｽｸﾄｯﾌﾟ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FF33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ﾃﾞｽｸﾄｯﾌﾟ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FF3300"/>
        </a:hlink>
        <a:folHlink>
          <a:srgbClr val="EAEC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ﾃﾞｽｸﾄｯﾌﾟ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FF0000"/>
        </a:hlink>
        <a:folHlink>
          <a:srgbClr val="EAEC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ﾃﾞｽｸﾄｯﾌﾟ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0000E7"/>
        </a:accent6>
        <a:hlink>
          <a:srgbClr val="FF0000"/>
        </a:hlink>
        <a:folHlink>
          <a:srgbClr val="EAEC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ﾃﾞｽｸﾄｯﾌﾟ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9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CAB8"/>
        </a:accent5>
        <a:accent6>
          <a:srgbClr val="0000E7"/>
        </a:accent6>
        <a:hlink>
          <a:srgbClr val="FF3300"/>
        </a:hlink>
        <a:folHlink>
          <a:srgbClr val="EAEC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ﾃﾞｽｸﾄｯﾌﾟ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933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0000E7"/>
        </a:accent6>
        <a:hlink>
          <a:srgbClr val="FF3300"/>
        </a:hlink>
        <a:folHlink>
          <a:srgbClr val="EAEC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ﾃﾞｽｸﾄｯﾌﾟ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933"/>
        </a:accent1>
        <a:accent2>
          <a:srgbClr val="0A3C91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083583"/>
        </a:accent6>
        <a:hlink>
          <a:srgbClr val="FF3300"/>
        </a:hlink>
        <a:folHlink>
          <a:srgbClr val="FFFF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ﾃﾞｽｸﾄｯﾌﾟ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933"/>
        </a:accent1>
        <a:accent2>
          <a:srgbClr val="063DE8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0536D2"/>
        </a:accent6>
        <a:hlink>
          <a:srgbClr val="FF3300"/>
        </a:hlink>
        <a:folHlink>
          <a:srgbClr val="FFFF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xTemplate_ClipLine_Ver170710final.potx" id="{F82EFE5D-E08D-4DE0-8532-840D44CFB21B}" vid="{3E51E4C9-8C2E-4B42-88EF-D4C7505666D4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VIAHDデータ分析結果報告書</Template>
  <TotalTime>10608</TotalTime>
  <Pages>13</Pages>
  <Words>416</Words>
  <Application>Microsoft Office PowerPoint</Application>
  <PresentationFormat>ワイド画面</PresentationFormat>
  <Paragraphs>65</Paragraphs>
  <Slides>20</Slides>
  <Notes>20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7" baseType="lpstr">
      <vt:lpstr>Meiryo UI</vt:lpstr>
      <vt:lpstr>ＭＳ Ｐ明朝</vt:lpstr>
      <vt:lpstr>ui-sans-serif</vt:lpstr>
      <vt:lpstr>Arial</vt:lpstr>
      <vt:lpstr>Wingdings</vt:lpstr>
      <vt:lpstr>PoerPointTemplate_ClipLine_Ver170703</vt:lpstr>
      <vt:lpstr>think-cell Slide</vt:lpstr>
      <vt:lpstr>PowerPoint プレゼンテーション</vt:lpstr>
      <vt:lpstr>The KUROCO Spirit — Invisible Hands of Data, from Kabuki to Today</vt:lpstr>
      <vt:lpstr>The KUROCO Spirit — Invisible Hands of Data, from Kabuki to Today</vt:lpstr>
      <vt:lpstr>Quietly Empowering People — The Modern KUROCO</vt:lpstr>
      <vt:lpstr>Why Do Most DX Projects Fail?</vt:lpstr>
      <vt:lpstr>Why Do Most DX Projects Fail?</vt:lpstr>
      <vt:lpstr>Beyond Efficiency — Empowering People Through Human-Centered AI</vt:lpstr>
      <vt:lpstr>KUROCO’s Answer — The AI Management Board</vt:lpstr>
      <vt:lpstr>Why We Started in the Beauty Salon Industry</vt:lpstr>
      <vt:lpstr>How the Management Board Works</vt:lpstr>
      <vt:lpstr>Step 1: Data Collection</vt:lpstr>
      <vt:lpstr>Step 2: Visualization and Business Logic </vt:lpstr>
      <vt:lpstr>Step 3: AI Recommendations - RAG</vt:lpstr>
      <vt:lpstr>Step 3: AI Recommendations - Context</vt:lpstr>
      <vt:lpstr>Step 3: AI Recommendations - Continuous Learning</vt:lpstr>
      <vt:lpstr>Step 4: Human Intervention</vt:lpstr>
      <vt:lpstr>The Future of Management  — Where Data, AI, and Humanity Unite</vt:lpstr>
      <vt:lpstr>Behind the Scenes — The Spirit of KUROCO</vt:lpstr>
      <vt:lpstr>The Future of Management Is Human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各店舗の業績と顧客満足度の関係性</dc:title>
  <dc:creator>clipline</dc:creator>
  <cp:lastModifiedBy>健太 齋藤</cp:lastModifiedBy>
  <cp:revision>709</cp:revision>
  <cp:lastPrinted>2021-05-20T09:03:17Z</cp:lastPrinted>
  <dcterms:created xsi:type="dcterms:W3CDTF">2018-07-03T05:22:50Z</dcterms:created>
  <dcterms:modified xsi:type="dcterms:W3CDTF">2025-11-30T12:14:14Z</dcterms:modified>
</cp:coreProperties>
</file>