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autoCompressPictures="0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1310" r:id="rId4"/>
    <p:sldId id="1301" r:id="rId5"/>
    <p:sldId id="1318" r:id="rId6"/>
    <p:sldId id="1319" r:id="rId7"/>
    <p:sldId id="1316" r:id="rId8"/>
    <p:sldId id="1320" r:id="rId9"/>
    <p:sldId id="1309" r:id="rId10"/>
    <p:sldId id="1180" r:id="rId11"/>
    <p:sldId id="1221" r:id="rId12"/>
    <p:sldId id="1207" r:id="rId13"/>
    <p:sldId id="1224" r:id="rId14"/>
    <p:sldId id="1321" r:id="rId15"/>
    <p:sldId id="1152" r:id="rId16"/>
    <p:sldId id="1317" r:id="rId17"/>
    <p:sldId id="258" r:id="rId18"/>
    <p:sldId id="1300" r:id="rId19"/>
    <p:sldId id="1215" r:id="rId20"/>
    <p:sldId id="1217" r:id="rId21"/>
    <p:sldId id="122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4CA"/>
    <a:srgbClr val="868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322553-562C-4FCA-B111-AEC0B46DBC54}" v="600" dt="2026-01-19T20:02:51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130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38D014B-F634-854B-96DA-23EF3EE612DD}" type="datetimeFigureOut">
              <a:rPr lang="en-US" smtClean="0"/>
              <a:pPr/>
              <a:t>1/19/2026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ABAC083-CC60-D54A-A3C0-47316328A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2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9C345-AAD6-4359-1859-12BFDC7EE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A60F924-8FF5-63F3-3F3D-71F9DB77B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2BF75A1-3FCE-5253-682F-601EEFC14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GB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F4BACD-C18F-AB40-B29A-95EBE3B4D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2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AC083-CC60-D54A-A3C0-47316328A42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62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4CA1D-113A-46AC-50FE-F84F23CDA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F94DC9A-2E66-993B-0640-D973DFBBF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C6803E-B6D5-16BD-CB2C-5C0A302C2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GB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61B549-0312-F23B-A6D7-88C4B9C2B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03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6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68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B5CF-0108-4449-627B-F73472972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342AD58-EAFF-3BB0-DEE4-F43F1224A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B51784-9233-962A-BA5A-14F73F351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GB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15F635-0551-A478-073A-278AD4004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69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50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0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6D2DD8-FE25-FE63-5AB8-90ED0F982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" y="-1"/>
            <a:ext cx="12190195" cy="6859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3C982F-F972-930F-B4AD-48AC3E718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9" y="3135087"/>
            <a:ext cx="10308771" cy="2530248"/>
          </a:xfrm>
        </p:spPr>
        <p:txBody>
          <a:bodyPr anchor="b"/>
          <a:lstStyle>
            <a:lvl1pPr algn="l">
              <a:defRPr sz="6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E8B5-5C79-4C82-C6D8-4559E0B1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22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23BEC78-608E-475D-F802-1EAE83234C2F}"/>
              </a:ext>
            </a:extLst>
          </p:cNvPr>
          <p:cNvSpPr txBox="1">
            <a:spLocks/>
          </p:cNvSpPr>
          <p:nvPr userDrawn="1"/>
        </p:nvSpPr>
        <p:spPr>
          <a:xfrm>
            <a:off x="6286500" y="6356350"/>
            <a:ext cx="533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1" i="0" kern="1200">
                <a:solidFill>
                  <a:schemeClr val="bg1"/>
                </a:solidFill>
                <a:latin typeface="HelveticaNowDisplay Bold" panose="020B0504030202020204" pitchFamily="34" charset="77"/>
                <a:ea typeface="+mn-ea"/>
                <a:cs typeface="HelveticaNowDisplay Bold" panose="020B0504030202020204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blue logo&#10;&#10;AI-generated content may be incorrect.">
            <a:extLst>
              <a:ext uri="{FF2B5EF4-FFF2-40B4-BE49-F238E27FC236}">
                <a16:creationId xmlns:a16="http://schemas.microsoft.com/office/drawing/2014/main" id="{CEBF80E1-F193-D5AB-9D52-93DDD0E90A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960" y="358838"/>
            <a:ext cx="3302000" cy="876300"/>
          </a:xfrm>
          <a:prstGeom prst="rect">
            <a:avLst/>
          </a:prstGeom>
        </p:spPr>
      </p:pic>
      <p:pic>
        <p:nvPicPr>
          <p:cNvPr id="3" name="Picture 2" descr="UCL logo, University College London">
            <a:extLst>
              <a:ext uri="{FF2B5EF4-FFF2-40B4-BE49-F238E27FC236}">
                <a16:creationId xmlns:a16="http://schemas.microsoft.com/office/drawing/2014/main" id="{3197B9FB-250B-065A-0CD8-7CAFC6FDFCA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9245597" y="5957097"/>
            <a:ext cx="2844805" cy="7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8" y="619760"/>
            <a:ext cx="6575552" cy="623824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0" y="2"/>
            <a:ext cx="12192000" cy="1646767"/>
            <a:chOff x="0" y="-66259"/>
            <a:chExt cx="9144000" cy="1235075"/>
          </a:xfrm>
        </p:grpSpPr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51962" y="1793801"/>
            <a:ext cx="3891903" cy="2387600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0097A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51962" y="4274368"/>
            <a:ext cx="3891903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19" indent="0" algn="ctr">
              <a:buNone/>
              <a:defRPr sz="2667"/>
            </a:lvl2pPr>
            <a:lvl3pPr marL="1219239" indent="0" algn="ctr">
              <a:buNone/>
              <a:defRPr sz="2400"/>
            </a:lvl3pPr>
            <a:lvl4pPr marL="1828860" indent="0" algn="ctr">
              <a:buNone/>
              <a:defRPr sz="2133"/>
            </a:lvl4pPr>
            <a:lvl5pPr marL="2438479" indent="0" algn="ctr">
              <a:buNone/>
              <a:defRPr sz="2133"/>
            </a:lvl5pPr>
            <a:lvl6pPr marL="3048098" indent="0" algn="ctr">
              <a:buNone/>
              <a:defRPr sz="2133"/>
            </a:lvl6pPr>
            <a:lvl7pPr marL="3657718" indent="0" algn="ctr">
              <a:buNone/>
              <a:defRPr sz="2133"/>
            </a:lvl7pPr>
            <a:lvl8pPr marL="4267339" indent="0" algn="ctr">
              <a:buNone/>
              <a:defRPr sz="2133"/>
            </a:lvl8pPr>
            <a:lvl9pPr marL="4876959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1"/>
          </p:nvPr>
        </p:nvSpPr>
        <p:spPr>
          <a:xfrm>
            <a:off x="609603" y="6356351"/>
            <a:ext cx="152192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00EE36-0D0B-D855-CB08-76E3D04A68C2}"/>
              </a:ext>
            </a:extLst>
          </p:cNvPr>
          <p:cNvSpPr txBox="1"/>
          <p:nvPr userDrawn="1"/>
        </p:nvSpPr>
        <p:spPr>
          <a:xfrm>
            <a:off x="392168" y="577163"/>
            <a:ext cx="4398640" cy="64633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4200" b="1" i="1" dirty="0">
                <a:solidFill>
                  <a:schemeClr val="bg1"/>
                </a:solidFill>
                <a:latin typeface="Arial"/>
                <a:cs typeface="Arial"/>
              </a:rPr>
              <a:t>Optical Networks</a:t>
            </a:r>
          </a:p>
        </p:txBody>
      </p:sp>
    </p:spTree>
    <p:extLst>
      <p:ext uri="{BB962C8B-B14F-4D97-AF65-F5344CB8AC3E}">
        <p14:creationId xmlns:p14="http://schemas.microsoft.com/office/powerpoint/2010/main" val="180163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9308-0E96-6B1A-B839-A3C67EE9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A5E1-5448-BF5B-AD6F-0E51E3000C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14" y="1024114"/>
            <a:ext cx="10682208" cy="519380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E0BF-76DF-8741-F478-21FA9C80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93983-77B8-3B82-C044-5EBBE223F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1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9308-0E96-6B1A-B839-A3C67EE9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A5E1-5448-BF5B-AD6F-0E51E3000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E0BF-76DF-8741-F478-21FA9C80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8A76E-2447-0375-3F7B-F63CCFB16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539B0-8131-2A6B-11FF-8377317B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5CEE6-D91E-64C5-C26D-9CB69A732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01598D-6A56-351B-C656-46E8C9D73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16E3F-666E-AB9E-138B-FE0E72535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1999" cy="685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6EA17C-2B13-9C1A-8382-E848EC643D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1998" cy="685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B5C46-AAD0-1427-3262-3E2B476F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EECFC-8F9E-CEA0-5CAA-3FF891AF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text&#10;&#10;AI-generated content may be incorrect.">
            <a:extLst>
              <a:ext uri="{FF2B5EF4-FFF2-40B4-BE49-F238E27FC236}">
                <a16:creationId xmlns:a16="http://schemas.microsoft.com/office/drawing/2014/main" id="{5BF2A14A-5597-0C40-FE93-3252F49EF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A367E-31DA-E37F-897D-F1197E59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6E7F7-B619-BF4E-120D-F6F55E769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014" y="10241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4712-6906-691E-0DE0-21CE8A23A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108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2DC3B-A2C9-6442-AA7F-1AAE21BE90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60A75-0E68-F075-15AF-9C2AE22C9DF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700211" y="-840618"/>
            <a:ext cx="4491789" cy="54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1CB53-6E0B-942D-F92D-4F7F6715F7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2000" y="139107"/>
            <a:ext cx="196085" cy="23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FAC16-7A8D-45FB-391E-8E5A07DDB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68014" y="6367807"/>
            <a:ext cx="1260000" cy="3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2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4" r:id="rId4"/>
    <p:sldLayoutId id="2147483658" r:id="rId5"/>
    <p:sldLayoutId id="2147483659" r:id="rId6"/>
    <p:sldLayoutId id="2147483660" r:id="rId7"/>
    <p:sldLayoutId id="2147483655" r:id="rId8"/>
    <p:sldLayoutId id="2147483656" r:id="rId9"/>
    <p:sldLayoutId id="214748366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6868B"/>
        </a:buClr>
        <a:buFont typeface="System Font Regular"/>
        <a:buChar char="⎯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600" b="0" i="0" kern="1200">
          <a:solidFill>
            <a:srgbClr val="8686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400" b="0" i="0" kern="1200">
          <a:solidFill>
            <a:srgbClr val="8686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354743-A0F4-2DE6-2817-2C4063E4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434" y="1874520"/>
            <a:ext cx="10327131" cy="2828526"/>
          </a:xfrm>
        </p:spPr>
        <p:txBody>
          <a:bodyPr/>
          <a:lstStyle/>
          <a:p>
            <a:pPr algn="ctr"/>
            <a:r>
              <a:rPr lang="en-US" spc="-100" dirty="0"/>
              <a:t>Universal </a:t>
            </a:r>
            <a:r>
              <a:rPr lang="en-US" spc="-100" dirty="0" err="1"/>
              <a:t>Fibre</a:t>
            </a:r>
            <a:r>
              <a:rPr lang="en-US" spc="-100" dirty="0"/>
              <a:t> for Coherent Data Centre Interconnects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1C5E9-1093-2E4C-D205-C6335984441F}"/>
              </a:ext>
            </a:extLst>
          </p:cNvPr>
          <p:cNvSpPr txBox="1"/>
          <p:nvPr/>
        </p:nvSpPr>
        <p:spPr>
          <a:xfrm>
            <a:off x="8906969" y="415636"/>
            <a:ext cx="2925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18-21 January 2026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E3C64BA-1240-B7C2-043A-74AB1CA84FE6}"/>
              </a:ext>
            </a:extLst>
          </p:cNvPr>
          <p:cNvSpPr txBox="1">
            <a:spLocks/>
          </p:cNvSpPr>
          <p:nvPr/>
        </p:nvSpPr>
        <p:spPr>
          <a:xfrm>
            <a:off x="359228" y="3170017"/>
            <a:ext cx="11473541" cy="2530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HelveticaNowDisplay Medium" panose="020B0504030202020204" pitchFamily="34" charset="77"/>
                <a:ea typeface="+mj-ea"/>
                <a:cs typeface="HelveticaNowDisplay Medium" panose="020B0504030202020204" pitchFamily="34" charset="77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Fabio A. Barbosa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Network Group, University College London (UCL), UK</a:t>
            </a:r>
          </a:p>
        </p:txBody>
      </p:sp>
    </p:spTree>
    <p:extLst>
      <p:ext uri="{BB962C8B-B14F-4D97-AF65-F5344CB8AC3E}">
        <p14:creationId xmlns:p14="http://schemas.microsoft.com/office/powerpoint/2010/main" val="13868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66873-5C58-CC17-A173-88FE9756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Universal Fibre: Multimode and Single-Mode Transmission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7A49-0CCF-B2B3-02E3-DC4411C59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609619">
              <a:spcBef>
                <a:spcPct val="20000"/>
              </a:spcBef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9A2A4-21BD-43BD-E7FE-2616DFCB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3FE944-D159-51AC-D489-D188028AC4FD}"/>
              </a:ext>
            </a:extLst>
          </p:cNvPr>
          <p:cNvSpPr txBox="1">
            <a:spLocks/>
          </p:cNvSpPr>
          <p:nvPr/>
        </p:nvSpPr>
        <p:spPr>
          <a:xfrm>
            <a:off x="609600" y="1537340"/>
            <a:ext cx="7105650" cy="44287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57215" indent="-457215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633" indent="-381012" algn="l" defTabSz="60961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4050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133669" indent="-304811" algn="l" defTabSz="609619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743289" indent="-304811" algn="l" defTabSz="609619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3352910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529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148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768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10000"/>
              </a:lnSpc>
              <a:spcBef>
                <a:spcPts val="400"/>
              </a:spcBef>
              <a:buFont typeface="Arial"/>
              <a:buNone/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of the Universal Fibre (UF)</a:t>
            </a:r>
            <a:r>
              <a:rPr lang="pt-BR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core diameter (~30 </a:t>
            </a:r>
            <a:r>
              <a:rPr lang="en-GB" sz="17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m) and larger refractive index contrast than that of 50 </a:t>
            </a:r>
            <a:r>
              <a:rPr lang="en-GB" sz="17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OM fibres</a:t>
            </a: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Bandwidth optimized for short wavelengths (850 nm)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</a:t>
            </a:r>
            <a:r>
              <a:rPr lang="en-GB" sz="17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 field diameter matches that of single-mode fibres (SMFs) at 1310 and 1550 nm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fibre supports both multimode and single-mode transmission efficiently</a:t>
            </a: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investigations: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performance for direct detection VCSEL</a:t>
            </a:r>
            <a:r>
              <a:rPr lang="en-GB" sz="17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[1,4]</a:t>
            </a: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4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Vertical-cavity surface-emitting lasers (VCSELs) are cheap and power-efficient, a positive characteristic</a:t>
            </a: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97C70-CF98-79AC-093B-B2BAD0F16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450" y="3541394"/>
            <a:ext cx="3138814" cy="2429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1C0341-16F0-B385-3043-B93ADFC3F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903" y="1429440"/>
            <a:ext cx="2845975" cy="213841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0BBD218-F541-D306-6ECA-8FF353688F0B}"/>
              </a:ext>
            </a:extLst>
          </p:cNvPr>
          <p:cNvGraphicFramePr>
            <a:graphicFrameLocks noGrp="1"/>
          </p:cNvGraphicFramePr>
          <p:nvPr/>
        </p:nvGraphicFramePr>
        <p:xfrm>
          <a:off x="624112" y="6049254"/>
          <a:ext cx="9564917" cy="3023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127398">
                  <a:extLst>
                    <a:ext uri="{9D8B030D-6E8A-4147-A177-3AD203B41FA5}">
                      <a16:colId xmlns:a16="http://schemas.microsoft.com/office/drawing/2014/main" val="2227499103"/>
                    </a:ext>
                  </a:extLst>
                </a:gridCol>
                <a:gridCol w="5437519">
                  <a:extLst>
                    <a:ext uri="{9D8B030D-6E8A-4147-A177-3AD203B41FA5}">
                      <a16:colId xmlns:a16="http://schemas.microsoft.com/office/drawing/2014/main" val="1238531919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[1] X. Chen et al., OFC, Th4E.4 (2016);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[3] A. A. Juarez et al., IEEE Photon. Technol. Lett, vol. 30, n. 14, pp. 1341-1344 (2018);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3896724"/>
                  </a:ext>
                </a:extLst>
              </a:tr>
              <a:tr h="1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[2] X. Chen et al., Opt. Express, vol. 24, n.16, pp. 18492-18500 (2016);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[4] X. Chen et al., J. </a:t>
                      </a:r>
                      <a:r>
                        <a:rPr lang="en-GB" sz="10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Lightw</a:t>
                      </a:r>
                      <a:r>
                        <a:rPr lang="en-GB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Technol., vol. 37, n. 2, pp. 389-395 (2019);</a:t>
                      </a:r>
                      <a:endParaRPr lang="en-GB" sz="11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49802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39C687CD-91C0-5D02-3254-37D136C32649}"/>
              </a:ext>
            </a:extLst>
          </p:cNvPr>
          <p:cNvSpPr/>
          <p:nvPr/>
        </p:nvSpPr>
        <p:spPr>
          <a:xfrm>
            <a:off x="8943975" y="3699357"/>
            <a:ext cx="400050" cy="4471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DE0D6-658B-BD37-116B-9D6A60A21608}"/>
              </a:ext>
            </a:extLst>
          </p:cNvPr>
          <p:cNvSpPr txBox="1"/>
          <p:nvPr/>
        </p:nvSpPr>
        <p:spPr>
          <a:xfrm>
            <a:off x="9017501" y="3623335"/>
            <a:ext cx="18626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Analysis of mode field diameter (MFD)</a:t>
            </a:r>
            <a:r>
              <a:rPr lang="en-GB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3B1B4-EFF3-6C9A-80CA-1F5B1CBB8284}"/>
              </a:ext>
            </a:extLst>
          </p:cNvPr>
          <p:cNvSpPr txBox="1"/>
          <p:nvPr/>
        </p:nvSpPr>
        <p:spPr>
          <a:xfrm>
            <a:off x="9017501" y="1615961"/>
            <a:ext cx="18626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Refractive index profile</a:t>
            </a:r>
          </a:p>
        </p:txBody>
      </p:sp>
    </p:spTree>
    <p:extLst>
      <p:ext uri="{BB962C8B-B14F-4D97-AF65-F5344CB8AC3E}">
        <p14:creationId xmlns:p14="http://schemas.microsoft.com/office/powerpoint/2010/main" val="8340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66873-5C58-CC17-A173-88FE9756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Coherent Transmission over the Universal Fiber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7A49-0CCF-B2B3-02E3-DC4411C59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609619">
              <a:spcBef>
                <a:spcPct val="20000"/>
              </a:spcBef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9A2A4-21BD-43BD-E7FE-2616DFCB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8A4DE8-6C46-7F6A-3287-30286C35A033}"/>
              </a:ext>
            </a:extLst>
          </p:cNvPr>
          <p:cNvSpPr txBox="1">
            <a:spLocks/>
          </p:cNvSpPr>
          <p:nvPr/>
        </p:nvSpPr>
        <p:spPr>
          <a:xfrm>
            <a:off x="608400" y="1641426"/>
            <a:ext cx="10363200" cy="444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15" indent="-457215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633" indent="-381012" algn="l" defTabSz="60961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4050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133669" indent="-304811" algn="l" defTabSz="609619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743289" indent="-304811" algn="l" defTabSz="609619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3352910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529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148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768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10000"/>
              </a:lnSpc>
              <a:spcBef>
                <a:spcPts val="400"/>
              </a:spcBef>
              <a:buFont typeface="Arial"/>
              <a:buNone/>
              <a:defRPr/>
            </a:pP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Font typeface="Arial"/>
              <a:buNone/>
              <a:defRPr/>
            </a:pPr>
            <a:r>
              <a:rPr lang="en-GB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aims of this work are to: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the universal fibre for (single-mode) coherent transmission over C-band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its performance against that of standard single-mode fibres (SMFs)</a:t>
            </a: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Font typeface="Arial"/>
              <a:buNone/>
              <a:defRPr/>
            </a:pP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r>
              <a:rPr lang="en-GB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 considers: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centre interconnect (DCI) applications using single-mode transmission technology</a:t>
            </a: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r>
              <a:rPr lang="en-GB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point: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verify if the universal fibre can meet DCI needs with (coherent) single-mode transmission technology, while offering </a:t>
            </a:r>
            <a:r>
              <a:rPr lang="en-GB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diversity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future upgrades </a:t>
            </a:r>
            <a:endParaRPr lang="en-GB" sz="17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66873-5C58-CC17-A173-88FE9756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7A49-0CCF-B2B3-02E3-DC4411C59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609619">
              <a:spcBef>
                <a:spcPct val="20000"/>
              </a:spcBef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9A2A4-21BD-43BD-E7FE-2616DFCB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3E519-1962-7828-328D-E19AB397A362}"/>
              </a:ext>
            </a:extLst>
          </p:cNvPr>
          <p:cNvSpPr txBox="1"/>
          <p:nvPr/>
        </p:nvSpPr>
        <p:spPr>
          <a:xfrm>
            <a:off x="616178" y="5496976"/>
            <a:ext cx="9954825" cy="9012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link of ~50 km: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 A: 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Single-mode fibre (SMF) - Regular effective area (~80 </a:t>
            </a:r>
            <a:r>
              <a:rPr lang="en-US" sz="17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7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fibre (UF): 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3x16.66 km (and 1-m SMF pigtails at both ends)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E796AB-7DCB-74A2-F280-2FCDC3D3E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600" y="1643363"/>
            <a:ext cx="10832400" cy="3225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A4F511-7262-6D59-EC44-7C6E0BEC3CBC}"/>
              </a:ext>
            </a:extLst>
          </p:cNvPr>
          <p:cNvSpPr txBox="1"/>
          <p:nvPr/>
        </p:nvSpPr>
        <p:spPr>
          <a:xfrm>
            <a:off x="570949" y="1484963"/>
            <a:ext cx="3683252" cy="353360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DB766D-E360-30D9-F3C3-208CDCB4BFE5}"/>
              </a:ext>
            </a:extLst>
          </p:cNvPr>
          <p:cNvSpPr txBox="1"/>
          <p:nvPr/>
        </p:nvSpPr>
        <p:spPr>
          <a:xfrm>
            <a:off x="8148084" y="1525299"/>
            <a:ext cx="3462334" cy="353360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F35D8-6CAD-523E-52DA-25C63538E8EE}"/>
              </a:ext>
            </a:extLst>
          </p:cNvPr>
          <p:cNvSpPr txBox="1"/>
          <p:nvPr/>
        </p:nvSpPr>
        <p:spPr>
          <a:xfrm>
            <a:off x="-12627" y="5026944"/>
            <a:ext cx="47712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High-speed single-mode transmitter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90086-C8AE-516E-5C6E-298B7EA0686F}"/>
              </a:ext>
            </a:extLst>
          </p:cNvPr>
          <p:cNvSpPr txBox="1"/>
          <p:nvPr/>
        </p:nvSpPr>
        <p:spPr>
          <a:xfrm>
            <a:off x="7493609" y="5084988"/>
            <a:ext cx="47712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High-speed single-mode receiver</a:t>
            </a:r>
          </a:p>
        </p:txBody>
      </p:sp>
    </p:spTree>
    <p:extLst>
      <p:ext uri="{BB962C8B-B14F-4D97-AF65-F5344CB8AC3E}">
        <p14:creationId xmlns:p14="http://schemas.microsoft.com/office/powerpoint/2010/main" val="26251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0101A-4B6F-4DAB-44D7-010DDD7D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Universal Fiber: C-Band Single-Mode </a:t>
            </a:r>
            <a:r>
              <a:rPr lang="pt-BR" dirty="0"/>
              <a:t>Coherent Transmission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1D369-60FE-1CAE-5C0F-72DD0FCF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0EF8A-50B7-D772-3CFA-D410D4110046}"/>
              </a:ext>
            </a:extLst>
          </p:cNvPr>
          <p:cNvSpPr txBox="1"/>
          <p:nvPr/>
        </p:nvSpPr>
        <p:spPr>
          <a:xfrm>
            <a:off x="6577935" y="5409664"/>
            <a:ext cx="5521911" cy="683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r>
              <a:rPr lang="en-GB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GB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line rates were estimated using the generalized mutual information (GMI)</a:t>
            </a: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r>
              <a:rPr lang="en-GB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Modulation format: </a:t>
            </a:r>
            <a:r>
              <a:rPr lang="en-GB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256-QAM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719174-6644-2058-050D-BFEA0A7CF85A}"/>
              </a:ext>
            </a:extLst>
          </p:cNvPr>
          <p:cNvSpPr txBox="1"/>
          <p:nvPr/>
        </p:nvSpPr>
        <p:spPr>
          <a:xfrm>
            <a:off x="6469785" y="2154347"/>
            <a:ext cx="5521911" cy="3092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pt-BR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fibre (UF):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pt-BR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 approached Fibre A* (SMF) within a 4% gap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endParaRPr lang="pt-BR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line rate of 75 channels: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 A: 42.5 Tb/s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fibre: 40.8 Tb/s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fibre (UF) supports current data centre needs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addition, it offers the </a:t>
            </a:r>
            <a:r>
              <a:rPr lang="en-GB" sz="17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diversity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future upgrades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C78A24-7EA0-E675-1179-8DC3E236939D}"/>
              </a:ext>
            </a:extLst>
          </p:cNvPr>
          <p:cNvSpPr txBox="1"/>
          <p:nvPr/>
        </p:nvSpPr>
        <p:spPr>
          <a:xfrm>
            <a:off x="5011239" y="1692019"/>
            <a:ext cx="1357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256-QAM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B39328C-66F3-EA37-666D-D91C8BBD04CC}"/>
              </a:ext>
            </a:extLst>
          </p:cNvPr>
          <p:cNvSpPr txBox="1"/>
          <p:nvPr/>
        </p:nvSpPr>
        <p:spPr>
          <a:xfrm>
            <a:off x="608400" y="5699489"/>
            <a:ext cx="6103398" cy="614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pt-BR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UF:</a:t>
            </a:r>
            <a:r>
              <a:rPr lang="pt-BR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Universal fibre</a:t>
            </a: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pt-BR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 A*:</a:t>
            </a:r>
            <a:r>
              <a:rPr lang="pt-BR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State-of-the-art single-mode fibre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C3C44E46-4F1F-BA7C-7B4F-0B228A274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385" y="1548827"/>
            <a:ext cx="5760000" cy="410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76482-680B-4000-7C6D-5C43AA63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Universal Fiber: C-Band Single-Mode </a:t>
            </a:r>
            <a:r>
              <a:rPr lang="pt-BR" dirty="0"/>
              <a:t>Coherent Transmission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43D84-A099-FDFE-A2B3-894CDF94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06CCF-2F68-CE37-2FAE-3DEF0B73D75A}"/>
              </a:ext>
            </a:extLst>
          </p:cNvPr>
          <p:cNvSpPr txBox="1"/>
          <p:nvPr/>
        </p:nvSpPr>
        <p:spPr>
          <a:xfrm>
            <a:off x="6337670" y="2456169"/>
            <a:ext cx="5636616" cy="1945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pt-BR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fibre </a:t>
            </a:r>
            <a:r>
              <a:rPr lang="pt-BR" sz="17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</a:t>
            </a:r>
            <a:r>
              <a:rPr lang="pt-BR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conventional multimode fibre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pt-BR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using single mode transmission technology</a:t>
            </a: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pt-BR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pt-BR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fibre (UF):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pt-BR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Performs significantly better than a conventional multimode fibre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671060-9E72-7828-5903-BD33A1FC9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471719"/>
            <a:ext cx="5760000" cy="44578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E7B587-55D0-2A9C-41D9-48837F806C40}"/>
              </a:ext>
            </a:extLst>
          </p:cNvPr>
          <p:cNvSpPr txBox="1"/>
          <p:nvPr/>
        </p:nvSpPr>
        <p:spPr>
          <a:xfrm>
            <a:off x="6577935" y="5409664"/>
            <a:ext cx="5521911" cy="503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r>
              <a:rPr lang="en-GB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GB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Signal-to-noise ratio (SNR)</a:t>
            </a: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r>
              <a:rPr lang="en-GB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Modulation format: </a:t>
            </a:r>
            <a:r>
              <a:rPr lang="en-GB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16-QAM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62B537-798B-3040-52FC-905E0CDD5826}"/>
              </a:ext>
            </a:extLst>
          </p:cNvPr>
          <p:cNvCxnSpPr/>
          <p:nvPr/>
        </p:nvCxnSpPr>
        <p:spPr>
          <a:xfrm>
            <a:off x="1783080" y="2228850"/>
            <a:ext cx="0" cy="227457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567A28-348F-FDED-D0A8-18277D1F79D6}"/>
              </a:ext>
            </a:extLst>
          </p:cNvPr>
          <p:cNvSpPr txBox="1"/>
          <p:nvPr/>
        </p:nvSpPr>
        <p:spPr>
          <a:xfrm>
            <a:off x="2023109" y="2868930"/>
            <a:ext cx="155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&gt;15 dB gain</a:t>
            </a:r>
          </a:p>
        </p:txBody>
      </p:sp>
    </p:spTree>
    <p:extLst>
      <p:ext uri="{BB962C8B-B14F-4D97-AF65-F5344CB8AC3E}">
        <p14:creationId xmlns:p14="http://schemas.microsoft.com/office/powerpoint/2010/main" val="6140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66873-5C58-CC17-A173-88FE9756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7A49-0CCF-B2B3-02E3-DC4411C5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68001"/>
            <a:ext cx="11160643" cy="4301280"/>
          </a:xfrm>
        </p:spPr>
        <p:txBody>
          <a:bodyPr>
            <a:normAutofit/>
          </a:bodyPr>
          <a:lstStyle/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GB" sz="1800" dirty="0">
                <a:solidFill>
                  <a:prstClr val="black"/>
                </a:solidFill>
              </a:rPr>
              <a:t>s work investigated a novel fibre type, </a:t>
            </a:r>
            <a:r>
              <a:rPr lang="en-GB" sz="1800" i="1" dirty="0">
                <a:solidFill>
                  <a:prstClr val="black"/>
                </a:solidFill>
              </a:rPr>
              <a:t>universal fibre</a:t>
            </a:r>
            <a:r>
              <a:rPr lang="en-GB" sz="1800" dirty="0">
                <a:solidFill>
                  <a:prstClr val="black"/>
                </a:solidFill>
              </a:rPr>
              <a:t>, for data centre interconnects</a:t>
            </a: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fibre is a versatile multimode fibre specially designed to support single-mode transmission</a:t>
            </a: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endParaRPr lang="en-GB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single-mode transmission technology, a combined line rate of </a:t>
            </a:r>
            <a:r>
              <a:rPr lang="en-GB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40.8 Tb/s 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75 channels wa</a:t>
            </a:r>
            <a:r>
              <a:rPr lang="en-GB" sz="1800" dirty="0">
                <a:solidFill>
                  <a:prstClr val="black"/>
                </a:solidFill>
              </a:rPr>
              <a:t>s achieved </a:t>
            </a:r>
            <a:r>
              <a:rPr lang="en-GB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50-km universal fibre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endParaRPr lang="en-GB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</a:t>
            </a:r>
            <a:r>
              <a:rPr lang="en-GB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single-mode DSP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applied 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universal fibre</a:t>
            </a: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fibre supports DCI applications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single-mode transmission to meet current needs, while being compatible with</a:t>
            </a:r>
            <a:r>
              <a:rPr lang="en-GB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VCSEL-based transmission 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scalable path for</a:t>
            </a:r>
            <a:r>
              <a:rPr lang="en-GB" sz="1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SDM upgrades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609619">
              <a:spcBef>
                <a:spcPct val="20000"/>
              </a:spcBef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9A2A4-21BD-43BD-E7FE-2616DFCB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962" y="1647673"/>
            <a:ext cx="3891903" cy="2387600"/>
          </a:xfrm>
        </p:spPr>
        <p:txBody>
          <a:bodyPr/>
          <a:lstStyle/>
          <a:p>
            <a:r>
              <a:rPr lang="en-GB" dirty="0"/>
              <a:t>Thank you for your attention!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270032-D8C1-EDE8-0C1B-7394EB7EB49F}"/>
              </a:ext>
            </a:extLst>
          </p:cNvPr>
          <p:cNvGraphicFramePr>
            <a:graphicFrameLocks noGrp="1"/>
          </p:cNvGraphicFramePr>
          <p:nvPr/>
        </p:nvGraphicFramePr>
        <p:xfrm>
          <a:off x="832471" y="4272366"/>
          <a:ext cx="4776751" cy="4148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76751">
                  <a:extLst>
                    <a:ext uri="{9D8B030D-6E8A-4147-A177-3AD203B41FA5}">
                      <a16:colId xmlns:a16="http://schemas.microsoft.com/office/drawing/2014/main" val="1792777610"/>
                    </a:ext>
                  </a:extLst>
                </a:gridCol>
              </a:tblGrid>
              <a:tr h="3323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54000" marT="25400" marB="889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076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E3DB559-4BBF-7A89-CB8C-FED6068C1C5B}"/>
              </a:ext>
            </a:extLst>
          </p:cNvPr>
          <p:cNvSpPr txBox="1"/>
          <p:nvPr/>
        </p:nvSpPr>
        <p:spPr>
          <a:xfrm>
            <a:off x="159072" y="5958285"/>
            <a:ext cx="226739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Corning Incorporated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2BC8A-F1D8-BE50-77D7-051C2BE65A6F}"/>
              </a:ext>
            </a:extLst>
          </p:cNvPr>
          <p:cNvSpPr txBox="1"/>
          <p:nvPr/>
        </p:nvSpPr>
        <p:spPr>
          <a:xfrm>
            <a:off x="159072" y="5247450"/>
            <a:ext cx="322230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EPSRC TRANSNET: </a:t>
            </a:r>
            <a:r>
              <a:rPr lang="en-GB" sz="1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EP/R035342/1</a:t>
            </a:r>
            <a:endParaRPr lang="en-GB" sz="140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895DF3-C163-96CB-C6AA-9E90A8628DA8}"/>
              </a:ext>
            </a:extLst>
          </p:cNvPr>
          <p:cNvSpPr txBox="1"/>
          <p:nvPr/>
        </p:nvSpPr>
        <p:spPr>
          <a:xfrm>
            <a:off x="-1" y="4092423"/>
            <a:ext cx="4098603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5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Thanks to UKRI EPSRC for support under: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DA6B61-2B9C-B273-E640-1D6B33917423}"/>
              </a:ext>
            </a:extLst>
          </p:cNvPr>
          <p:cNvSpPr txBox="1"/>
          <p:nvPr/>
        </p:nvSpPr>
        <p:spPr>
          <a:xfrm>
            <a:off x="159072" y="4838065"/>
            <a:ext cx="306943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Strategic Equipment: EP/V007734/1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3B58CE-D1E3-E9C6-AE9F-9D614C8DFD6D}"/>
              </a:ext>
            </a:extLst>
          </p:cNvPr>
          <p:cNvSpPr txBox="1"/>
          <p:nvPr/>
        </p:nvSpPr>
        <p:spPr>
          <a:xfrm>
            <a:off x="159072" y="4428397"/>
            <a:ext cx="4776751" cy="380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Beyond Exabit Optical Communications: </a:t>
            </a:r>
            <a:r>
              <a:rPr lang="en-US" sz="14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MR/T041218/1</a:t>
            </a:r>
            <a:endParaRPr lang="en-US" sz="1400" b="0" i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F72EF-B36B-D90D-EC8A-8CB667202FBE}"/>
              </a:ext>
            </a:extLst>
          </p:cNvPr>
          <p:cNvSpPr txBox="1"/>
          <p:nvPr/>
        </p:nvSpPr>
        <p:spPr>
          <a:xfrm>
            <a:off x="159071" y="6330880"/>
            <a:ext cx="409860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São Paulo Research Foundation: 2023/03732-4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C9BAA2-AAB4-879E-5C0C-9A644C299BAA}"/>
              </a:ext>
            </a:extLst>
          </p:cNvPr>
          <p:cNvSpPr txBox="1"/>
          <p:nvPr/>
        </p:nvSpPr>
        <p:spPr>
          <a:xfrm>
            <a:off x="0" y="5625867"/>
            <a:ext cx="4098603" cy="395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5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Thanks also to:</a:t>
            </a:r>
          </a:p>
        </p:txBody>
      </p:sp>
    </p:spTree>
    <p:extLst>
      <p:ext uri="{BB962C8B-B14F-4D97-AF65-F5344CB8AC3E}">
        <p14:creationId xmlns:p14="http://schemas.microsoft.com/office/powerpoint/2010/main" val="2288382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9ECB3-E33E-AF40-35FE-541FE957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2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7D5F1-32EB-0420-93C8-E480DD7DC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A00E-6935-2609-4DD7-9B9B352C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Data Centre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3F45-2B99-F1DF-C656-755EB913D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609619">
              <a:spcBef>
                <a:spcPct val="20000"/>
              </a:spcBef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0AB62-318C-3A92-AEE3-D225F9E5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19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E47DC90-C523-6354-9B34-3F74D4EA3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400" y="2390923"/>
            <a:ext cx="5652000" cy="195250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413A6C0-B166-A649-1B3F-3C65803CC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1600" y="2390922"/>
            <a:ext cx="5652000" cy="19525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AD605B-BAC9-D2DB-B2F3-7D3FC68922A0}"/>
              </a:ext>
            </a:extLst>
          </p:cNvPr>
          <p:cNvSpPr/>
          <p:nvPr/>
        </p:nvSpPr>
        <p:spPr>
          <a:xfrm>
            <a:off x="6917265" y="2428463"/>
            <a:ext cx="1447800" cy="1307689"/>
          </a:xfrm>
          <a:custGeom>
            <a:avLst/>
            <a:gdLst>
              <a:gd name="csX0" fmla="*/ 0 w 1447800"/>
              <a:gd name="csY0" fmla="*/ 1307689 h 1307689"/>
              <a:gd name="csX1" fmla="*/ 270934 w 1447800"/>
              <a:gd name="csY1" fmla="*/ 164689 h 1307689"/>
              <a:gd name="csX2" fmla="*/ 1049867 w 1447800"/>
              <a:gd name="csY2" fmla="*/ 122356 h 1307689"/>
              <a:gd name="csX3" fmla="*/ 1447800 w 1447800"/>
              <a:gd name="csY3" fmla="*/ 1256889 h 1307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47800" h="1307689">
                <a:moveTo>
                  <a:pt x="0" y="1307689"/>
                </a:moveTo>
                <a:cubicBezTo>
                  <a:pt x="47978" y="834966"/>
                  <a:pt x="95956" y="362244"/>
                  <a:pt x="270934" y="164689"/>
                </a:cubicBezTo>
                <a:cubicBezTo>
                  <a:pt x="445912" y="-32866"/>
                  <a:pt x="853723" y="-59677"/>
                  <a:pt x="1049867" y="122356"/>
                </a:cubicBezTo>
                <a:cubicBezTo>
                  <a:pt x="1246011" y="304389"/>
                  <a:pt x="1397000" y="974667"/>
                  <a:pt x="1447800" y="1256889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7619454-0EC6-AEE7-4F78-F39AEDFB815A}"/>
              </a:ext>
            </a:extLst>
          </p:cNvPr>
          <p:cNvSpPr/>
          <p:nvPr/>
        </p:nvSpPr>
        <p:spPr>
          <a:xfrm>
            <a:off x="8365065" y="2428462"/>
            <a:ext cx="1447800" cy="1307689"/>
          </a:xfrm>
          <a:custGeom>
            <a:avLst/>
            <a:gdLst>
              <a:gd name="csX0" fmla="*/ 0 w 1447800"/>
              <a:gd name="csY0" fmla="*/ 1307689 h 1307689"/>
              <a:gd name="csX1" fmla="*/ 270934 w 1447800"/>
              <a:gd name="csY1" fmla="*/ 164689 h 1307689"/>
              <a:gd name="csX2" fmla="*/ 1049867 w 1447800"/>
              <a:gd name="csY2" fmla="*/ 122356 h 1307689"/>
              <a:gd name="csX3" fmla="*/ 1447800 w 1447800"/>
              <a:gd name="csY3" fmla="*/ 1256889 h 1307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47800" h="1307689">
                <a:moveTo>
                  <a:pt x="0" y="1307689"/>
                </a:moveTo>
                <a:cubicBezTo>
                  <a:pt x="47978" y="834966"/>
                  <a:pt x="95956" y="362244"/>
                  <a:pt x="270934" y="164689"/>
                </a:cubicBezTo>
                <a:cubicBezTo>
                  <a:pt x="445912" y="-32866"/>
                  <a:pt x="853723" y="-59677"/>
                  <a:pt x="1049867" y="122356"/>
                </a:cubicBezTo>
                <a:cubicBezTo>
                  <a:pt x="1246011" y="304389"/>
                  <a:pt x="1397000" y="974667"/>
                  <a:pt x="1447800" y="1256889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097E9A-EB44-8BD8-EE52-8F6F28BB75E9}"/>
              </a:ext>
            </a:extLst>
          </p:cNvPr>
          <p:cNvSpPr/>
          <p:nvPr/>
        </p:nvSpPr>
        <p:spPr>
          <a:xfrm>
            <a:off x="9812865" y="2428461"/>
            <a:ext cx="1447800" cy="1307689"/>
          </a:xfrm>
          <a:custGeom>
            <a:avLst/>
            <a:gdLst>
              <a:gd name="csX0" fmla="*/ 0 w 1447800"/>
              <a:gd name="csY0" fmla="*/ 1307689 h 1307689"/>
              <a:gd name="csX1" fmla="*/ 270934 w 1447800"/>
              <a:gd name="csY1" fmla="*/ 164689 h 1307689"/>
              <a:gd name="csX2" fmla="*/ 1049867 w 1447800"/>
              <a:gd name="csY2" fmla="*/ 122356 h 1307689"/>
              <a:gd name="csX3" fmla="*/ 1447800 w 1447800"/>
              <a:gd name="csY3" fmla="*/ 1256889 h 1307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47800" h="1307689">
                <a:moveTo>
                  <a:pt x="0" y="1307689"/>
                </a:moveTo>
                <a:cubicBezTo>
                  <a:pt x="47978" y="834966"/>
                  <a:pt x="95956" y="362244"/>
                  <a:pt x="270934" y="164689"/>
                </a:cubicBezTo>
                <a:cubicBezTo>
                  <a:pt x="445912" y="-32866"/>
                  <a:pt x="853723" y="-59677"/>
                  <a:pt x="1049867" y="122356"/>
                </a:cubicBezTo>
                <a:cubicBezTo>
                  <a:pt x="1246011" y="304389"/>
                  <a:pt x="1397000" y="974667"/>
                  <a:pt x="1447800" y="125688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7E73D0B-388B-FED9-C595-A6DAABA806F0}"/>
              </a:ext>
            </a:extLst>
          </p:cNvPr>
          <p:cNvSpPr/>
          <p:nvPr/>
        </p:nvSpPr>
        <p:spPr>
          <a:xfrm>
            <a:off x="8449734" y="2488020"/>
            <a:ext cx="3234266" cy="1248130"/>
          </a:xfrm>
          <a:custGeom>
            <a:avLst/>
            <a:gdLst>
              <a:gd name="csX0" fmla="*/ 0 w 1447800"/>
              <a:gd name="csY0" fmla="*/ 1307689 h 1307689"/>
              <a:gd name="csX1" fmla="*/ 270934 w 1447800"/>
              <a:gd name="csY1" fmla="*/ 164689 h 1307689"/>
              <a:gd name="csX2" fmla="*/ 1049867 w 1447800"/>
              <a:gd name="csY2" fmla="*/ 122356 h 1307689"/>
              <a:gd name="csX3" fmla="*/ 1447800 w 1447800"/>
              <a:gd name="csY3" fmla="*/ 1256889 h 1307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47800" h="1307689">
                <a:moveTo>
                  <a:pt x="0" y="1307689"/>
                </a:moveTo>
                <a:cubicBezTo>
                  <a:pt x="47978" y="834966"/>
                  <a:pt x="95956" y="362244"/>
                  <a:pt x="270934" y="164689"/>
                </a:cubicBezTo>
                <a:cubicBezTo>
                  <a:pt x="445912" y="-32866"/>
                  <a:pt x="853723" y="-59677"/>
                  <a:pt x="1049867" y="122356"/>
                </a:cubicBezTo>
                <a:cubicBezTo>
                  <a:pt x="1246011" y="304389"/>
                  <a:pt x="1397000" y="974667"/>
                  <a:pt x="1447800" y="1256889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A38D9-25BE-F3E0-5510-703625890D58}"/>
              </a:ext>
            </a:extLst>
          </p:cNvPr>
          <p:cNvSpPr txBox="1"/>
          <p:nvPr/>
        </p:nvSpPr>
        <p:spPr>
          <a:xfrm>
            <a:off x="1880100" y="2926190"/>
            <a:ext cx="24384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Fixed Connections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9F5831-BF21-118D-B53C-3F41E42D661B}"/>
              </a:ext>
            </a:extLst>
          </p:cNvPr>
          <p:cNvSpPr txBox="1"/>
          <p:nvPr/>
        </p:nvSpPr>
        <p:spPr>
          <a:xfrm>
            <a:off x="337803" y="1842728"/>
            <a:ext cx="55229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Architectures</a:t>
            </a: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C9E60E-6A20-5D80-AB03-1F7644B06E03}"/>
              </a:ext>
            </a:extLst>
          </p:cNvPr>
          <p:cNvSpPr txBox="1"/>
          <p:nvPr/>
        </p:nvSpPr>
        <p:spPr>
          <a:xfrm>
            <a:off x="6326103" y="1851234"/>
            <a:ext cx="55229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Circuit Switching (OCS)</a:t>
            </a: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004DF-D018-C45B-BCB5-31A14F47CEA7}"/>
              </a:ext>
            </a:extLst>
          </p:cNvPr>
          <p:cNvSpPr txBox="1"/>
          <p:nvPr/>
        </p:nvSpPr>
        <p:spPr>
          <a:xfrm>
            <a:off x="6524629" y="4646537"/>
            <a:ext cx="5388972" cy="142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Arbitrary topologies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Scalability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refresh made easier</a:t>
            </a:r>
          </a:p>
          <a:p>
            <a:pPr marL="895335" lvl="1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Topology modifications can be done to allow transceivers to operate at different rates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5DE4DF-5887-CA4C-2C2D-152064001B2C}"/>
              </a:ext>
            </a:extLst>
          </p:cNvPr>
          <p:cNvSpPr txBox="1"/>
          <p:nvPr/>
        </p:nvSpPr>
        <p:spPr>
          <a:xfrm>
            <a:off x="543142" y="4673996"/>
            <a:ext cx="5602161" cy="1188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topology, changing it requires rewiring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scalability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Transceiver upgrades are more challenging</a:t>
            </a:r>
          </a:p>
          <a:p>
            <a:pPr marL="895335" lvl="1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they need to operate at similar rates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DAF9F50-5C50-7820-C5CE-0487D009DF45}"/>
              </a:ext>
            </a:extLst>
          </p:cNvPr>
          <p:cNvSpPr/>
          <p:nvPr/>
        </p:nvSpPr>
        <p:spPr>
          <a:xfrm>
            <a:off x="5532922" y="1842728"/>
            <a:ext cx="1126155" cy="367999"/>
          </a:xfrm>
          <a:prstGeom prst="rightArrow">
            <a:avLst>
              <a:gd name="adj1" fmla="val 50000"/>
              <a:gd name="adj2" fmla="val 9184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59F255-3E5C-DB0D-A77F-D6B8627AF9A0}"/>
              </a:ext>
            </a:extLst>
          </p:cNvPr>
          <p:cNvSpPr txBox="1"/>
          <p:nvPr/>
        </p:nvSpPr>
        <p:spPr>
          <a:xfrm>
            <a:off x="3383806" y="1448742"/>
            <a:ext cx="55229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switches replace electrical ones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470D8F5-051C-7101-E185-05720FBBA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522914"/>
              </p:ext>
            </p:extLst>
          </p:nvPr>
        </p:nvGraphicFramePr>
        <p:xfrm>
          <a:off x="49302" y="6032658"/>
          <a:ext cx="12192000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8107">
                  <a:extLst>
                    <a:ext uri="{9D8B030D-6E8A-4147-A177-3AD203B41FA5}">
                      <a16:colId xmlns:a16="http://schemas.microsoft.com/office/drawing/2014/main" val="1407421449"/>
                    </a:ext>
                  </a:extLst>
                </a:gridCol>
                <a:gridCol w="4007893">
                  <a:extLst>
                    <a:ext uri="{9D8B030D-6E8A-4147-A177-3AD203B41FA5}">
                      <a16:colId xmlns:a16="http://schemas.microsoft.com/office/drawing/2014/main" val="110680552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552063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83453397"/>
                    </a:ext>
                  </a:extLst>
                </a:gridCol>
              </a:tblGrid>
              <a:tr h="367999">
                <a:tc>
                  <a:txBody>
                    <a:bodyPr/>
                    <a:lstStyle/>
                    <a:p>
                      <a:pPr marL="0" marR="0" lvl="0" indent="0" algn="ctr" defTabSz="6096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 – spline switch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6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OCS – Optical circuit switching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6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– Aggregation block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6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 – Top-of-rack switches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716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0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7" grpId="0" animBg="1"/>
      <p:bldP spid="9" grpId="0" animBg="1"/>
      <p:bldP spid="10" grpId="0" animBg="1"/>
      <p:bldP spid="13" grpId="0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B73FE685-7B93-310F-6FB7-5027E3415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399" y="1173599"/>
            <a:ext cx="6991200" cy="4993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0101A-4B6F-4DAB-44D7-010DDD7D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Channel Estimation and Equalisation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1D369-60FE-1CAE-5C0F-72DD0FCF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77D214-D7E5-2CA3-C876-076B00893218}"/>
                  </a:ext>
                </a:extLst>
              </p:cNvPr>
              <p:cNvSpPr txBox="1"/>
              <p:nvPr/>
            </p:nvSpPr>
            <p:spPr>
              <a:xfrm>
                <a:off x="7302359" y="1740293"/>
                <a:ext cx="4490882" cy="3379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375"/>
                  </a:spcBef>
                  <a:defRPr/>
                </a:pPr>
                <a:r>
                  <a:rPr lang="en-GB" sz="17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Fibre A and UF: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optimum launch power, best results obtained with </a:t>
                </a:r>
                <a14:m>
                  <m:oMath xmlns:m="http://schemas.openxmlformats.org/officeDocument/2006/math">
                    <m:r>
                      <a:rPr lang="en-GB" sz="17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en-GB" sz="17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17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GB" sz="17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taps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endParaRPr lang="en-GB" sz="1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>
                  <a:lnSpc>
                    <a:spcPct val="90000"/>
                  </a:lnSpc>
                  <a:spcBef>
                    <a:spcPts val="375"/>
                  </a:spcBef>
                  <a:defRPr/>
                </a:pPr>
                <a:r>
                  <a:rPr lang="en-GB" sz="17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UF with offset at launching splice: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pt-BR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Increasing </a:t>
                </a:r>
                <a:r>
                  <a:rPr lang="pt-BR" sz="17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 </a:t>
                </a:r>
                <a:r>
                  <a:rPr lang="pt-BR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does not necessarily lead to improved performance due to</a:t>
                </a: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42925" lvl="1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Simple 2x2 MIMO equaliser</a:t>
                </a:r>
              </a:p>
              <a:p>
                <a:pPr marL="542925" lvl="1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Num. of mode groups (7 at 1550nm)</a:t>
                </a:r>
                <a:r>
                  <a:rPr lang="en-GB" sz="17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[1]</a:t>
                </a:r>
                <a:endParaRPr lang="en-GB" sz="1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57175" lvl="1" defTabSz="685800">
                  <a:lnSpc>
                    <a:spcPct val="90000"/>
                  </a:lnSpc>
                  <a:spcBef>
                    <a:spcPts val="375"/>
                  </a:spcBef>
                  <a:defRPr/>
                </a:pPr>
                <a:endParaRPr lang="en-GB" sz="1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>
                  <a:lnSpc>
                    <a:spcPct val="90000"/>
                  </a:lnSpc>
                  <a:spcBef>
                    <a:spcPts val="375"/>
                  </a:spcBef>
                  <a:defRPr/>
                </a:pPr>
                <a:r>
                  <a:rPr lang="en-GB" sz="17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Training sequence length: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 fibres </a:t>
                </a:r>
                <a:r>
                  <a:rPr lang="en-GB" sz="17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exhibit similar requirements</a:t>
                </a:r>
                <a:endParaRPr lang="en-GB" sz="1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77D214-D7E5-2CA3-C876-076B00893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359" y="1740293"/>
                <a:ext cx="4490882" cy="3379387"/>
              </a:xfrm>
              <a:prstGeom prst="rect">
                <a:avLst/>
              </a:prstGeom>
              <a:blipFill>
                <a:blip r:embed="rId5"/>
                <a:stretch>
                  <a:fillRect l="-950" t="-1261" b="-14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260EF8A-50B7-D772-3CFA-D410D4110046}"/>
              </a:ext>
            </a:extLst>
          </p:cNvPr>
          <p:cNvSpPr txBox="1"/>
          <p:nvPr/>
        </p:nvSpPr>
        <p:spPr>
          <a:xfrm>
            <a:off x="7173585" y="5623478"/>
            <a:ext cx="4926262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r>
              <a:rPr lang="en-GB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GB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fibres are distinguished by different markers, while wavelengths by different 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D5A69-92FA-78C6-0664-6D3C786290F0}"/>
              </a:ext>
            </a:extLst>
          </p:cNvPr>
          <p:cNvSpPr txBox="1"/>
          <p:nvPr/>
        </p:nvSpPr>
        <p:spPr>
          <a:xfrm>
            <a:off x="7081433" y="6193561"/>
            <a:ext cx="45802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GB" sz="1000" kern="100" dirty="0">
                <a:latin typeface="Arial" panose="020B0604020202020204" pitchFamily="34" charset="0"/>
                <a:cs typeface="Arial" panose="020B0604020202020204" pitchFamily="34" charset="0"/>
              </a:rPr>
              <a:t>X. Chen </a:t>
            </a:r>
            <a:r>
              <a:rPr lang="en-GB" sz="1000" i="1" kern="100" dirty="0">
                <a:latin typeface="Arial" panose="020B0604020202020204" pitchFamily="34" charset="0"/>
                <a:cs typeface="Arial" panose="020B0604020202020204" pitchFamily="34" charset="0"/>
              </a:rPr>
              <a:t>et al., J. </a:t>
            </a:r>
            <a:r>
              <a:rPr lang="en-GB" sz="1000" i="1" kern="100" dirty="0" err="1">
                <a:latin typeface="Arial" panose="020B0604020202020204" pitchFamily="34" charset="0"/>
                <a:cs typeface="Arial" panose="020B0604020202020204" pitchFamily="34" charset="0"/>
              </a:rPr>
              <a:t>Lightw</a:t>
            </a:r>
            <a:r>
              <a:rPr lang="en-GB" sz="1000" i="1" kern="100" dirty="0">
                <a:latin typeface="Arial" panose="020B0604020202020204" pitchFamily="34" charset="0"/>
                <a:cs typeface="Arial" panose="020B0604020202020204" pitchFamily="34" charset="0"/>
              </a:rPr>
              <a:t>. Technol., </a:t>
            </a:r>
            <a:r>
              <a:rPr lang="en-GB" sz="1000" kern="100" dirty="0">
                <a:latin typeface="Arial" panose="020B0604020202020204" pitchFamily="34" charset="0"/>
                <a:cs typeface="Arial" panose="020B0604020202020204" pitchFamily="34" charset="0"/>
              </a:rPr>
              <a:t>vol. 37, n. 2, pp. 389-395 (2019);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A231C9-9D7E-710C-4476-4995412B422D}"/>
              </a:ext>
            </a:extLst>
          </p:cNvPr>
          <p:cNvSpPr txBox="1"/>
          <p:nvPr/>
        </p:nvSpPr>
        <p:spPr>
          <a:xfrm>
            <a:off x="5084466" y="2795994"/>
            <a:ext cx="1566629" cy="584775"/>
          </a:xfrm>
          <a:prstGeom prst="rect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Not improving with </a:t>
            </a:r>
            <a:r>
              <a:rPr lang="pt-BR" sz="16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7320AE-98F6-95CF-65A8-4A14ED37F466}"/>
              </a:ext>
            </a:extLst>
          </p:cNvPr>
          <p:cNvCxnSpPr>
            <a:cxnSpLocks/>
          </p:cNvCxnSpPr>
          <p:nvPr/>
        </p:nvCxnSpPr>
        <p:spPr>
          <a:xfrm flipH="1">
            <a:off x="4793064" y="3215743"/>
            <a:ext cx="291402" cy="36405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FE5CB8-3764-F5BD-ABF6-CC7304FD821A}"/>
              </a:ext>
            </a:extLst>
          </p:cNvPr>
          <p:cNvSpPr txBox="1"/>
          <p:nvPr/>
        </p:nvSpPr>
        <p:spPr>
          <a:xfrm>
            <a:off x="1475683" y="1503351"/>
            <a:ext cx="1357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16-QAM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E7129-DBDA-30E4-5E02-3BCD80C4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0EBD-5E4B-8DFC-91BB-1E49D14E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2E164-DF5A-369F-EFFC-B0FDF5329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pPr defTabSz="685800">
              <a:spcBef>
                <a:spcPts val="375"/>
              </a:spcBef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defTabSz="685800">
              <a:spcBef>
                <a:spcPts val="375"/>
              </a:spcBef>
              <a:defRPr/>
            </a:pPr>
            <a:r>
              <a:rPr lang="en-GB" b="1" dirty="0">
                <a:solidFill>
                  <a:prstClr val="black"/>
                </a:solidFill>
              </a:rPr>
              <a:t>I would like to express gratitude to all my collaborators:</a:t>
            </a:r>
          </a:p>
          <a:p>
            <a:pPr defTabSz="685800">
              <a:spcBef>
                <a:spcPts val="375"/>
              </a:spcBef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defTabSz="685800">
              <a:spcBef>
                <a:spcPts val="375"/>
              </a:spcBef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defTabSz="685800">
              <a:spcBef>
                <a:spcPts val="375"/>
              </a:spcBef>
              <a:defRPr/>
            </a:pPr>
            <a:r>
              <a:rPr lang="en-GB" dirty="0">
                <a:solidFill>
                  <a:prstClr val="black"/>
                </a:solidFill>
              </a:rPr>
              <a:t>Dr Ming-Jun Li, Corning Inc, USA</a:t>
            </a:r>
            <a:endParaRPr lang="en-US" baseline="30000" dirty="0">
              <a:solidFill>
                <a:prstClr val="black"/>
              </a:solidFill>
            </a:endParaRPr>
          </a:p>
          <a:p>
            <a:pPr marL="285750" indent="-285750" defTabSz="685800"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prstClr val="black"/>
              </a:solidFill>
            </a:endParaRPr>
          </a:p>
          <a:p>
            <a:pPr defTabSz="685800">
              <a:spcBef>
                <a:spcPts val="375"/>
              </a:spcBef>
              <a:defRPr/>
            </a:pPr>
            <a:r>
              <a:rPr lang="en-GB" dirty="0">
                <a:solidFill>
                  <a:prstClr val="black"/>
                </a:solidFill>
              </a:rPr>
              <a:t>Mareli </a:t>
            </a:r>
            <a:r>
              <a:rPr lang="en-GB" dirty="0" err="1">
                <a:solidFill>
                  <a:prstClr val="black"/>
                </a:solidFill>
              </a:rPr>
              <a:t>Rodigheri</a:t>
            </a:r>
            <a:r>
              <a:rPr lang="en-GB" dirty="0">
                <a:solidFill>
                  <a:prstClr val="black"/>
                </a:solidFill>
              </a:rPr>
              <a:t>, University of Campinas, Brazil</a:t>
            </a:r>
          </a:p>
          <a:p>
            <a:pPr defTabSz="685800">
              <a:spcBef>
                <a:spcPts val="375"/>
              </a:spcBef>
              <a:defRPr/>
            </a:pPr>
            <a:endParaRPr lang="en-GB" dirty="0">
              <a:solidFill>
                <a:prstClr val="black"/>
              </a:solidFill>
            </a:endParaRPr>
          </a:p>
          <a:p>
            <a:pPr defTabSz="685800">
              <a:spcBef>
                <a:spcPts val="375"/>
              </a:spcBef>
              <a:defRPr/>
            </a:pPr>
            <a:r>
              <a:rPr lang="en-GB" dirty="0">
                <a:solidFill>
                  <a:prstClr val="black"/>
                </a:solidFill>
              </a:rPr>
              <a:t>Samuel Lennard, University College London, UK</a:t>
            </a:r>
          </a:p>
          <a:p>
            <a:pPr defTabSz="685800">
              <a:spcBef>
                <a:spcPts val="375"/>
              </a:spcBef>
              <a:defRPr/>
            </a:pPr>
            <a:endParaRPr lang="en-GB" dirty="0">
              <a:solidFill>
                <a:prstClr val="black"/>
              </a:solidFill>
            </a:endParaRPr>
          </a:p>
          <a:p>
            <a:pPr defTabSz="685800">
              <a:spcBef>
                <a:spcPts val="375"/>
              </a:spcBef>
              <a:defRPr/>
            </a:pPr>
            <a:r>
              <a:rPr lang="en-GB" dirty="0">
                <a:solidFill>
                  <a:prstClr val="black"/>
                </a:solidFill>
              </a:rPr>
              <a:t>Dr Filipe Marques Ferreira, University College London, UK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59511-8DFA-4B11-28D7-9F211A47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F4A2E6-04B5-349E-2695-7526A982E7E5}"/>
              </a:ext>
            </a:extLst>
          </p:cNvPr>
          <p:cNvSpPr txBox="1">
            <a:spLocks/>
          </p:cNvSpPr>
          <p:nvPr/>
        </p:nvSpPr>
        <p:spPr>
          <a:xfrm>
            <a:off x="609600" y="919718"/>
            <a:ext cx="10972800" cy="545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678342-AC5D-F831-58E5-C3327CE88772}"/>
              </a:ext>
            </a:extLst>
          </p:cNvPr>
          <p:cNvGrpSpPr/>
          <p:nvPr/>
        </p:nvGrpSpPr>
        <p:grpSpPr>
          <a:xfrm>
            <a:off x="830074" y="5098327"/>
            <a:ext cx="10531852" cy="900000"/>
            <a:chOff x="814959" y="5710036"/>
            <a:chExt cx="10531852" cy="900000"/>
          </a:xfrm>
        </p:grpSpPr>
        <p:pic>
          <p:nvPicPr>
            <p:cNvPr id="8" name="Picture 7" descr="A blu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85944A7B-1AB7-504C-70EC-27043A16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0853" y="5858964"/>
              <a:ext cx="720000" cy="720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ECB5DAF-2658-D261-A788-79CC0497C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63177" y="5847203"/>
              <a:ext cx="679246" cy="720000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B5E7C64B-992A-C563-F482-B821CAB28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34" y="5847203"/>
              <a:ext cx="2494884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A colorful circle design on a black background&#10;&#10;Description automatically generated">
              <a:extLst>
                <a:ext uri="{FF2B5EF4-FFF2-40B4-BE49-F238E27FC236}">
                  <a16:creationId xmlns:a16="http://schemas.microsoft.com/office/drawing/2014/main" id="{929BFB0E-61E0-E2B4-E1B9-9715F1067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959" y="5710036"/>
              <a:ext cx="1924740" cy="900000"/>
            </a:xfrm>
            <a:prstGeom prst="rect">
              <a:avLst/>
            </a:prstGeom>
          </p:spPr>
        </p:pic>
        <p:pic>
          <p:nvPicPr>
            <p:cNvPr id="12" name="Picture 11" descr="A blue text on a white background&#10;&#10;Description automatically generated">
              <a:extLst>
                <a:ext uri="{FF2B5EF4-FFF2-40B4-BE49-F238E27FC236}">
                  <a16:creationId xmlns:a16="http://schemas.microsoft.com/office/drawing/2014/main" id="{182260CB-B546-01D9-EC97-54C6CEA5A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99539" y="5854036"/>
              <a:ext cx="1947272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63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B4EA3287-B797-700C-DD6D-9A0E426E6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400" y="1342800"/>
            <a:ext cx="6991200" cy="5007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0101A-4B6F-4DAB-44D7-010DDD7D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On the Effects</a:t>
            </a:r>
            <a:r>
              <a:rPr lang="en-GB" dirty="0"/>
              <a:t> of Offset at Launching Splice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1D369-60FE-1CAE-5C0F-72DD0FCF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21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D5A69-92FA-78C6-0664-6D3C786290F0}"/>
              </a:ext>
            </a:extLst>
          </p:cNvPr>
          <p:cNvSpPr txBox="1"/>
          <p:nvPr/>
        </p:nvSpPr>
        <p:spPr>
          <a:xfrm>
            <a:off x="7081433" y="6193561"/>
            <a:ext cx="45802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GB" sz="1000" kern="100" dirty="0">
                <a:latin typeface="Arial" panose="020B0604020202020204" pitchFamily="34" charset="0"/>
                <a:cs typeface="Arial" panose="020B0604020202020204" pitchFamily="34" charset="0"/>
              </a:rPr>
              <a:t>X. Chen </a:t>
            </a:r>
            <a:r>
              <a:rPr lang="en-GB" sz="1000" i="1" kern="100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000" kern="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i="1" kern="100" dirty="0">
                <a:latin typeface="Arial" panose="020B0604020202020204" pitchFamily="34" charset="0"/>
                <a:cs typeface="Arial" panose="020B0604020202020204" pitchFamily="34" charset="0"/>
              </a:rPr>
              <a:t>Opt. Fibre Technol.</a:t>
            </a:r>
            <a:r>
              <a:rPr lang="en-GB" sz="1000" kern="100" dirty="0">
                <a:latin typeface="Arial" panose="020B0604020202020204" pitchFamily="34" charset="0"/>
                <a:cs typeface="Arial" panose="020B0604020202020204" pitchFamily="34" charset="0"/>
              </a:rPr>
              <a:t>, vol. 69, pp. 102848 (2022);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6855CC-491B-6E44-1919-15991DE79EA2}"/>
              </a:ext>
            </a:extLst>
          </p:cNvPr>
          <p:cNvSpPr txBox="1"/>
          <p:nvPr/>
        </p:nvSpPr>
        <p:spPr>
          <a:xfrm>
            <a:off x="7302359" y="2641682"/>
            <a:ext cx="4490882" cy="20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 at launching splice </a:t>
            </a:r>
            <a:r>
              <a:rPr lang="pt-BR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pt-BR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 of high-order modes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pt-BR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Multipath interference (MPI) levels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endParaRPr lang="pt-BR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alignment precision: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Connectors</a:t>
            </a:r>
            <a:r>
              <a:rPr lang="en-GB" sz="17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&lt; 1</a:t>
            </a:r>
            <a:r>
              <a:rPr lang="en-GB" sz="17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 splicers: &lt; 0.1 </a:t>
            </a:r>
            <a:r>
              <a:rPr lang="en-GB" sz="17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0EF8A-50B7-D772-3CFA-D410D4110046}"/>
              </a:ext>
            </a:extLst>
          </p:cNvPr>
          <p:cNvSpPr txBox="1"/>
          <p:nvPr/>
        </p:nvSpPr>
        <p:spPr>
          <a:xfrm>
            <a:off x="7173585" y="5623478"/>
            <a:ext cx="4926262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r>
              <a:rPr lang="en-GB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GB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results were obtained at optimal CIR length, and for a DWDM </a:t>
            </a:r>
            <a:r>
              <a:rPr lang="en-GB" sz="1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scenario</a:t>
            </a:r>
            <a:endParaRPr lang="en-GB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25D2D-0B66-92A2-604F-132F071526DC}"/>
              </a:ext>
            </a:extLst>
          </p:cNvPr>
          <p:cNvSpPr txBox="1"/>
          <p:nvPr/>
        </p:nvSpPr>
        <p:spPr>
          <a:xfrm>
            <a:off x="1475683" y="1672691"/>
            <a:ext cx="1357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256-QAM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445216-C95B-751F-4E5E-1E642C709F25}"/>
              </a:ext>
            </a:extLst>
          </p:cNvPr>
          <p:cNvCxnSpPr/>
          <p:nvPr/>
        </p:nvCxnSpPr>
        <p:spPr>
          <a:xfrm flipH="1">
            <a:off x="1619250" y="4781729"/>
            <a:ext cx="342900" cy="608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E09D48B-DA10-93F2-42DF-75821998A5AC}"/>
              </a:ext>
            </a:extLst>
          </p:cNvPr>
          <p:cNvSpPr txBox="1"/>
          <p:nvPr/>
        </p:nvSpPr>
        <p:spPr>
          <a:xfrm>
            <a:off x="1619250" y="4196954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Standard core-to-core alignment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AA0B7-0440-273D-3DD6-C804925328DF}"/>
              </a:ext>
            </a:extLst>
          </p:cNvPr>
          <p:cNvSpPr txBox="1"/>
          <p:nvPr/>
        </p:nvSpPr>
        <p:spPr>
          <a:xfrm>
            <a:off x="3037200" y="1719043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DWDM Transmission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66873-5C58-CC17-A173-88FE9756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Digital Signal Processing 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7A49-0CCF-B2B3-02E3-DC4411C59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609619">
              <a:spcBef>
                <a:spcPct val="20000"/>
              </a:spcBef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9A2A4-21BD-43BD-E7FE-2616DFCB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226B3-33D7-E457-F1F3-0E996C9C4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10" y="1606008"/>
            <a:ext cx="3860800" cy="451233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AC3FED-6C5D-7D4A-94EA-17159646054C}"/>
                  </a:ext>
                </a:extLst>
              </p:cNvPr>
              <p:cNvSpPr txBox="1"/>
              <p:nvPr/>
            </p:nvSpPr>
            <p:spPr>
              <a:xfrm>
                <a:off x="607199" y="1801740"/>
                <a:ext cx="6893811" cy="4342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375"/>
                  </a:spcBef>
                  <a:defRPr/>
                </a:pPr>
                <a:r>
                  <a:rPr lang="en-GB" sz="17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Parameters: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 consecutive CAZAC training sequences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Pilot symbols at rate 1/32 for phase recovery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Digital pre-emphasis</a:t>
                </a:r>
              </a:p>
              <a:p>
                <a:pPr marL="0" indent="0" defTabSz="685800">
                  <a:lnSpc>
                    <a:spcPct val="90000"/>
                  </a:lnSpc>
                  <a:spcBef>
                    <a:spcPts val="375"/>
                  </a:spcBef>
                  <a:buNone/>
                  <a:defRPr/>
                </a:pPr>
                <a:endParaRPr lang="en-GB" sz="17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defTabSz="685800">
                  <a:lnSpc>
                    <a:spcPct val="90000"/>
                  </a:lnSpc>
                  <a:spcBef>
                    <a:spcPts val="375"/>
                  </a:spcBef>
                  <a:buNone/>
                  <a:defRPr/>
                </a:pPr>
                <a:r>
                  <a:rPr lang="en-GB" sz="17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 estimation: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Time-domain least-square (LS) approach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Estimation is truncated to </a:t>
                </a:r>
                <a14:m>
                  <m:oMath xmlns:m="http://schemas.openxmlformats.org/officeDocument/2006/math">
                    <m:r>
                      <a:rPr lang="en-GB" sz="17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</m:oMath>
                </a14:m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taps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endParaRPr lang="en-GB" sz="1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>
                  <a:lnSpc>
                    <a:spcPct val="90000"/>
                  </a:lnSpc>
                  <a:spcBef>
                    <a:spcPts val="375"/>
                  </a:spcBef>
                  <a:defRPr/>
                </a:pPr>
                <a:r>
                  <a:rPr lang="en-GB" sz="17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 equalization: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Frequency-domain zero forcing equalization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Overlap-save with 4096-point FFT and overlap of 128 samples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endParaRPr lang="en-GB" sz="1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685800">
                  <a:lnSpc>
                    <a:spcPct val="90000"/>
                  </a:lnSpc>
                  <a:spcBef>
                    <a:spcPts val="375"/>
                  </a:spcBef>
                  <a:defRPr/>
                </a:pPr>
                <a:r>
                  <a:rPr lang="en-GB" sz="17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Performance metric:</a:t>
                </a:r>
              </a:p>
              <a:p>
                <a:pPr marL="285750" indent="-2857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GB" sz="17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SNR of received constellations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AC3FED-6C5D-7D4A-94EA-171596460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99" y="1801740"/>
                <a:ext cx="6893811" cy="4342214"/>
              </a:xfrm>
              <a:prstGeom prst="rect">
                <a:avLst/>
              </a:prstGeom>
              <a:blipFill>
                <a:blip r:embed="rId3"/>
                <a:stretch>
                  <a:fillRect l="-619" t="-1124" b="-9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8CA9DED-8AEA-9CD0-C175-E9B13499C9E0}"/>
              </a:ext>
            </a:extLst>
          </p:cNvPr>
          <p:cNvSpPr/>
          <p:nvPr/>
        </p:nvSpPr>
        <p:spPr>
          <a:xfrm>
            <a:off x="7501610" y="4478243"/>
            <a:ext cx="3860800" cy="1650336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50743A-D9FC-4C1E-B5D1-BB415BEA7A76}"/>
              </a:ext>
            </a:extLst>
          </p:cNvPr>
          <p:cNvSpPr/>
          <p:nvPr/>
        </p:nvSpPr>
        <p:spPr>
          <a:xfrm>
            <a:off x="7501610" y="5043488"/>
            <a:ext cx="3860800" cy="1064920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E51BC9-B939-5636-992A-154BF8E74DE7}"/>
              </a:ext>
            </a:extLst>
          </p:cNvPr>
          <p:cNvSpPr/>
          <p:nvPr/>
        </p:nvSpPr>
        <p:spPr>
          <a:xfrm>
            <a:off x="7700963" y="2771775"/>
            <a:ext cx="3509962" cy="423863"/>
          </a:xfrm>
          <a:prstGeom prst="rect">
            <a:avLst/>
          </a:prstGeom>
          <a:solidFill>
            <a:srgbClr val="F6F6FB"/>
          </a:solidFill>
          <a:ln>
            <a:solidFill>
              <a:srgbClr val="F6F6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94C62-E09F-E833-36B2-521D5759F83A}"/>
              </a:ext>
            </a:extLst>
          </p:cNvPr>
          <p:cNvSpPr txBox="1"/>
          <p:nvPr/>
        </p:nvSpPr>
        <p:spPr>
          <a:xfrm>
            <a:off x="9042796" y="2790825"/>
            <a:ext cx="826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CDC</a:t>
            </a:r>
            <a:endParaRPr lang="en-GB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0D4395-CF1E-CDDA-FB72-C67C3DE0536D}"/>
              </a:ext>
            </a:extLst>
          </p:cNvPr>
          <p:cNvSpPr/>
          <p:nvPr/>
        </p:nvSpPr>
        <p:spPr>
          <a:xfrm>
            <a:off x="7501610" y="1615686"/>
            <a:ext cx="3860800" cy="2802578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D644C4-2EC9-93FE-FBC4-A6CC00A16990}"/>
              </a:ext>
            </a:extLst>
          </p:cNvPr>
          <p:cNvSpPr/>
          <p:nvPr/>
        </p:nvSpPr>
        <p:spPr>
          <a:xfrm>
            <a:off x="7501610" y="1615686"/>
            <a:ext cx="3860800" cy="2214913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131DB4-FDB1-7212-FE8E-F9F792C0F583}"/>
              </a:ext>
            </a:extLst>
          </p:cNvPr>
          <p:cNvSpPr/>
          <p:nvPr/>
        </p:nvSpPr>
        <p:spPr>
          <a:xfrm>
            <a:off x="7501010" y="1606008"/>
            <a:ext cx="3860800" cy="3937155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8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2" grpId="0" animBg="1"/>
      <p:bldP spid="12" grpId="1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D0FE8-FE7D-5B57-C38D-D62E931B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Optical communication systems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C6F46060-AB1C-7ACD-D4FF-268B7CEF6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265"/>
          <a:stretch>
            <a:fillRect/>
          </a:stretch>
        </p:blipFill>
        <p:spPr>
          <a:xfrm>
            <a:off x="395548" y="2054496"/>
            <a:ext cx="6120998" cy="4044968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74AEB6-4738-061E-ABC5-26916EE5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D53C411-3258-2668-24CD-1239C187C8A9}"/>
              </a:ext>
            </a:extLst>
          </p:cNvPr>
          <p:cNvSpPr txBox="1"/>
          <p:nvPr/>
        </p:nvSpPr>
        <p:spPr>
          <a:xfrm>
            <a:off x="1402469" y="1700553"/>
            <a:ext cx="49252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noProof="0" dirty="0">
                <a:latin typeface="Arial" panose="020B0604020202020204" pitchFamily="34" charset="0"/>
                <a:cs typeface="Arial" panose="020B0604020202020204" pitchFamily="34" charset="0"/>
              </a:rPr>
              <a:t>The backbone of our connected world: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4BB40C9-E826-D80C-959D-6F8E23375DCF}"/>
              </a:ext>
            </a:extLst>
          </p:cNvPr>
          <p:cNvSpPr txBox="1"/>
          <p:nvPr/>
        </p:nvSpPr>
        <p:spPr>
          <a:xfrm>
            <a:off x="1573936" y="5981217"/>
            <a:ext cx="37642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Map of undersea optical fibre cables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E7EAE00-671F-25CB-5944-2DD29792953D}"/>
              </a:ext>
            </a:extLst>
          </p:cNvPr>
          <p:cNvSpPr txBox="1"/>
          <p:nvPr/>
        </p:nvSpPr>
        <p:spPr>
          <a:xfrm>
            <a:off x="7249079" y="1700553"/>
            <a:ext cx="47800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noProof="0" dirty="0">
                <a:latin typeface="Arial" panose="020B0604020202020204" pitchFamily="34" charset="0"/>
                <a:cs typeface="Arial" panose="020B0604020202020204" pitchFamily="34" charset="0"/>
              </a:rPr>
              <a:t>Enabler of innovations: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noProof="0" dirty="0">
                <a:latin typeface="Arial" panose="020B0604020202020204" pitchFamily="34" charset="0"/>
                <a:cs typeface="Arial" panose="020B0604020202020204" pitchFamily="34" charset="0"/>
              </a:rPr>
              <a:t>Cloud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noProof="0" dirty="0">
                <a:latin typeface="Arial" panose="020B0604020202020204" pitchFamily="34" charset="0"/>
                <a:cs typeface="Arial" panose="020B0604020202020204" pitchFamily="34" charset="0"/>
              </a:rPr>
              <a:t>Video streaming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noProof="0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(large language models)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15702CA-FA4D-D00A-8BF0-988D535427C4}"/>
              </a:ext>
            </a:extLst>
          </p:cNvPr>
          <p:cNvSpPr txBox="1"/>
          <p:nvPr/>
        </p:nvSpPr>
        <p:spPr>
          <a:xfrm>
            <a:off x="8814391" y="5924893"/>
            <a:ext cx="13931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Data Centres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9D3E9-CF74-20B8-9C34-7D3D63EE31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56" r="5710"/>
          <a:stretch>
            <a:fillRect/>
          </a:stretch>
        </p:blipFill>
        <p:spPr>
          <a:xfrm>
            <a:off x="7156430" y="2861759"/>
            <a:ext cx="4706754" cy="30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A76A0-4F98-E594-ACE0-1A85E857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6418-BEE7-FDF3-5CB7-E286F82E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Centre Capacity Expands, So Do the Challenges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AD7AD-6433-0777-E79A-BE0CD3D49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609619">
              <a:spcBef>
                <a:spcPct val="20000"/>
              </a:spcBef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8C1C4-A299-1711-B670-0D7FACB4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F1845-291C-313A-2C5E-A99E8B36AF5F}"/>
              </a:ext>
            </a:extLst>
          </p:cNvPr>
          <p:cNvSpPr txBox="1"/>
          <p:nvPr/>
        </p:nvSpPr>
        <p:spPr>
          <a:xfrm>
            <a:off x="6194084" y="1863639"/>
            <a:ext cx="5908159" cy="371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centre capacity: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Global demand could more than triple by 2030</a:t>
            </a:r>
            <a:r>
              <a:rPr lang="en-US" sz="1700" baseline="300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centres distributed over multiple locations: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Requiring high-capacity optical communication systems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fibres are replacing copper for short-reach links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data centres: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10x more optical fibre than traditional ones</a:t>
            </a:r>
            <a:r>
              <a:rPr lang="en-GB" sz="17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trend calls for a scalable, yet cost-effective optical fibre cable infrastructure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09A371-1988-9CA8-1D53-FE82EE276443}"/>
              </a:ext>
            </a:extLst>
          </p:cNvPr>
          <p:cNvSpPr txBox="1"/>
          <p:nvPr/>
        </p:nvSpPr>
        <p:spPr>
          <a:xfrm>
            <a:off x="474925" y="1766628"/>
            <a:ext cx="552299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of Global Demand for Data Centre Capacity</a:t>
            </a:r>
            <a:r>
              <a:rPr lang="en-GB" sz="17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(gigawatts)</a:t>
            </a:r>
          </a:p>
          <a:p>
            <a:pPr algn="ctr"/>
            <a:endParaRPr lang="en-GB" sz="17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64CB06-E614-ECE5-FCB9-D996DF087669}"/>
              </a:ext>
            </a:extLst>
          </p:cNvPr>
          <p:cNvSpPr txBox="1"/>
          <p:nvPr/>
        </p:nvSpPr>
        <p:spPr>
          <a:xfrm>
            <a:off x="0" y="583119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[1] Adapted from: McKinsey &amp; Company: The cost of compute: A $7 trillion race to scale data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centers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. Apr. 2025</a:t>
            </a:r>
          </a:p>
          <a:p>
            <a:pPr algn="just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[2] Corning: Optimizing AI Data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Centers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with Structured Cabling Strategies. Jan. 2025.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997667-3DC0-6255-6894-1DCAEB8A21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19" t="27552"/>
          <a:stretch>
            <a:fillRect/>
          </a:stretch>
        </p:blipFill>
        <p:spPr>
          <a:xfrm>
            <a:off x="499920" y="2728145"/>
            <a:ext cx="5048069" cy="227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3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4ED9-7A05-6AB5-F7E7-2BEC14E2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types of optical fibres: </a:t>
            </a:r>
            <a:r>
              <a:rPr lang="en-GB" b="0" dirty="0"/>
              <a:t>single </a:t>
            </a:r>
            <a:r>
              <a:rPr lang="en-GB" b="0" i="1" dirty="0"/>
              <a:t>versus</a:t>
            </a:r>
            <a:r>
              <a:rPr lang="en-GB" b="0" dirty="0"/>
              <a:t> multimode fibres</a:t>
            </a:r>
            <a:endParaRPr lang="en-GB" dirty="0"/>
          </a:p>
        </p:txBody>
      </p:sp>
      <p:grpSp>
        <p:nvGrpSpPr>
          <p:cNvPr id="4" name="Group 5564">
            <a:extLst>
              <a:ext uri="{FF2B5EF4-FFF2-40B4-BE49-F238E27FC236}">
                <a16:creationId xmlns:a16="http://schemas.microsoft.com/office/drawing/2014/main" id="{4ADA73D6-AF9B-8A41-2D12-56A884403AC9}"/>
              </a:ext>
            </a:extLst>
          </p:cNvPr>
          <p:cNvGrpSpPr/>
          <p:nvPr/>
        </p:nvGrpSpPr>
        <p:grpSpPr>
          <a:xfrm>
            <a:off x="7218258" y="2652658"/>
            <a:ext cx="2897188" cy="787400"/>
            <a:chOff x="6113463" y="4240212"/>
            <a:chExt cx="2897188" cy="787400"/>
          </a:xfrm>
        </p:grpSpPr>
        <p:sp>
          <p:nvSpPr>
            <p:cNvPr id="5" name="Rectangle 254">
              <a:extLst>
                <a:ext uri="{FF2B5EF4-FFF2-40B4-BE49-F238E27FC236}">
                  <a16:creationId xmlns:a16="http://schemas.microsoft.com/office/drawing/2014/main" id="{1855D0F1-C464-2542-86EF-BFDB79DF5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4246562"/>
              <a:ext cx="1724025" cy="78105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" name="Rectangle 255">
              <a:extLst>
                <a:ext uri="{FF2B5EF4-FFF2-40B4-BE49-F238E27FC236}">
                  <a16:creationId xmlns:a16="http://schemas.microsoft.com/office/drawing/2014/main" id="{6A71E965-B059-8BE0-79D1-5DA9CCF48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4246562"/>
              <a:ext cx="1724025" cy="781050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" name="Rectangle 258">
              <a:extLst>
                <a:ext uri="{FF2B5EF4-FFF2-40B4-BE49-F238E27FC236}">
                  <a16:creationId xmlns:a16="http://schemas.microsoft.com/office/drawing/2014/main" id="{4625D12B-E22C-DB89-184F-535678EE9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56099"/>
              <a:ext cx="1739900" cy="6350"/>
            </a:xfrm>
            <a:prstGeom prst="rect">
              <a:avLst/>
            </a:pr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" name="Rectangle 259">
              <a:extLst>
                <a:ext uri="{FF2B5EF4-FFF2-40B4-BE49-F238E27FC236}">
                  <a16:creationId xmlns:a16="http://schemas.microsoft.com/office/drawing/2014/main" id="{1605991B-36D7-E62C-44DD-A90190EF3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62449"/>
              <a:ext cx="1739900" cy="6350"/>
            </a:xfrm>
            <a:prstGeom prst="rect">
              <a:avLst/>
            </a:prstGeom>
            <a:solidFill>
              <a:srgbClr val="FC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" name="Rectangle 260">
              <a:extLst>
                <a:ext uri="{FF2B5EF4-FFF2-40B4-BE49-F238E27FC236}">
                  <a16:creationId xmlns:a16="http://schemas.microsoft.com/office/drawing/2014/main" id="{0829A67D-3C12-1E09-5C55-499BD7BD0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68799"/>
              <a:ext cx="1739900" cy="7938"/>
            </a:xfrm>
            <a:prstGeom prst="rect">
              <a:avLst/>
            </a:prstGeom>
            <a:solidFill>
              <a:srgbClr val="FB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" name="Rectangle 261">
              <a:extLst>
                <a:ext uri="{FF2B5EF4-FFF2-40B4-BE49-F238E27FC236}">
                  <a16:creationId xmlns:a16="http://schemas.microsoft.com/office/drawing/2014/main" id="{8146428B-BAFC-3A0D-C684-213CE3275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76737"/>
              <a:ext cx="1739900" cy="6350"/>
            </a:xfrm>
            <a:prstGeom prst="rect">
              <a:avLst/>
            </a:prstGeom>
            <a:solidFill>
              <a:srgbClr val="F9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" name="Rectangle 262">
              <a:extLst>
                <a:ext uri="{FF2B5EF4-FFF2-40B4-BE49-F238E27FC236}">
                  <a16:creationId xmlns:a16="http://schemas.microsoft.com/office/drawing/2014/main" id="{C6BAF55A-9B11-8E08-A361-6653E7D0E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83087"/>
              <a:ext cx="1739900" cy="6350"/>
            </a:xfrm>
            <a:prstGeom prst="rect">
              <a:avLst/>
            </a:prstGeom>
            <a:solidFill>
              <a:srgbClr val="F8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" name="Rectangle 263">
              <a:extLst>
                <a:ext uri="{FF2B5EF4-FFF2-40B4-BE49-F238E27FC236}">
                  <a16:creationId xmlns:a16="http://schemas.microsoft.com/office/drawing/2014/main" id="{A1D6E6AC-76AC-1B7A-1D27-5DF7D36CA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89437"/>
              <a:ext cx="1739900" cy="6350"/>
            </a:xfrm>
            <a:prstGeom prst="rect">
              <a:avLst/>
            </a:prstGeom>
            <a:solidFill>
              <a:srgbClr val="F7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" name="Rectangle 264">
              <a:extLst>
                <a:ext uri="{FF2B5EF4-FFF2-40B4-BE49-F238E27FC236}">
                  <a16:creationId xmlns:a16="http://schemas.microsoft.com/office/drawing/2014/main" id="{C9739F3C-0AF8-7ABF-3134-A73453F6E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95787"/>
              <a:ext cx="1739900" cy="6350"/>
            </a:xfrm>
            <a:prstGeom prst="rect">
              <a:avLst/>
            </a:prstGeom>
            <a:solidFill>
              <a:srgbClr val="F6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" name="Rectangle 265">
              <a:extLst>
                <a:ext uri="{FF2B5EF4-FFF2-40B4-BE49-F238E27FC236}">
                  <a16:creationId xmlns:a16="http://schemas.microsoft.com/office/drawing/2014/main" id="{A573C982-30DC-E7A3-2602-68F3D7ED8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02137"/>
              <a:ext cx="1739900" cy="6350"/>
            </a:xfrm>
            <a:prstGeom prst="rect">
              <a:avLst/>
            </a:prstGeom>
            <a:solidFill>
              <a:srgbClr val="F4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" name="Rectangle 266">
              <a:extLst>
                <a:ext uri="{FF2B5EF4-FFF2-40B4-BE49-F238E27FC236}">
                  <a16:creationId xmlns:a16="http://schemas.microsoft.com/office/drawing/2014/main" id="{60454DB3-2A97-F0FC-0895-AD51601F9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08487"/>
              <a:ext cx="1739900" cy="7938"/>
            </a:xfrm>
            <a:prstGeom prst="rect">
              <a:avLst/>
            </a:prstGeom>
            <a:solidFill>
              <a:srgbClr val="F3F6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" name="Rectangle 267">
              <a:extLst>
                <a:ext uri="{FF2B5EF4-FFF2-40B4-BE49-F238E27FC236}">
                  <a16:creationId xmlns:a16="http://schemas.microsoft.com/office/drawing/2014/main" id="{FBABE6CA-A50B-9673-99F0-672548D9C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16424"/>
              <a:ext cx="1739900" cy="6350"/>
            </a:xfrm>
            <a:prstGeom prst="rect">
              <a:avLst/>
            </a:prstGeom>
            <a:solidFill>
              <a:srgbClr val="F2F5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7" name="Rectangle 268">
              <a:extLst>
                <a:ext uri="{FF2B5EF4-FFF2-40B4-BE49-F238E27FC236}">
                  <a16:creationId xmlns:a16="http://schemas.microsoft.com/office/drawing/2014/main" id="{F98BE05F-CECC-32A8-1EE7-8908D22A5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22774"/>
              <a:ext cx="1739900" cy="6350"/>
            </a:xfrm>
            <a:prstGeom prst="rect">
              <a:avLst/>
            </a:prstGeom>
            <a:solidFill>
              <a:srgbClr val="F0F5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8" name="Rectangle 269">
              <a:extLst>
                <a:ext uri="{FF2B5EF4-FFF2-40B4-BE49-F238E27FC236}">
                  <a16:creationId xmlns:a16="http://schemas.microsoft.com/office/drawing/2014/main" id="{D3532C8E-7954-1B05-FCBC-49BC4F78D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29124"/>
              <a:ext cx="1739900" cy="6350"/>
            </a:xfrm>
            <a:prstGeom prst="rect">
              <a:avLst/>
            </a:prstGeom>
            <a:solidFill>
              <a:srgbClr val="EFF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9" name="Rectangle 270">
              <a:extLst>
                <a:ext uri="{FF2B5EF4-FFF2-40B4-BE49-F238E27FC236}">
                  <a16:creationId xmlns:a16="http://schemas.microsoft.com/office/drawing/2014/main" id="{9133040D-03A7-D0C6-9BE3-6B4C44816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35474"/>
              <a:ext cx="1739900" cy="6350"/>
            </a:xfrm>
            <a:prstGeom prst="rect">
              <a:avLst/>
            </a:prstGeom>
            <a:solidFill>
              <a:srgbClr val="EEF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0" name="Rectangle 271">
              <a:extLst>
                <a:ext uri="{FF2B5EF4-FFF2-40B4-BE49-F238E27FC236}">
                  <a16:creationId xmlns:a16="http://schemas.microsoft.com/office/drawing/2014/main" id="{6051254F-FF49-B410-69BE-7CE66100A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41824"/>
              <a:ext cx="1739900" cy="6350"/>
            </a:xfrm>
            <a:prstGeom prst="rect">
              <a:avLst/>
            </a:prstGeom>
            <a:solidFill>
              <a:srgbClr val="EDF2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1" name="Rectangle 272">
              <a:extLst>
                <a:ext uri="{FF2B5EF4-FFF2-40B4-BE49-F238E27FC236}">
                  <a16:creationId xmlns:a16="http://schemas.microsoft.com/office/drawing/2014/main" id="{C05764DB-B672-BA00-181A-407763962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48174"/>
              <a:ext cx="1739900" cy="7938"/>
            </a:xfrm>
            <a:prstGeom prst="rect">
              <a:avLst/>
            </a:prstGeom>
            <a:solidFill>
              <a:srgbClr val="EB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2" name="Rectangle 273">
              <a:extLst>
                <a:ext uri="{FF2B5EF4-FFF2-40B4-BE49-F238E27FC236}">
                  <a16:creationId xmlns:a16="http://schemas.microsoft.com/office/drawing/2014/main" id="{C29EC6DC-5E9E-4303-BFEC-9E828BB9D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56112"/>
              <a:ext cx="1739900" cy="6350"/>
            </a:xfrm>
            <a:prstGeom prst="rect">
              <a:avLst/>
            </a:prstGeom>
            <a:solidFill>
              <a:srgbClr val="EAF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3" name="Rectangle 274">
              <a:extLst>
                <a:ext uri="{FF2B5EF4-FFF2-40B4-BE49-F238E27FC236}">
                  <a16:creationId xmlns:a16="http://schemas.microsoft.com/office/drawing/2014/main" id="{02517A7E-A59D-915C-9588-0211ACBA2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62462"/>
              <a:ext cx="1739900" cy="6350"/>
            </a:xfrm>
            <a:prstGeom prst="rect">
              <a:avLst/>
            </a:prstGeom>
            <a:solidFill>
              <a:srgbClr val="E9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4" name="Rectangle 275">
              <a:extLst>
                <a:ext uri="{FF2B5EF4-FFF2-40B4-BE49-F238E27FC236}">
                  <a16:creationId xmlns:a16="http://schemas.microsoft.com/office/drawing/2014/main" id="{B2FA2595-E65A-DE12-60B2-D20E3C60C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68812"/>
              <a:ext cx="1739900" cy="6350"/>
            </a:xfrm>
            <a:prstGeom prst="rect">
              <a:avLst/>
            </a:prstGeom>
            <a:solidFill>
              <a:srgbClr val="E7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5" name="Rectangle 276">
              <a:extLst>
                <a:ext uri="{FF2B5EF4-FFF2-40B4-BE49-F238E27FC236}">
                  <a16:creationId xmlns:a16="http://schemas.microsoft.com/office/drawing/2014/main" id="{CBCFD1C6-505F-BFFC-50D6-611064987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75162"/>
              <a:ext cx="1739900" cy="6350"/>
            </a:xfrm>
            <a:prstGeom prst="rect">
              <a:avLst/>
            </a:prstGeom>
            <a:solidFill>
              <a:srgbClr val="E6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6" name="Rectangle 277">
              <a:extLst>
                <a:ext uri="{FF2B5EF4-FFF2-40B4-BE49-F238E27FC236}">
                  <a16:creationId xmlns:a16="http://schemas.microsoft.com/office/drawing/2014/main" id="{797470EF-3685-9E4A-B8AB-77CE3F53A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81512"/>
              <a:ext cx="1739900" cy="6350"/>
            </a:xfrm>
            <a:prstGeom prst="rect">
              <a:avLst/>
            </a:prstGeom>
            <a:solidFill>
              <a:srgbClr val="E5ED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7" name="Rectangle 278">
              <a:extLst>
                <a:ext uri="{FF2B5EF4-FFF2-40B4-BE49-F238E27FC236}">
                  <a16:creationId xmlns:a16="http://schemas.microsoft.com/office/drawing/2014/main" id="{616F0E1C-1C6E-D640-EA87-D4E76843A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87862"/>
              <a:ext cx="1739900" cy="7938"/>
            </a:xfrm>
            <a:prstGeom prst="rect">
              <a:avLst/>
            </a:prstGeom>
            <a:solidFill>
              <a:srgbClr val="E4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8" name="Rectangle 279">
              <a:extLst>
                <a:ext uri="{FF2B5EF4-FFF2-40B4-BE49-F238E27FC236}">
                  <a16:creationId xmlns:a16="http://schemas.microsoft.com/office/drawing/2014/main" id="{32C480E1-3695-6D00-0423-8E2820531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95799"/>
              <a:ext cx="1739900" cy="6350"/>
            </a:xfrm>
            <a:prstGeom prst="rect">
              <a:avLst/>
            </a:prstGeom>
            <a:solidFill>
              <a:srgbClr val="E2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9" name="Rectangle 280">
              <a:extLst>
                <a:ext uri="{FF2B5EF4-FFF2-40B4-BE49-F238E27FC236}">
                  <a16:creationId xmlns:a16="http://schemas.microsoft.com/office/drawing/2014/main" id="{4AE8DA49-249A-88D7-24B7-F84291CE9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02149"/>
              <a:ext cx="1739900" cy="6350"/>
            </a:xfrm>
            <a:prstGeom prst="rect">
              <a:avLst/>
            </a:prstGeom>
            <a:solidFill>
              <a:srgbClr val="E1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0" name="Rectangle 281">
              <a:extLst>
                <a:ext uri="{FF2B5EF4-FFF2-40B4-BE49-F238E27FC236}">
                  <a16:creationId xmlns:a16="http://schemas.microsoft.com/office/drawing/2014/main" id="{1A9F65AB-6473-6C5A-4AB7-C621C8A9D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08499"/>
              <a:ext cx="1739900" cy="6350"/>
            </a:xfrm>
            <a:prstGeom prst="rect">
              <a:avLst/>
            </a:prstGeom>
            <a:solidFill>
              <a:srgbClr val="DFE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1" name="Rectangle 282">
              <a:extLst>
                <a:ext uri="{FF2B5EF4-FFF2-40B4-BE49-F238E27FC236}">
                  <a16:creationId xmlns:a16="http://schemas.microsoft.com/office/drawing/2014/main" id="{D246669F-B245-E436-726E-EFE232EF9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14849"/>
              <a:ext cx="1739900" cy="6350"/>
            </a:xfrm>
            <a:prstGeom prst="rect">
              <a:avLst/>
            </a:prstGeom>
            <a:solidFill>
              <a:srgbClr val="DEE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2" name="Rectangle 283">
              <a:extLst>
                <a:ext uri="{FF2B5EF4-FFF2-40B4-BE49-F238E27FC236}">
                  <a16:creationId xmlns:a16="http://schemas.microsoft.com/office/drawing/2014/main" id="{70BF534C-E668-0686-AA8E-6D3FCA049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21199"/>
              <a:ext cx="1739900" cy="7938"/>
            </a:xfrm>
            <a:prstGeom prst="rect">
              <a:avLst/>
            </a:prstGeom>
            <a:solidFill>
              <a:srgbClr val="DCE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3" name="Rectangle 284">
              <a:extLst>
                <a:ext uri="{FF2B5EF4-FFF2-40B4-BE49-F238E27FC236}">
                  <a16:creationId xmlns:a16="http://schemas.microsoft.com/office/drawing/2014/main" id="{D9650206-119B-B7DD-4438-559EC724D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29137"/>
              <a:ext cx="1739900" cy="6350"/>
            </a:xfrm>
            <a:prstGeom prst="rect">
              <a:avLst/>
            </a:prstGeom>
            <a:solidFill>
              <a:srgbClr val="DBE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4" name="Rectangle 285">
              <a:extLst>
                <a:ext uri="{FF2B5EF4-FFF2-40B4-BE49-F238E27FC236}">
                  <a16:creationId xmlns:a16="http://schemas.microsoft.com/office/drawing/2014/main" id="{0E8EE45A-382C-E284-1FF6-39F3F440C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35487"/>
              <a:ext cx="1739900" cy="6350"/>
            </a:xfrm>
            <a:prstGeom prst="rect">
              <a:avLst/>
            </a:prstGeom>
            <a:solidFill>
              <a:srgbClr val="DAE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5" name="Rectangle 286">
              <a:extLst>
                <a:ext uri="{FF2B5EF4-FFF2-40B4-BE49-F238E27FC236}">
                  <a16:creationId xmlns:a16="http://schemas.microsoft.com/office/drawing/2014/main" id="{866AF029-B806-5A50-1DC4-6408F1589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41837"/>
              <a:ext cx="1739900" cy="6350"/>
            </a:xfrm>
            <a:prstGeom prst="rect">
              <a:avLst/>
            </a:prstGeom>
            <a:solidFill>
              <a:srgbClr val="D8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6" name="Rectangle 287">
              <a:extLst>
                <a:ext uri="{FF2B5EF4-FFF2-40B4-BE49-F238E27FC236}">
                  <a16:creationId xmlns:a16="http://schemas.microsoft.com/office/drawing/2014/main" id="{FBACB3CE-5040-5324-068E-3701CFD97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48187"/>
              <a:ext cx="1739900" cy="6350"/>
            </a:xfrm>
            <a:prstGeom prst="rect">
              <a:avLst/>
            </a:prstGeom>
            <a:solidFill>
              <a:srgbClr val="D7E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7" name="Rectangle 288">
              <a:extLst>
                <a:ext uri="{FF2B5EF4-FFF2-40B4-BE49-F238E27FC236}">
                  <a16:creationId xmlns:a16="http://schemas.microsoft.com/office/drawing/2014/main" id="{3A69EC9A-5721-50ED-CF89-9B07EFCD6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54537"/>
              <a:ext cx="1739900" cy="6350"/>
            </a:xfrm>
            <a:prstGeom prst="rect">
              <a:avLst/>
            </a:prstGeom>
            <a:solidFill>
              <a:srgbClr val="D6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8" name="Rectangle 289">
              <a:extLst>
                <a:ext uri="{FF2B5EF4-FFF2-40B4-BE49-F238E27FC236}">
                  <a16:creationId xmlns:a16="http://schemas.microsoft.com/office/drawing/2014/main" id="{3F58D85A-70B9-68A0-213A-B40411486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60887"/>
              <a:ext cx="1739900" cy="7938"/>
            </a:xfrm>
            <a:prstGeom prst="rect">
              <a:avLst/>
            </a:prstGeom>
            <a:solidFill>
              <a:srgbClr val="D5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9" name="Rectangle 290">
              <a:extLst>
                <a:ext uri="{FF2B5EF4-FFF2-40B4-BE49-F238E27FC236}">
                  <a16:creationId xmlns:a16="http://schemas.microsoft.com/office/drawing/2014/main" id="{AC7FB33D-47BF-CDC8-A994-31D7F6BC4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68824"/>
              <a:ext cx="1739900" cy="6350"/>
            </a:xfrm>
            <a:prstGeom prst="rect">
              <a:avLst/>
            </a:prstGeom>
            <a:solidFill>
              <a:srgbClr val="D3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0" name="Rectangle 291">
              <a:extLst>
                <a:ext uri="{FF2B5EF4-FFF2-40B4-BE49-F238E27FC236}">
                  <a16:creationId xmlns:a16="http://schemas.microsoft.com/office/drawing/2014/main" id="{999DC6C8-FA36-677B-DBB2-13B7B440C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75174"/>
              <a:ext cx="1739900" cy="6350"/>
            </a:xfrm>
            <a:prstGeom prst="rect">
              <a:avLst/>
            </a:prstGeom>
            <a:solidFill>
              <a:srgbClr val="D2E1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1" name="Rectangle 292">
              <a:extLst>
                <a:ext uri="{FF2B5EF4-FFF2-40B4-BE49-F238E27FC236}">
                  <a16:creationId xmlns:a16="http://schemas.microsoft.com/office/drawing/2014/main" id="{D1EF85F0-00EC-918B-5DDD-986A6D1FA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81524"/>
              <a:ext cx="1739900" cy="6350"/>
            </a:xfrm>
            <a:prstGeom prst="rect">
              <a:avLst/>
            </a:prstGeom>
            <a:solidFill>
              <a:srgbClr val="D1E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2" name="Rectangle 293">
              <a:extLst>
                <a:ext uri="{FF2B5EF4-FFF2-40B4-BE49-F238E27FC236}">
                  <a16:creationId xmlns:a16="http://schemas.microsoft.com/office/drawing/2014/main" id="{126AD8F3-FE64-C299-5D6B-D0EEFA479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87874"/>
              <a:ext cx="1739900" cy="6350"/>
            </a:xfrm>
            <a:prstGeom prst="rect">
              <a:avLst/>
            </a:prstGeom>
            <a:solidFill>
              <a:srgbClr val="CFD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3" name="Rectangle 294">
              <a:extLst>
                <a:ext uri="{FF2B5EF4-FFF2-40B4-BE49-F238E27FC236}">
                  <a16:creationId xmlns:a16="http://schemas.microsoft.com/office/drawing/2014/main" id="{D14255C1-6F8F-B8B6-A854-3D7338B79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94224"/>
              <a:ext cx="1739900" cy="6350"/>
            </a:xfrm>
            <a:prstGeom prst="rect">
              <a:avLst/>
            </a:prstGeom>
            <a:solidFill>
              <a:srgbClr val="CED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4" name="Rectangle 295">
              <a:extLst>
                <a:ext uri="{FF2B5EF4-FFF2-40B4-BE49-F238E27FC236}">
                  <a16:creationId xmlns:a16="http://schemas.microsoft.com/office/drawing/2014/main" id="{0ABDF011-7DCD-5632-A65F-F362357A5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00574"/>
              <a:ext cx="1739900" cy="7938"/>
            </a:xfrm>
            <a:prstGeom prst="rect">
              <a:avLst/>
            </a:prstGeom>
            <a:solidFill>
              <a:srgbClr val="CDDD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5" name="Rectangle 296">
              <a:extLst>
                <a:ext uri="{FF2B5EF4-FFF2-40B4-BE49-F238E27FC236}">
                  <a16:creationId xmlns:a16="http://schemas.microsoft.com/office/drawing/2014/main" id="{8811A074-3970-0ED0-116A-C41CC4376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08512"/>
              <a:ext cx="1739900" cy="6350"/>
            </a:xfrm>
            <a:prstGeom prst="rect">
              <a:avLst/>
            </a:prstGeom>
            <a:solidFill>
              <a:srgbClr val="CCD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6" name="Rectangle 297">
              <a:extLst>
                <a:ext uri="{FF2B5EF4-FFF2-40B4-BE49-F238E27FC236}">
                  <a16:creationId xmlns:a16="http://schemas.microsoft.com/office/drawing/2014/main" id="{D301E710-31DF-EA01-F9EF-8992C2D31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14862"/>
              <a:ext cx="1739900" cy="6350"/>
            </a:xfrm>
            <a:prstGeom prst="rect">
              <a:avLst/>
            </a:prstGeom>
            <a:solidFill>
              <a:srgbClr val="CAD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7" name="Rectangle 298">
              <a:extLst>
                <a:ext uri="{FF2B5EF4-FFF2-40B4-BE49-F238E27FC236}">
                  <a16:creationId xmlns:a16="http://schemas.microsoft.com/office/drawing/2014/main" id="{355F2F89-F0E2-7F1A-F482-117A44373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21212"/>
              <a:ext cx="1739900" cy="6350"/>
            </a:xfrm>
            <a:prstGeom prst="rect">
              <a:avLst/>
            </a:prstGeom>
            <a:solidFill>
              <a:srgbClr val="C9DA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8" name="Rectangle 299">
              <a:extLst>
                <a:ext uri="{FF2B5EF4-FFF2-40B4-BE49-F238E27FC236}">
                  <a16:creationId xmlns:a16="http://schemas.microsoft.com/office/drawing/2014/main" id="{A42D7ED5-845D-C49E-6B35-2D93D94A6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27562"/>
              <a:ext cx="1739900" cy="6350"/>
            </a:xfrm>
            <a:prstGeom prst="rect">
              <a:avLst/>
            </a:prstGeom>
            <a:solidFill>
              <a:srgbClr val="C8D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9" name="Rectangle 300">
              <a:extLst>
                <a:ext uri="{FF2B5EF4-FFF2-40B4-BE49-F238E27FC236}">
                  <a16:creationId xmlns:a16="http://schemas.microsoft.com/office/drawing/2014/main" id="{340CD1D7-71FA-0281-2154-A0CAF0152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33912"/>
              <a:ext cx="1739900" cy="6350"/>
            </a:xfrm>
            <a:prstGeom prst="rect">
              <a:avLst/>
            </a:prstGeom>
            <a:solidFill>
              <a:srgbClr val="C7D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0" name="Rectangle 301">
              <a:extLst>
                <a:ext uri="{FF2B5EF4-FFF2-40B4-BE49-F238E27FC236}">
                  <a16:creationId xmlns:a16="http://schemas.microsoft.com/office/drawing/2014/main" id="{7896F042-D121-983A-1D37-3EE8F7F1F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40262"/>
              <a:ext cx="1739900" cy="7938"/>
            </a:xfrm>
            <a:prstGeom prst="rect">
              <a:avLst/>
            </a:prstGeom>
            <a:solidFill>
              <a:srgbClr val="C7D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1" name="Rectangle 302">
              <a:extLst>
                <a:ext uri="{FF2B5EF4-FFF2-40B4-BE49-F238E27FC236}">
                  <a16:creationId xmlns:a16="http://schemas.microsoft.com/office/drawing/2014/main" id="{E408367E-BB4D-12B2-1640-88C72DFF0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48199"/>
              <a:ext cx="1739900" cy="6350"/>
            </a:xfrm>
            <a:prstGeom prst="rect">
              <a:avLst/>
            </a:prstGeom>
            <a:solidFill>
              <a:srgbClr val="C8D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2" name="Rectangle 303">
              <a:extLst>
                <a:ext uri="{FF2B5EF4-FFF2-40B4-BE49-F238E27FC236}">
                  <a16:creationId xmlns:a16="http://schemas.microsoft.com/office/drawing/2014/main" id="{8643ED7A-D148-A7EB-F88F-D79EF1AAB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54549"/>
              <a:ext cx="1739900" cy="6350"/>
            </a:xfrm>
            <a:prstGeom prst="rect">
              <a:avLst/>
            </a:prstGeom>
            <a:solidFill>
              <a:srgbClr val="C9DA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3" name="Rectangle 304">
              <a:extLst>
                <a:ext uri="{FF2B5EF4-FFF2-40B4-BE49-F238E27FC236}">
                  <a16:creationId xmlns:a16="http://schemas.microsoft.com/office/drawing/2014/main" id="{D5027F82-2652-E3D2-7D02-5E633FA52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60899"/>
              <a:ext cx="1739900" cy="6350"/>
            </a:xfrm>
            <a:prstGeom prst="rect">
              <a:avLst/>
            </a:prstGeom>
            <a:solidFill>
              <a:srgbClr val="CBD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4" name="Rectangle 305">
              <a:extLst>
                <a:ext uri="{FF2B5EF4-FFF2-40B4-BE49-F238E27FC236}">
                  <a16:creationId xmlns:a16="http://schemas.microsoft.com/office/drawing/2014/main" id="{4F2DC8C5-C25C-6E66-5288-1DBA57184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67249"/>
              <a:ext cx="1739900" cy="6350"/>
            </a:xfrm>
            <a:prstGeom prst="rect">
              <a:avLst/>
            </a:prstGeom>
            <a:solidFill>
              <a:srgbClr val="CCD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5" name="Rectangle 306">
              <a:extLst>
                <a:ext uri="{FF2B5EF4-FFF2-40B4-BE49-F238E27FC236}">
                  <a16:creationId xmlns:a16="http://schemas.microsoft.com/office/drawing/2014/main" id="{369AC42E-C5D7-5487-5123-402D73796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73599"/>
              <a:ext cx="1739900" cy="6350"/>
            </a:xfrm>
            <a:prstGeom prst="rect">
              <a:avLst/>
            </a:prstGeom>
            <a:solidFill>
              <a:srgbClr val="CDDD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6" name="Rectangle 307">
              <a:extLst>
                <a:ext uri="{FF2B5EF4-FFF2-40B4-BE49-F238E27FC236}">
                  <a16:creationId xmlns:a16="http://schemas.microsoft.com/office/drawing/2014/main" id="{C916CA54-71B0-941D-77D6-F9B771E26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79949"/>
              <a:ext cx="1739900" cy="7938"/>
            </a:xfrm>
            <a:prstGeom prst="rect">
              <a:avLst/>
            </a:prstGeom>
            <a:solidFill>
              <a:srgbClr val="CED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7" name="Rectangle 308">
              <a:extLst>
                <a:ext uri="{FF2B5EF4-FFF2-40B4-BE49-F238E27FC236}">
                  <a16:creationId xmlns:a16="http://schemas.microsoft.com/office/drawing/2014/main" id="{30EEED68-EDAC-8ADE-F4DD-5F4C35E69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87887"/>
              <a:ext cx="1739900" cy="6350"/>
            </a:xfrm>
            <a:prstGeom prst="rect">
              <a:avLst/>
            </a:prstGeom>
            <a:solidFill>
              <a:srgbClr val="D0D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8" name="Rectangle 309">
              <a:extLst>
                <a:ext uri="{FF2B5EF4-FFF2-40B4-BE49-F238E27FC236}">
                  <a16:creationId xmlns:a16="http://schemas.microsoft.com/office/drawing/2014/main" id="{D4708C18-508F-0CC7-571D-88EA6BFB8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94237"/>
              <a:ext cx="1739900" cy="6350"/>
            </a:xfrm>
            <a:prstGeom prst="rect">
              <a:avLst/>
            </a:prstGeom>
            <a:solidFill>
              <a:srgbClr val="D1E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9" name="Rectangle 310">
              <a:extLst>
                <a:ext uri="{FF2B5EF4-FFF2-40B4-BE49-F238E27FC236}">
                  <a16:creationId xmlns:a16="http://schemas.microsoft.com/office/drawing/2014/main" id="{5B2EF0A3-52C6-72EF-0099-C43E4D1AF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00587"/>
              <a:ext cx="1739900" cy="6350"/>
            </a:xfrm>
            <a:prstGeom prst="rect">
              <a:avLst/>
            </a:prstGeom>
            <a:solidFill>
              <a:srgbClr val="D2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0" name="Rectangle 311">
              <a:extLst>
                <a:ext uri="{FF2B5EF4-FFF2-40B4-BE49-F238E27FC236}">
                  <a16:creationId xmlns:a16="http://schemas.microsoft.com/office/drawing/2014/main" id="{CA1D8338-92DE-F9E1-84DB-AEC18D611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06937"/>
              <a:ext cx="1739900" cy="6350"/>
            </a:xfrm>
            <a:prstGeom prst="rect">
              <a:avLst/>
            </a:prstGeom>
            <a:solidFill>
              <a:srgbClr val="D4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1" name="Rectangle 312">
              <a:extLst>
                <a:ext uri="{FF2B5EF4-FFF2-40B4-BE49-F238E27FC236}">
                  <a16:creationId xmlns:a16="http://schemas.microsoft.com/office/drawing/2014/main" id="{6A30A02B-5BA7-31BF-24DB-E2B993ECE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13287"/>
              <a:ext cx="1739900" cy="7938"/>
            </a:xfrm>
            <a:prstGeom prst="rect">
              <a:avLst/>
            </a:prstGeom>
            <a:solidFill>
              <a:srgbClr val="D5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2" name="Rectangle 313">
              <a:extLst>
                <a:ext uri="{FF2B5EF4-FFF2-40B4-BE49-F238E27FC236}">
                  <a16:creationId xmlns:a16="http://schemas.microsoft.com/office/drawing/2014/main" id="{B734C469-AB1D-7BF0-5C49-8D577DF54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21224"/>
              <a:ext cx="1739900" cy="6350"/>
            </a:xfrm>
            <a:prstGeom prst="rect">
              <a:avLst/>
            </a:prstGeom>
            <a:solidFill>
              <a:srgbClr val="D6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3" name="Rectangle 314">
              <a:extLst>
                <a:ext uri="{FF2B5EF4-FFF2-40B4-BE49-F238E27FC236}">
                  <a16:creationId xmlns:a16="http://schemas.microsoft.com/office/drawing/2014/main" id="{11798405-4208-A1AA-7F17-8489B83BA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27574"/>
              <a:ext cx="1739900" cy="6350"/>
            </a:xfrm>
            <a:prstGeom prst="rect">
              <a:avLst/>
            </a:prstGeom>
            <a:solidFill>
              <a:srgbClr val="D7E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4" name="Rectangle 315">
              <a:extLst>
                <a:ext uri="{FF2B5EF4-FFF2-40B4-BE49-F238E27FC236}">
                  <a16:creationId xmlns:a16="http://schemas.microsoft.com/office/drawing/2014/main" id="{DE68D881-E065-9F3B-6763-6B5F4B2C4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33924"/>
              <a:ext cx="1739900" cy="6350"/>
            </a:xfrm>
            <a:prstGeom prst="rect">
              <a:avLst/>
            </a:prstGeom>
            <a:solidFill>
              <a:srgbClr val="D9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5" name="Rectangle 316">
              <a:extLst>
                <a:ext uri="{FF2B5EF4-FFF2-40B4-BE49-F238E27FC236}">
                  <a16:creationId xmlns:a16="http://schemas.microsoft.com/office/drawing/2014/main" id="{45914035-AAF7-445B-97D6-428F68D32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40274"/>
              <a:ext cx="1739900" cy="6350"/>
            </a:xfrm>
            <a:prstGeom prst="rect">
              <a:avLst/>
            </a:prstGeom>
            <a:solidFill>
              <a:srgbClr val="DAE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6" name="Rectangle 317">
              <a:extLst>
                <a:ext uri="{FF2B5EF4-FFF2-40B4-BE49-F238E27FC236}">
                  <a16:creationId xmlns:a16="http://schemas.microsoft.com/office/drawing/2014/main" id="{4880F610-6528-B835-2C12-233FDDFBD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46624"/>
              <a:ext cx="1739900" cy="6350"/>
            </a:xfrm>
            <a:prstGeom prst="rect">
              <a:avLst/>
            </a:prstGeom>
            <a:solidFill>
              <a:srgbClr val="DBE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7" name="Rectangle 318">
              <a:extLst>
                <a:ext uri="{FF2B5EF4-FFF2-40B4-BE49-F238E27FC236}">
                  <a16:creationId xmlns:a16="http://schemas.microsoft.com/office/drawing/2014/main" id="{C0874D30-98EF-E369-B6DD-1CE7DEEF7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52974"/>
              <a:ext cx="1739900" cy="7938"/>
            </a:xfrm>
            <a:prstGeom prst="rect">
              <a:avLst/>
            </a:prstGeom>
            <a:solidFill>
              <a:srgbClr val="DDE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8" name="Rectangle 319">
              <a:extLst>
                <a:ext uri="{FF2B5EF4-FFF2-40B4-BE49-F238E27FC236}">
                  <a16:creationId xmlns:a16="http://schemas.microsoft.com/office/drawing/2014/main" id="{2F87314D-F99D-A619-E070-198C67851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60912"/>
              <a:ext cx="1739900" cy="6350"/>
            </a:xfrm>
            <a:prstGeom prst="rect">
              <a:avLst/>
            </a:prstGeom>
            <a:solidFill>
              <a:srgbClr val="DEE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9" name="Rectangle 320">
              <a:extLst>
                <a:ext uri="{FF2B5EF4-FFF2-40B4-BE49-F238E27FC236}">
                  <a16:creationId xmlns:a16="http://schemas.microsoft.com/office/drawing/2014/main" id="{4E4AC3EC-6937-C4FE-63B3-BED6CF111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67262"/>
              <a:ext cx="1739900" cy="6350"/>
            </a:xfrm>
            <a:prstGeom prst="rect">
              <a:avLst/>
            </a:prstGeom>
            <a:solidFill>
              <a:srgbClr val="E0E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0" name="Rectangle 321">
              <a:extLst>
                <a:ext uri="{FF2B5EF4-FFF2-40B4-BE49-F238E27FC236}">
                  <a16:creationId xmlns:a16="http://schemas.microsoft.com/office/drawing/2014/main" id="{75F2C0A6-DFB9-5A17-BB61-D4505F5F5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73612"/>
              <a:ext cx="1739900" cy="6350"/>
            </a:xfrm>
            <a:prstGeom prst="rect">
              <a:avLst/>
            </a:prstGeom>
            <a:solidFill>
              <a:srgbClr val="E1EB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1" name="Rectangle 322">
              <a:extLst>
                <a:ext uri="{FF2B5EF4-FFF2-40B4-BE49-F238E27FC236}">
                  <a16:creationId xmlns:a16="http://schemas.microsoft.com/office/drawing/2014/main" id="{524D784C-696E-A6AD-E3D5-510BA0FD7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79962"/>
              <a:ext cx="1739900" cy="6350"/>
            </a:xfrm>
            <a:prstGeom prst="rect">
              <a:avLst/>
            </a:prstGeom>
            <a:solidFill>
              <a:srgbClr val="E3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2" name="Rectangle 323">
              <a:extLst>
                <a:ext uri="{FF2B5EF4-FFF2-40B4-BE49-F238E27FC236}">
                  <a16:creationId xmlns:a16="http://schemas.microsoft.com/office/drawing/2014/main" id="{178AE2B3-99AB-928D-A8AB-C2602C68D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86312"/>
              <a:ext cx="1739900" cy="6350"/>
            </a:xfrm>
            <a:prstGeom prst="rect">
              <a:avLst/>
            </a:prstGeom>
            <a:solidFill>
              <a:srgbClr val="E4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3" name="Rectangle 324">
              <a:extLst>
                <a:ext uri="{FF2B5EF4-FFF2-40B4-BE49-F238E27FC236}">
                  <a16:creationId xmlns:a16="http://schemas.microsoft.com/office/drawing/2014/main" id="{8CDCCDCB-4648-0185-1A1F-872403056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92662"/>
              <a:ext cx="1739900" cy="7938"/>
            </a:xfrm>
            <a:prstGeom prst="rect">
              <a:avLst/>
            </a:prstGeom>
            <a:solidFill>
              <a:srgbClr val="E5ED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4" name="Rectangle 325">
              <a:extLst>
                <a:ext uri="{FF2B5EF4-FFF2-40B4-BE49-F238E27FC236}">
                  <a16:creationId xmlns:a16="http://schemas.microsoft.com/office/drawing/2014/main" id="{8D52DC48-A2FB-E49B-3A75-DDF55B7D2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00599"/>
              <a:ext cx="1739900" cy="6350"/>
            </a:xfrm>
            <a:prstGeom prst="rect">
              <a:avLst/>
            </a:prstGeom>
            <a:solidFill>
              <a:srgbClr val="E6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5" name="Rectangle 326">
              <a:extLst>
                <a:ext uri="{FF2B5EF4-FFF2-40B4-BE49-F238E27FC236}">
                  <a16:creationId xmlns:a16="http://schemas.microsoft.com/office/drawing/2014/main" id="{25599C99-FD56-9FAF-76F8-EED8629F9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06949"/>
              <a:ext cx="1739900" cy="6350"/>
            </a:xfrm>
            <a:prstGeom prst="rect">
              <a:avLst/>
            </a:prstGeom>
            <a:solidFill>
              <a:srgbClr val="E8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6" name="Rectangle 327">
              <a:extLst>
                <a:ext uri="{FF2B5EF4-FFF2-40B4-BE49-F238E27FC236}">
                  <a16:creationId xmlns:a16="http://schemas.microsoft.com/office/drawing/2014/main" id="{21ADAE58-8644-0A68-338E-126F13EA2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13299"/>
              <a:ext cx="1739900" cy="6350"/>
            </a:xfrm>
            <a:prstGeom prst="rect">
              <a:avLst/>
            </a:prstGeom>
            <a:solidFill>
              <a:srgbClr val="E9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7" name="Rectangle 328">
              <a:extLst>
                <a:ext uri="{FF2B5EF4-FFF2-40B4-BE49-F238E27FC236}">
                  <a16:creationId xmlns:a16="http://schemas.microsoft.com/office/drawing/2014/main" id="{B75D0D3D-D82F-56CC-FB84-5AAB7945B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19649"/>
              <a:ext cx="1739900" cy="6350"/>
            </a:xfrm>
            <a:prstGeom prst="rect">
              <a:avLst/>
            </a:prstGeom>
            <a:solidFill>
              <a:srgbClr val="EAF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8" name="Rectangle 329">
              <a:extLst>
                <a:ext uri="{FF2B5EF4-FFF2-40B4-BE49-F238E27FC236}">
                  <a16:creationId xmlns:a16="http://schemas.microsoft.com/office/drawing/2014/main" id="{85BF52E9-DED7-2773-A2F9-D074DBDD4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25999"/>
              <a:ext cx="1739900" cy="6350"/>
            </a:xfrm>
            <a:prstGeom prst="rect">
              <a:avLst/>
            </a:prstGeom>
            <a:solidFill>
              <a:srgbClr val="EC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9" name="Rectangle 330">
              <a:extLst>
                <a:ext uri="{FF2B5EF4-FFF2-40B4-BE49-F238E27FC236}">
                  <a16:creationId xmlns:a16="http://schemas.microsoft.com/office/drawing/2014/main" id="{4B0B0376-AD71-F188-BBA8-F989A492F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32349"/>
              <a:ext cx="1739900" cy="7938"/>
            </a:xfrm>
            <a:prstGeom prst="rect">
              <a:avLst/>
            </a:prstGeom>
            <a:solidFill>
              <a:srgbClr val="EDF2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0" name="Rectangle 331">
              <a:extLst>
                <a:ext uri="{FF2B5EF4-FFF2-40B4-BE49-F238E27FC236}">
                  <a16:creationId xmlns:a16="http://schemas.microsoft.com/office/drawing/2014/main" id="{855B6BE2-28CB-309A-AF3A-B79473219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40287"/>
              <a:ext cx="1739900" cy="6350"/>
            </a:xfrm>
            <a:prstGeom prst="rect">
              <a:avLst/>
            </a:prstGeom>
            <a:solidFill>
              <a:srgbClr val="EEF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1" name="Rectangle 332">
              <a:extLst>
                <a:ext uri="{FF2B5EF4-FFF2-40B4-BE49-F238E27FC236}">
                  <a16:creationId xmlns:a16="http://schemas.microsoft.com/office/drawing/2014/main" id="{47E9FB25-B90B-0D4C-9053-6EA9161D4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46637"/>
              <a:ext cx="1739900" cy="6350"/>
            </a:xfrm>
            <a:prstGeom prst="rect">
              <a:avLst/>
            </a:prstGeom>
            <a:solidFill>
              <a:srgbClr val="EFF4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2" name="Rectangle 333">
              <a:extLst>
                <a:ext uri="{FF2B5EF4-FFF2-40B4-BE49-F238E27FC236}">
                  <a16:creationId xmlns:a16="http://schemas.microsoft.com/office/drawing/2014/main" id="{D64C18DA-5C44-4C82-ED33-A62B24C78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52987"/>
              <a:ext cx="1739900" cy="6350"/>
            </a:xfrm>
            <a:prstGeom prst="rect">
              <a:avLst/>
            </a:prstGeom>
            <a:solidFill>
              <a:srgbClr val="F1F5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3" name="Rectangle 334">
              <a:extLst>
                <a:ext uri="{FF2B5EF4-FFF2-40B4-BE49-F238E27FC236}">
                  <a16:creationId xmlns:a16="http://schemas.microsoft.com/office/drawing/2014/main" id="{F4E1B3CB-92B5-8D25-9032-1CCE2028A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59337"/>
              <a:ext cx="1739900" cy="6350"/>
            </a:xfrm>
            <a:prstGeom prst="rect">
              <a:avLst/>
            </a:prstGeom>
            <a:solidFill>
              <a:srgbClr val="F2F6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4" name="Rectangle 335">
              <a:extLst>
                <a:ext uri="{FF2B5EF4-FFF2-40B4-BE49-F238E27FC236}">
                  <a16:creationId xmlns:a16="http://schemas.microsoft.com/office/drawing/2014/main" id="{57BDA277-7B56-A7BF-E89C-638295C0A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65687"/>
              <a:ext cx="1739900" cy="6350"/>
            </a:xfrm>
            <a:prstGeom prst="rect">
              <a:avLst/>
            </a:prstGeom>
            <a:solidFill>
              <a:srgbClr val="F3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5" name="Rectangle 336">
              <a:extLst>
                <a:ext uri="{FF2B5EF4-FFF2-40B4-BE49-F238E27FC236}">
                  <a16:creationId xmlns:a16="http://schemas.microsoft.com/office/drawing/2014/main" id="{CAF43F61-2FE4-5826-52AB-A96D6084A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72037"/>
              <a:ext cx="1739900" cy="7938"/>
            </a:xfrm>
            <a:prstGeom prst="rect">
              <a:avLst/>
            </a:prstGeom>
            <a:solidFill>
              <a:srgbClr val="F4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6" name="Rectangle 337">
              <a:extLst>
                <a:ext uri="{FF2B5EF4-FFF2-40B4-BE49-F238E27FC236}">
                  <a16:creationId xmlns:a16="http://schemas.microsoft.com/office/drawing/2014/main" id="{04BF09B7-B88A-B607-5F03-0B4AECD0D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79974"/>
              <a:ext cx="1739900" cy="6350"/>
            </a:xfrm>
            <a:prstGeom prst="rect">
              <a:avLst/>
            </a:prstGeom>
            <a:solidFill>
              <a:srgbClr val="F6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7" name="Rectangle 338">
              <a:extLst>
                <a:ext uri="{FF2B5EF4-FFF2-40B4-BE49-F238E27FC236}">
                  <a16:creationId xmlns:a16="http://schemas.microsoft.com/office/drawing/2014/main" id="{7B286A49-1EB5-5CD2-A539-BDE9DE7C8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86324"/>
              <a:ext cx="1739900" cy="6350"/>
            </a:xfrm>
            <a:prstGeom prst="rect">
              <a:avLst/>
            </a:prstGeom>
            <a:solidFill>
              <a:srgbClr val="F7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8" name="Rectangle 339">
              <a:extLst>
                <a:ext uri="{FF2B5EF4-FFF2-40B4-BE49-F238E27FC236}">
                  <a16:creationId xmlns:a16="http://schemas.microsoft.com/office/drawing/2014/main" id="{F1F7262E-FF85-A2C0-DEC8-6C49B1F16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92674"/>
              <a:ext cx="1739900" cy="6350"/>
            </a:xfrm>
            <a:prstGeom prst="rect">
              <a:avLst/>
            </a:prstGeom>
            <a:solidFill>
              <a:srgbClr val="F8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9" name="Rectangle 340">
              <a:extLst>
                <a:ext uri="{FF2B5EF4-FFF2-40B4-BE49-F238E27FC236}">
                  <a16:creationId xmlns:a16="http://schemas.microsoft.com/office/drawing/2014/main" id="{69C88A51-F8AD-6007-5484-3C9807C4B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99024"/>
              <a:ext cx="1739900" cy="6350"/>
            </a:xfrm>
            <a:prstGeom prst="rect">
              <a:avLst/>
            </a:prstGeom>
            <a:solidFill>
              <a:srgbClr val="FA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0" name="Rectangle 341">
              <a:extLst>
                <a:ext uri="{FF2B5EF4-FFF2-40B4-BE49-F238E27FC236}">
                  <a16:creationId xmlns:a16="http://schemas.microsoft.com/office/drawing/2014/main" id="{236BC64D-D39C-BE9E-2B65-1033D754D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905374"/>
              <a:ext cx="1739900" cy="6350"/>
            </a:xfrm>
            <a:prstGeom prst="rect">
              <a:avLst/>
            </a:prstGeom>
            <a:solidFill>
              <a:srgbClr val="FB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1" name="Rectangle 342">
              <a:extLst>
                <a:ext uri="{FF2B5EF4-FFF2-40B4-BE49-F238E27FC236}">
                  <a16:creationId xmlns:a16="http://schemas.microsoft.com/office/drawing/2014/main" id="{65CB1852-F33B-013C-C480-B9FA94143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911724"/>
              <a:ext cx="1739900" cy="7938"/>
            </a:xfrm>
            <a:prstGeom prst="rect">
              <a:avLst/>
            </a:prstGeom>
            <a:solidFill>
              <a:srgbClr val="FC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2" name="Rectangle 343">
              <a:extLst>
                <a:ext uri="{FF2B5EF4-FFF2-40B4-BE49-F238E27FC236}">
                  <a16:creationId xmlns:a16="http://schemas.microsoft.com/office/drawing/2014/main" id="{92AB7F94-07B6-1710-7A5C-A0BD601E1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919662"/>
              <a:ext cx="1739900" cy="6350"/>
            </a:xfrm>
            <a:prstGeom prst="rect">
              <a:avLst/>
            </a:prstGeom>
            <a:solidFill>
              <a:srgbClr val="FD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3" name="Rectangle 344">
              <a:extLst>
                <a:ext uri="{FF2B5EF4-FFF2-40B4-BE49-F238E27FC236}">
                  <a16:creationId xmlns:a16="http://schemas.microsoft.com/office/drawing/2014/main" id="{BFA28E4A-0089-6A36-CC7F-1DA59067C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4352924"/>
              <a:ext cx="1724025" cy="568325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4" name="Freeform 345">
              <a:extLst>
                <a:ext uri="{FF2B5EF4-FFF2-40B4-BE49-F238E27FC236}">
                  <a16:creationId xmlns:a16="http://schemas.microsoft.com/office/drawing/2014/main" id="{16ED59DF-48A2-933D-75B2-37C245E80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4387849"/>
              <a:ext cx="430213" cy="242888"/>
            </a:xfrm>
            <a:custGeom>
              <a:avLst/>
              <a:gdLst>
                <a:gd name="T0" fmla="*/ 271 w 271"/>
                <a:gd name="T1" fmla="*/ 153 h 153"/>
                <a:gd name="T2" fmla="*/ 92 w 271"/>
                <a:gd name="T3" fmla="*/ 32 h 153"/>
                <a:gd name="T4" fmla="*/ 0 w 271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53">
                  <a:moveTo>
                    <a:pt x="271" y="153"/>
                  </a:moveTo>
                  <a:cubicBezTo>
                    <a:pt x="246" y="54"/>
                    <a:pt x="166" y="0"/>
                    <a:pt x="92" y="32"/>
                  </a:cubicBezTo>
                  <a:cubicBezTo>
                    <a:pt x="48" y="51"/>
                    <a:pt x="15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5" name="Freeform 346">
              <a:extLst>
                <a:ext uri="{FF2B5EF4-FFF2-40B4-BE49-F238E27FC236}">
                  <a16:creationId xmlns:a16="http://schemas.microsoft.com/office/drawing/2014/main" id="{942A1AAE-464A-A09E-8B79-B448F6F64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4645024"/>
              <a:ext cx="430213" cy="242888"/>
            </a:xfrm>
            <a:custGeom>
              <a:avLst/>
              <a:gdLst>
                <a:gd name="T0" fmla="*/ 271 w 271"/>
                <a:gd name="T1" fmla="*/ 0 h 153"/>
                <a:gd name="T2" fmla="*/ 92 w 271"/>
                <a:gd name="T3" fmla="*/ 121 h 153"/>
                <a:gd name="T4" fmla="*/ 0 w 271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53">
                  <a:moveTo>
                    <a:pt x="271" y="0"/>
                  </a:moveTo>
                  <a:cubicBezTo>
                    <a:pt x="246" y="99"/>
                    <a:pt x="166" y="153"/>
                    <a:pt x="92" y="121"/>
                  </a:cubicBezTo>
                  <a:cubicBezTo>
                    <a:pt x="48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6" name="Freeform 347">
              <a:extLst>
                <a:ext uri="{FF2B5EF4-FFF2-40B4-BE49-F238E27FC236}">
                  <a16:creationId xmlns:a16="http://schemas.microsoft.com/office/drawing/2014/main" id="{9571D921-4E27-EB39-636D-114D78D48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1" y="4387849"/>
              <a:ext cx="427038" cy="242888"/>
            </a:xfrm>
            <a:custGeom>
              <a:avLst/>
              <a:gdLst>
                <a:gd name="T0" fmla="*/ 269 w 269"/>
                <a:gd name="T1" fmla="*/ 153 h 153"/>
                <a:gd name="T2" fmla="*/ 90 w 269"/>
                <a:gd name="T3" fmla="*/ 32 h 153"/>
                <a:gd name="T4" fmla="*/ 0 w 269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53">
                  <a:moveTo>
                    <a:pt x="269" y="153"/>
                  </a:moveTo>
                  <a:cubicBezTo>
                    <a:pt x="245" y="54"/>
                    <a:pt x="165" y="0"/>
                    <a:pt x="90" y="32"/>
                  </a:cubicBezTo>
                  <a:cubicBezTo>
                    <a:pt x="47" y="51"/>
                    <a:pt x="13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7" name="Freeform 348">
              <a:extLst>
                <a:ext uri="{FF2B5EF4-FFF2-40B4-BE49-F238E27FC236}">
                  <a16:creationId xmlns:a16="http://schemas.microsoft.com/office/drawing/2014/main" id="{DD2F1780-A532-02D5-4D1C-6C210C7E4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645024"/>
              <a:ext cx="427038" cy="242888"/>
            </a:xfrm>
            <a:custGeom>
              <a:avLst/>
              <a:gdLst>
                <a:gd name="T0" fmla="*/ 269 w 269"/>
                <a:gd name="T1" fmla="*/ 0 h 153"/>
                <a:gd name="T2" fmla="*/ 90 w 269"/>
                <a:gd name="T3" fmla="*/ 121 h 153"/>
                <a:gd name="T4" fmla="*/ 0 w 269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53">
                  <a:moveTo>
                    <a:pt x="269" y="0"/>
                  </a:moveTo>
                  <a:cubicBezTo>
                    <a:pt x="245" y="99"/>
                    <a:pt x="165" y="153"/>
                    <a:pt x="90" y="121"/>
                  </a:cubicBezTo>
                  <a:cubicBezTo>
                    <a:pt x="47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8" name="Freeform 349">
              <a:extLst>
                <a:ext uri="{FF2B5EF4-FFF2-40B4-BE49-F238E27FC236}">
                  <a16:creationId xmlns:a16="http://schemas.microsoft.com/office/drawing/2014/main" id="{53D597E2-7886-6074-4ACA-74BD6CFE5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4387849"/>
              <a:ext cx="428625" cy="242888"/>
            </a:xfrm>
            <a:custGeom>
              <a:avLst/>
              <a:gdLst>
                <a:gd name="T0" fmla="*/ 270 w 270"/>
                <a:gd name="T1" fmla="*/ 153 h 153"/>
                <a:gd name="T2" fmla="*/ 92 w 270"/>
                <a:gd name="T3" fmla="*/ 32 h 153"/>
                <a:gd name="T4" fmla="*/ 0 w 270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53">
                  <a:moveTo>
                    <a:pt x="270" y="153"/>
                  </a:moveTo>
                  <a:cubicBezTo>
                    <a:pt x="246" y="54"/>
                    <a:pt x="166" y="0"/>
                    <a:pt x="92" y="32"/>
                  </a:cubicBezTo>
                  <a:cubicBezTo>
                    <a:pt x="48" y="51"/>
                    <a:pt x="15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9" name="Freeform 350">
              <a:extLst>
                <a:ext uri="{FF2B5EF4-FFF2-40B4-BE49-F238E27FC236}">
                  <a16:creationId xmlns:a16="http://schemas.microsoft.com/office/drawing/2014/main" id="{66C33EB0-FD3E-6FF3-D02F-193D49E3C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1" y="4645024"/>
              <a:ext cx="430213" cy="242888"/>
            </a:xfrm>
            <a:custGeom>
              <a:avLst/>
              <a:gdLst>
                <a:gd name="T0" fmla="*/ 271 w 271"/>
                <a:gd name="T1" fmla="*/ 0 h 153"/>
                <a:gd name="T2" fmla="*/ 92 w 271"/>
                <a:gd name="T3" fmla="*/ 121 h 153"/>
                <a:gd name="T4" fmla="*/ 0 w 271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53">
                  <a:moveTo>
                    <a:pt x="271" y="0"/>
                  </a:moveTo>
                  <a:cubicBezTo>
                    <a:pt x="246" y="99"/>
                    <a:pt x="166" y="153"/>
                    <a:pt x="92" y="121"/>
                  </a:cubicBezTo>
                  <a:cubicBezTo>
                    <a:pt x="48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0" name="Freeform 351">
              <a:extLst>
                <a:ext uri="{FF2B5EF4-FFF2-40B4-BE49-F238E27FC236}">
                  <a16:creationId xmlns:a16="http://schemas.microsoft.com/office/drawing/2014/main" id="{BF1C15BB-3CDE-DA58-BF67-D973D498A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1" y="4387849"/>
              <a:ext cx="428625" cy="242888"/>
            </a:xfrm>
            <a:custGeom>
              <a:avLst/>
              <a:gdLst>
                <a:gd name="T0" fmla="*/ 270 w 270"/>
                <a:gd name="T1" fmla="*/ 153 h 153"/>
                <a:gd name="T2" fmla="*/ 91 w 270"/>
                <a:gd name="T3" fmla="*/ 32 h 153"/>
                <a:gd name="T4" fmla="*/ 0 w 270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53">
                  <a:moveTo>
                    <a:pt x="270" y="153"/>
                  </a:moveTo>
                  <a:cubicBezTo>
                    <a:pt x="246" y="54"/>
                    <a:pt x="165" y="0"/>
                    <a:pt x="91" y="32"/>
                  </a:cubicBezTo>
                  <a:cubicBezTo>
                    <a:pt x="48" y="51"/>
                    <a:pt x="14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1" name="Freeform 352">
              <a:extLst>
                <a:ext uri="{FF2B5EF4-FFF2-40B4-BE49-F238E27FC236}">
                  <a16:creationId xmlns:a16="http://schemas.microsoft.com/office/drawing/2014/main" id="{0A913CA7-9097-9217-C116-E0B2A8C12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63" y="4645024"/>
              <a:ext cx="428625" cy="242888"/>
            </a:xfrm>
            <a:custGeom>
              <a:avLst/>
              <a:gdLst>
                <a:gd name="T0" fmla="*/ 270 w 270"/>
                <a:gd name="T1" fmla="*/ 0 h 153"/>
                <a:gd name="T2" fmla="*/ 91 w 270"/>
                <a:gd name="T3" fmla="*/ 121 h 153"/>
                <a:gd name="T4" fmla="*/ 0 w 270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53">
                  <a:moveTo>
                    <a:pt x="270" y="0"/>
                  </a:moveTo>
                  <a:cubicBezTo>
                    <a:pt x="246" y="99"/>
                    <a:pt x="165" y="153"/>
                    <a:pt x="91" y="121"/>
                  </a:cubicBezTo>
                  <a:cubicBezTo>
                    <a:pt x="48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2" name="Freeform 353">
              <a:extLst>
                <a:ext uri="{FF2B5EF4-FFF2-40B4-BE49-F238E27FC236}">
                  <a16:creationId xmlns:a16="http://schemas.microsoft.com/office/drawing/2014/main" id="{3B4D8DA7-7A70-EBC4-C895-D46B3AD73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4437062"/>
              <a:ext cx="430213" cy="201613"/>
            </a:xfrm>
            <a:custGeom>
              <a:avLst/>
              <a:gdLst>
                <a:gd name="T0" fmla="*/ 271 w 271"/>
                <a:gd name="T1" fmla="*/ 127 h 127"/>
                <a:gd name="T2" fmla="*/ 92 w 271"/>
                <a:gd name="T3" fmla="*/ 26 h 127"/>
                <a:gd name="T4" fmla="*/ 0 w 271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27">
                  <a:moveTo>
                    <a:pt x="271" y="127"/>
                  </a:moveTo>
                  <a:cubicBezTo>
                    <a:pt x="246" y="45"/>
                    <a:pt x="166" y="0"/>
                    <a:pt x="92" y="26"/>
                  </a:cubicBezTo>
                  <a:cubicBezTo>
                    <a:pt x="48" y="42"/>
                    <a:pt x="15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3" name="Freeform 354">
              <a:extLst>
                <a:ext uri="{FF2B5EF4-FFF2-40B4-BE49-F238E27FC236}">
                  <a16:creationId xmlns:a16="http://schemas.microsoft.com/office/drawing/2014/main" id="{B8CFFEB9-9D14-7C6C-6AC4-4F2240DFB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4649787"/>
              <a:ext cx="430213" cy="201613"/>
            </a:xfrm>
            <a:custGeom>
              <a:avLst/>
              <a:gdLst>
                <a:gd name="T0" fmla="*/ 271 w 271"/>
                <a:gd name="T1" fmla="*/ 0 h 127"/>
                <a:gd name="T2" fmla="*/ 92 w 271"/>
                <a:gd name="T3" fmla="*/ 101 h 127"/>
                <a:gd name="T4" fmla="*/ 0 w 271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27">
                  <a:moveTo>
                    <a:pt x="271" y="0"/>
                  </a:moveTo>
                  <a:cubicBezTo>
                    <a:pt x="246" y="82"/>
                    <a:pt x="166" y="127"/>
                    <a:pt x="92" y="101"/>
                  </a:cubicBezTo>
                  <a:cubicBezTo>
                    <a:pt x="48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4" name="Freeform 355">
              <a:extLst>
                <a:ext uri="{FF2B5EF4-FFF2-40B4-BE49-F238E27FC236}">
                  <a16:creationId xmlns:a16="http://schemas.microsoft.com/office/drawing/2014/main" id="{65B53250-780F-4367-D9CD-D70E2A258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1" y="4437062"/>
              <a:ext cx="427038" cy="201613"/>
            </a:xfrm>
            <a:custGeom>
              <a:avLst/>
              <a:gdLst>
                <a:gd name="T0" fmla="*/ 269 w 269"/>
                <a:gd name="T1" fmla="*/ 127 h 127"/>
                <a:gd name="T2" fmla="*/ 90 w 269"/>
                <a:gd name="T3" fmla="*/ 26 h 127"/>
                <a:gd name="T4" fmla="*/ 0 w 269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27">
                  <a:moveTo>
                    <a:pt x="269" y="127"/>
                  </a:moveTo>
                  <a:cubicBezTo>
                    <a:pt x="245" y="45"/>
                    <a:pt x="165" y="0"/>
                    <a:pt x="90" y="26"/>
                  </a:cubicBezTo>
                  <a:cubicBezTo>
                    <a:pt x="47" y="42"/>
                    <a:pt x="13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5" name="Freeform 356">
              <a:extLst>
                <a:ext uri="{FF2B5EF4-FFF2-40B4-BE49-F238E27FC236}">
                  <a16:creationId xmlns:a16="http://schemas.microsoft.com/office/drawing/2014/main" id="{330CC7B3-5D4C-DBDA-9332-88D0F6C1E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649787"/>
              <a:ext cx="427038" cy="201613"/>
            </a:xfrm>
            <a:custGeom>
              <a:avLst/>
              <a:gdLst>
                <a:gd name="T0" fmla="*/ 269 w 269"/>
                <a:gd name="T1" fmla="*/ 0 h 127"/>
                <a:gd name="T2" fmla="*/ 90 w 269"/>
                <a:gd name="T3" fmla="*/ 101 h 127"/>
                <a:gd name="T4" fmla="*/ 0 w 269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27">
                  <a:moveTo>
                    <a:pt x="269" y="0"/>
                  </a:moveTo>
                  <a:cubicBezTo>
                    <a:pt x="245" y="82"/>
                    <a:pt x="165" y="127"/>
                    <a:pt x="90" y="101"/>
                  </a:cubicBezTo>
                  <a:cubicBezTo>
                    <a:pt x="47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6" name="Freeform 357">
              <a:extLst>
                <a:ext uri="{FF2B5EF4-FFF2-40B4-BE49-F238E27FC236}">
                  <a16:creationId xmlns:a16="http://schemas.microsoft.com/office/drawing/2014/main" id="{BAB99919-46A2-4CFD-A4A2-18F3634E5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4437062"/>
              <a:ext cx="428625" cy="201613"/>
            </a:xfrm>
            <a:custGeom>
              <a:avLst/>
              <a:gdLst>
                <a:gd name="T0" fmla="*/ 270 w 270"/>
                <a:gd name="T1" fmla="*/ 127 h 127"/>
                <a:gd name="T2" fmla="*/ 92 w 270"/>
                <a:gd name="T3" fmla="*/ 26 h 127"/>
                <a:gd name="T4" fmla="*/ 0 w 270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27">
                  <a:moveTo>
                    <a:pt x="270" y="127"/>
                  </a:moveTo>
                  <a:cubicBezTo>
                    <a:pt x="246" y="45"/>
                    <a:pt x="166" y="0"/>
                    <a:pt x="92" y="26"/>
                  </a:cubicBezTo>
                  <a:cubicBezTo>
                    <a:pt x="48" y="42"/>
                    <a:pt x="15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7" name="Freeform 358">
              <a:extLst>
                <a:ext uri="{FF2B5EF4-FFF2-40B4-BE49-F238E27FC236}">
                  <a16:creationId xmlns:a16="http://schemas.microsoft.com/office/drawing/2014/main" id="{C5E8A7F4-A659-A72B-E02A-B2C46391E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1" y="4649787"/>
              <a:ext cx="430213" cy="201613"/>
            </a:xfrm>
            <a:custGeom>
              <a:avLst/>
              <a:gdLst>
                <a:gd name="T0" fmla="*/ 271 w 271"/>
                <a:gd name="T1" fmla="*/ 0 h 127"/>
                <a:gd name="T2" fmla="*/ 92 w 271"/>
                <a:gd name="T3" fmla="*/ 101 h 127"/>
                <a:gd name="T4" fmla="*/ 0 w 271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27">
                  <a:moveTo>
                    <a:pt x="271" y="0"/>
                  </a:moveTo>
                  <a:cubicBezTo>
                    <a:pt x="246" y="82"/>
                    <a:pt x="166" y="127"/>
                    <a:pt x="92" y="101"/>
                  </a:cubicBezTo>
                  <a:cubicBezTo>
                    <a:pt x="48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8" name="Freeform 359">
              <a:extLst>
                <a:ext uri="{FF2B5EF4-FFF2-40B4-BE49-F238E27FC236}">
                  <a16:creationId xmlns:a16="http://schemas.microsoft.com/office/drawing/2014/main" id="{DEBF3654-C216-E961-CDE5-C74F10CBD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1" y="4437062"/>
              <a:ext cx="428625" cy="201613"/>
            </a:xfrm>
            <a:custGeom>
              <a:avLst/>
              <a:gdLst>
                <a:gd name="T0" fmla="*/ 270 w 270"/>
                <a:gd name="T1" fmla="*/ 127 h 127"/>
                <a:gd name="T2" fmla="*/ 91 w 270"/>
                <a:gd name="T3" fmla="*/ 26 h 127"/>
                <a:gd name="T4" fmla="*/ 0 w 270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27">
                  <a:moveTo>
                    <a:pt x="270" y="127"/>
                  </a:moveTo>
                  <a:cubicBezTo>
                    <a:pt x="246" y="45"/>
                    <a:pt x="165" y="0"/>
                    <a:pt x="91" y="26"/>
                  </a:cubicBezTo>
                  <a:cubicBezTo>
                    <a:pt x="48" y="42"/>
                    <a:pt x="14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9" name="Freeform 360">
              <a:extLst>
                <a:ext uri="{FF2B5EF4-FFF2-40B4-BE49-F238E27FC236}">
                  <a16:creationId xmlns:a16="http://schemas.microsoft.com/office/drawing/2014/main" id="{367DFD9C-C71C-CC4C-AA1D-83888B1C6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63" y="4649787"/>
              <a:ext cx="428625" cy="201613"/>
            </a:xfrm>
            <a:custGeom>
              <a:avLst/>
              <a:gdLst>
                <a:gd name="T0" fmla="*/ 270 w 270"/>
                <a:gd name="T1" fmla="*/ 0 h 127"/>
                <a:gd name="T2" fmla="*/ 91 w 270"/>
                <a:gd name="T3" fmla="*/ 101 h 127"/>
                <a:gd name="T4" fmla="*/ 0 w 270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27">
                  <a:moveTo>
                    <a:pt x="270" y="0"/>
                  </a:moveTo>
                  <a:cubicBezTo>
                    <a:pt x="246" y="82"/>
                    <a:pt x="165" y="127"/>
                    <a:pt x="91" y="101"/>
                  </a:cubicBezTo>
                  <a:cubicBezTo>
                    <a:pt x="48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0" name="Freeform 361">
              <a:extLst>
                <a:ext uri="{FF2B5EF4-FFF2-40B4-BE49-F238E27FC236}">
                  <a16:creationId xmlns:a16="http://schemas.microsoft.com/office/drawing/2014/main" id="{C0FC12D2-A39B-A6CF-649F-58225F08E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4491037"/>
              <a:ext cx="430213" cy="146050"/>
            </a:xfrm>
            <a:custGeom>
              <a:avLst/>
              <a:gdLst>
                <a:gd name="T0" fmla="*/ 271 w 271"/>
                <a:gd name="T1" fmla="*/ 92 h 92"/>
                <a:gd name="T2" fmla="*/ 92 w 271"/>
                <a:gd name="T3" fmla="*/ 19 h 92"/>
                <a:gd name="T4" fmla="*/ 0 w 271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92">
                  <a:moveTo>
                    <a:pt x="271" y="92"/>
                  </a:moveTo>
                  <a:cubicBezTo>
                    <a:pt x="246" y="32"/>
                    <a:pt x="166" y="0"/>
                    <a:pt x="92" y="19"/>
                  </a:cubicBezTo>
                  <a:cubicBezTo>
                    <a:pt x="48" y="31"/>
                    <a:pt x="15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1" name="Freeform 362">
              <a:extLst>
                <a:ext uri="{FF2B5EF4-FFF2-40B4-BE49-F238E27FC236}">
                  <a16:creationId xmlns:a16="http://schemas.microsoft.com/office/drawing/2014/main" id="{8DE5929F-654B-7262-31A9-2652D0653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4645024"/>
              <a:ext cx="430213" cy="144463"/>
            </a:xfrm>
            <a:custGeom>
              <a:avLst/>
              <a:gdLst>
                <a:gd name="T0" fmla="*/ 271 w 271"/>
                <a:gd name="T1" fmla="*/ 0 h 91"/>
                <a:gd name="T2" fmla="*/ 92 w 271"/>
                <a:gd name="T3" fmla="*/ 72 h 91"/>
                <a:gd name="T4" fmla="*/ 0 w 271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91">
                  <a:moveTo>
                    <a:pt x="271" y="0"/>
                  </a:moveTo>
                  <a:cubicBezTo>
                    <a:pt x="246" y="59"/>
                    <a:pt x="166" y="91"/>
                    <a:pt x="92" y="72"/>
                  </a:cubicBezTo>
                  <a:cubicBezTo>
                    <a:pt x="48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2" name="Freeform 363">
              <a:extLst>
                <a:ext uri="{FF2B5EF4-FFF2-40B4-BE49-F238E27FC236}">
                  <a16:creationId xmlns:a16="http://schemas.microsoft.com/office/drawing/2014/main" id="{2DE2DF13-C70A-31A5-C4A6-58F6EA6D0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1" y="4491037"/>
              <a:ext cx="427038" cy="146050"/>
            </a:xfrm>
            <a:custGeom>
              <a:avLst/>
              <a:gdLst>
                <a:gd name="T0" fmla="*/ 269 w 269"/>
                <a:gd name="T1" fmla="*/ 92 h 92"/>
                <a:gd name="T2" fmla="*/ 90 w 269"/>
                <a:gd name="T3" fmla="*/ 19 h 92"/>
                <a:gd name="T4" fmla="*/ 0 w 269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92">
                  <a:moveTo>
                    <a:pt x="269" y="92"/>
                  </a:moveTo>
                  <a:cubicBezTo>
                    <a:pt x="245" y="32"/>
                    <a:pt x="165" y="0"/>
                    <a:pt x="90" y="19"/>
                  </a:cubicBezTo>
                  <a:cubicBezTo>
                    <a:pt x="47" y="31"/>
                    <a:pt x="13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3" name="Freeform 364">
              <a:extLst>
                <a:ext uri="{FF2B5EF4-FFF2-40B4-BE49-F238E27FC236}">
                  <a16:creationId xmlns:a16="http://schemas.microsoft.com/office/drawing/2014/main" id="{1407BBA9-24E7-942A-1DF9-794EBE537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645024"/>
              <a:ext cx="427038" cy="144463"/>
            </a:xfrm>
            <a:custGeom>
              <a:avLst/>
              <a:gdLst>
                <a:gd name="T0" fmla="*/ 269 w 269"/>
                <a:gd name="T1" fmla="*/ 0 h 91"/>
                <a:gd name="T2" fmla="*/ 90 w 269"/>
                <a:gd name="T3" fmla="*/ 72 h 91"/>
                <a:gd name="T4" fmla="*/ 0 w 269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91">
                  <a:moveTo>
                    <a:pt x="269" y="0"/>
                  </a:moveTo>
                  <a:cubicBezTo>
                    <a:pt x="245" y="59"/>
                    <a:pt x="165" y="91"/>
                    <a:pt x="90" y="72"/>
                  </a:cubicBezTo>
                  <a:cubicBezTo>
                    <a:pt x="47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4" name="Freeform 365">
              <a:extLst>
                <a:ext uri="{FF2B5EF4-FFF2-40B4-BE49-F238E27FC236}">
                  <a16:creationId xmlns:a16="http://schemas.microsoft.com/office/drawing/2014/main" id="{550AE354-A02A-174B-5B05-B097FF00F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4491037"/>
              <a:ext cx="428625" cy="146050"/>
            </a:xfrm>
            <a:custGeom>
              <a:avLst/>
              <a:gdLst>
                <a:gd name="T0" fmla="*/ 270 w 270"/>
                <a:gd name="T1" fmla="*/ 92 h 92"/>
                <a:gd name="T2" fmla="*/ 92 w 270"/>
                <a:gd name="T3" fmla="*/ 19 h 92"/>
                <a:gd name="T4" fmla="*/ 0 w 270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92">
                  <a:moveTo>
                    <a:pt x="270" y="92"/>
                  </a:moveTo>
                  <a:cubicBezTo>
                    <a:pt x="246" y="32"/>
                    <a:pt x="166" y="0"/>
                    <a:pt x="92" y="19"/>
                  </a:cubicBezTo>
                  <a:cubicBezTo>
                    <a:pt x="48" y="31"/>
                    <a:pt x="15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5" name="Freeform 366">
              <a:extLst>
                <a:ext uri="{FF2B5EF4-FFF2-40B4-BE49-F238E27FC236}">
                  <a16:creationId xmlns:a16="http://schemas.microsoft.com/office/drawing/2014/main" id="{37313063-5A42-F362-FE42-8FC837A2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1" y="4645024"/>
              <a:ext cx="430213" cy="144463"/>
            </a:xfrm>
            <a:custGeom>
              <a:avLst/>
              <a:gdLst>
                <a:gd name="T0" fmla="*/ 271 w 271"/>
                <a:gd name="T1" fmla="*/ 0 h 91"/>
                <a:gd name="T2" fmla="*/ 92 w 271"/>
                <a:gd name="T3" fmla="*/ 72 h 91"/>
                <a:gd name="T4" fmla="*/ 0 w 271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91">
                  <a:moveTo>
                    <a:pt x="271" y="0"/>
                  </a:moveTo>
                  <a:cubicBezTo>
                    <a:pt x="246" y="59"/>
                    <a:pt x="166" y="91"/>
                    <a:pt x="92" y="72"/>
                  </a:cubicBezTo>
                  <a:cubicBezTo>
                    <a:pt x="48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6" name="Freeform 367">
              <a:extLst>
                <a:ext uri="{FF2B5EF4-FFF2-40B4-BE49-F238E27FC236}">
                  <a16:creationId xmlns:a16="http://schemas.microsoft.com/office/drawing/2014/main" id="{77D8A6D9-4EB5-5F17-00FC-65B84E2BD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1" y="4491037"/>
              <a:ext cx="428625" cy="146050"/>
            </a:xfrm>
            <a:custGeom>
              <a:avLst/>
              <a:gdLst>
                <a:gd name="T0" fmla="*/ 270 w 270"/>
                <a:gd name="T1" fmla="*/ 92 h 92"/>
                <a:gd name="T2" fmla="*/ 91 w 270"/>
                <a:gd name="T3" fmla="*/ 19 h 92"/>
                <a:gd name="T4" fmla="*/ 0 w 270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92">
                  <a:moveTo>
                    <a:pt x="270" y="92"/>
                  </a:moveTo>
                  <a:cubicBezTo>
                    <a:pt x="246" y="32"/>
                    <a:pt x="165" y="0"/>
                    <a:pt x="91" y="19"/>
                  </a:cubicBezTo>
                  <a:cubicBezTo>
                    <a:pt x="48" y="31"/>
                    <a:pt x="14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7" name="Freeform 368">
              <a:extLst>
                <a:ext uri="{FF2B5EF4-FFF2-40B4-BE49-F238E27FC236}">
                  <a16:creationId xmlns:a16="http://schemas.microsoft.com/office/drawing/2014/main" id="{4A0BDAEE-F56B-1BA2-43D6-E0E473C08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63" y="4645024"/>
              <a:ext cx="428625" cy="144463"/>
            </a:xfrm>
            <a:custGeom>
              <a:avLst/>
              <a:gdLst>
                <a:gd name="T0" fmla="*/ 270 w 270"/>
                <a:gd name="T1" fmla="*/ 0 h 91"/>
                <a:gd name="T2" fmla="*/ 91 w 270"/>
                <a:gd name="T3" fmla="*/ 72 h 91"/>
                <a:gd name="T4" fmla="*/ 0 w 270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91">
                  <a:moveTo>
                    <a:pt x="270" y="0"/>
                  </a:moveTo>
                  <a:cubicBezTo>
                    <a:pt x="246" y="59"/>
                    <a:pt x="165" y="91"/>
                    <a:pt x="91" y="72"/>
                  </a:cubicBezTo>
                  <a:cubicBezTo>
                    <a:pt x="48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8" name="Line 369">
              <a:extLst>
                <a:ext uri="{FF2B5EF4-FFF2-40B4-BE49-F238E27FC236}">
                  <a16:creationId xmlns:a16="http://schemas.microsoft.com/office/drawing/2014/main" id="{95F98A3A-505A-7A3C-4C22-4065F73BC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1901" y="4637087"/>
              <a:ext cx="1730375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9" name="Line 370">
              <a:extLst>
                <a:ext uri="{FF2B5EF4-FFF2-40B4-BE49-F238E27FC236}">
                  <a16:creationId xmlns:a16="http://schemas.microsoft.com/office/drawing/2014/main" id="{628B6C21-8912-BA98-3684-0278D51FB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0926" y="4676774"/>
              <a:ext cx="90488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0" name="Freeform 371">
              <a:extLst>
                <a:ext uri="{FF2B5EF4-FFF2-40B4-BE49-F238E27FC236}">
                  <a16:creationId xmlns:a16="http://schemas.microsoft.com/office/drawing/2014/main" id="{9DD1F42D-0119-459B-121A-2D3F7C387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188" y="4637087"/>
              <a:ext cx="111125" cy="74613"/>
            </a:xfrm>
            <a:custGeom>
              <a:avLst/>
              <a:gdLst>
                <a:gd name="T0" fmla="*/ 0 w 70"/>
                <a:gd name="T1" fmla="*/ 6 h 47"/>
                <a:gd name="T2" fmla="*/ 70 w 70"/>
                <a:gd name="T3" fmla="*/ 0 h 47"/>
                <a:gd name="T4" fmla="*/ 18 w 70"/>
                <a:gd name="T5" fmla="*/ 47 h 47"/>
                <a:gd name="T6" fmla="*/ 0 w 70"/>
                <a:gd name="T7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7">
                  <a:moveTo>
                    <a:pt x="0" y="6"/>
                  </a:moveTo>
                  <a:lnTo>
                    <a:pt x="70" y="0"/>
                  </a:lnTo>
                  <a:lnTo>
                    <a:pt x="18" y="4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1" name="Line 372">
              <a:extLst>
                <a:ext uri="{FF2B5EF4-FFF2-40B4-BE49-F238E27FC236}">
                  <a16:creationId xmlns:a16="http://schemas.microsoft.com/office/drawing/2014/main" id="{D8FF342A-EEDB-14A1-3CBC-CA8146D799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43626" y="4698999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2" name="Freeform 373">
              <a:extLst>
                <a:ext uri="{FF2B5EF4-FFF2-40B4-BE49-F238E27FC236}">
                  <a16:creationId xmlns:a16="http://schemas.microsoft.com/office/drawing/2014/main" id="{6DD44272-3826-798E-0071-E8E75AD40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4637087"/>
              <a:ext cx="103188" cy="95250"/>
            </a:xfrm>
            <a:custGeom>
              <a:avLst/>
              <a:gdLst>
                <a:gd name="T0" fmla="*/ 28 w 65"/>
                <a:gd name="T1" fmla="*/ 60 h 60"/>
                <a:gd name="T2" fmla="*/ 65 w 65"/>
                <a:gd name="T3" fmla="*/ 0 h 60"/>
                <a:gd name="T4" fmla="*/ 0 w 65"/>
                <a:gd name="T5" fmla="*/ 26 h 60"/>
                <a:gd name="T6" fmla="*/ 28 w 65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0">
                  <a:moveTo>
                    <a:pt x="28" y="60"/>
                  </a:moveTo>
                  <a:lnTo>
                    <a:pt x="65" y="0"/>
                  </a:lnTo>
                  <a:lnTo>
                    <a:pt x="0" y="26"/>
                  </a:lnTo>
                  <a:lnTo>
                    <a:pt x="28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3" name="Line 374">
              <a:extLst>
                <a:ext uri="{FF2B5EF4-FFF2-40B4-BE49-F238E27FC236}">
                  <a16:creationId xmlns:a16="http://schemas.microsoft.com/office/drawing/2014/main" id="{5596005B-7845-1B52-FECD-494316DE8E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8551" y="4719637"/>
              <a:ext cx="73025" cy="9525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4" name="Freeform 375">
              <a:extLst>
                <a:ext uri="{FF2B5EF4-FFF2-40B4-BE49-F238E27FC236}">
                  <a16:creationId xmlns:a16="http://schemas.microsoft.com/office/drawing/2014/main" id="{247AC984-20F0-4802-9EA6-1047514C1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238" y="4641849"/>
              <a:ext cx="92075" cy="106363"/>
            </a:xfrm>
            <a:custGeom>
              <a:avLst/>
              <a:gdLst>
                <a:gd name="T0" fmla="*/ 35 w 58"/>
                <a:gd name="T1" fmla="*/ 67 h 67"/>
                <a:gd name="T2" fmla="*/ 58 w 58"/>
                <a:gd name="T3" fmla="*/ 0 h 67"/>
                <a:gd name="T4" fmla="*/ 0 w 58"/>
                <a:gd name="T5" fmla="*/ 40 h 67"/>
                <a:gd name="T6" fmla="*/ 35 w 58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7">
                  <a:moveTo>
                    <a:pt x="35" y="67"/>
                  </a:moveTo>
                  <a:lnTo>
                    <a:pt x="58" y="0"/>
                  </a:lnTo>
                  <a:lnTo>
                    <a:pt x="0" y="40"/>
                  </a:lnTo>
                  <a:lnTo>
                    <a:pt x="35" y="6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5" name="Line 376">
              <a:extLst>
                <a:ext uri="{FF2B5EF4-FFF2-40B4-BE49-F238E27FC236}">
                  <a16:creationId xmlns:a16="http://schemas.microsoft.com/office/drawing/2014/main" id="{3C358022-9BBB-982E-BFB0-8D47A37DCA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0926" y="4560887"/>
              <a:ext cx="92075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6" name="Freeform 377">
              <a:extLst>
                <a:ext uri="{FF2B5EF4-FFF2-40B4-BE49-F238E27FC236}">
                  <a16:creationId xmlns:a16="http://schemas.microsoft.com/office/drawing/2014/main" id="{CF9BCEB7-CA01-1718-A969-A90A41739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4564062"/>
              <a:ext cx="111125" cy="74613"/>
            </a:xfrm>
            <a:custGeom>
              <a:avLst/>
              <a:gdLst>
                <a:gd name="T0" fmla="*/ 0 w 70"/>
                <a:gd name="T1" fmla="*/ 41 h 47"/>
                <a:gd name="T2" fmla="*/ 70 w 70"/>
                <a:gd name="T3" fmla="*/ 47 h 47"/>
                <a:gd name="T4" fmla="*/ 18 w 70"/>
                <a:gd name="T5" fmla="*/ 0 h 47"/>
                <a:gd name="T6" fmla="*/ 0 w 70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7">
                  <a:moveTo>
                    <a:pt x="0" y="41"/>
                  </a:moveTo>
                  <a:lnTo>
                    <a:pt x="70" y="47"/>
                  </a:lnTo>
                  <a:lnTo>
                    <a:pt x="18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7" name="Line 378">
              <a:extLst>
                <a:ext uri="{FF2B5EF4-FFF2-40B4-BE49-F238E27FC236}">
                  <a16:creationId xmlns:a16="http://schemas.microsoft.com/office/drawing/2014/main" id="{B1749BD0-935D-5DEF-CCB4-6CEE237530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5213" y="4500562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8" name="Freeform 379">
              <a:extLst>
                <a:ext uri="{FF2B5EF4-FFF2-40B4-BE49-F238E27FC236}">
                  <a16:creationId xmlns:a16="http://schemas.microsoft.com/office/drawing/2014/main" id="{35D0B57F-CF66-D8D5-9418-805CB10F9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4543424"/>
              <a:ext cx="104775" cy="95250"/>
            </a:xfrm>
            <a:custGeom>
              <a:avLst/>
              <a:gdLst>
                <a:gd name="T0" fmla="*/ 29 w 66"/>
                <a:gd name="T1" fmla="*/ 0 h 60"/>
                <a:gd name="T2" fmla="*/ 66 w 66"/>
                <a:gd name="T3" fmla="*/ 60 h 60"/>
                <a:gd name="T4" fmla="*/ 0 w 66"/>
                <a:gd name="T5" fmla="*/ 35 h 60"/>
                <a:gd name="T6" fmla="*/ 29 w 6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60">
                  <a:moveTo>
                    <a:pt x="29" y="0"/>
                  </a:moveTo>
                  <a:lnTo>
                    <a:pt x="66" y="60"/>
                  </a:lnTo>
                  <a:lnTo>
                    <a:pt x="0" y="3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9" name="Line 380">
              <a:extLst>
                <a:ext uri="{FF2B5EF4-FFF2-40B4-BE49-F238E27FC236}">
                  <a16:creationId xmlns:a16="http://schemas.microsoft.com/office/drawing/2014/main" id="{B2F6D4BC-BAC3-12D1-3926-F84CAEA86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80138" y="4462462"/>
              <a:ext cx="73025" cy="93663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0" name="Freeform 381">
              <a:extLst>
                <a:ext uri="{FF2B5EF4-FFF2-40B4-BE49-F238E27FC236}">
                  <a16:creationId xmlns:a16="http://schemas.microsoft.com/office/drawing/2014/main" id="{90E18531-5E98-16D7-3957-B430673C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4527549"/>
              <a:ext cx="92075" cy="106363"/>
            </a:xfrm>
            <a:custGeom>
              <a:avLst/>
              <a:gdLst>
                <a:gd name="T0" fmla="*/ 35 w 58"/>
                <a:gd name="T1" fmla="*/ 0 h 67"/>
                <a:gd name="T2" fmla="*/ 58 w 58"/>
                <a:gd name="T3" fmla="*/ 67 h 67"/>
                <a:gd name="T4" fmla="*/ 0 w 58"/>
                <a:gd name="T5" fmla="*/ 27 h 67"/>
                <a:gd name="T6" fmla="*/ 35 w 58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7">
                  <a:moveTo>
                    <a:pt x="35" y="0"/>
                  </a:moveTo>
                  <a:lnTo>
                    <a:pt x="58" y="67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1" name="Line 382">
              <a:extLst>
                <a:ext uri="{FF2B5EF4-FFF2-40B4-BE49-F238E27FC236}">
                  <a16:creationId xmlns:a16="http://schemas.microsoft.com/office/drawing/2014/main" id="{9CCA7C1C-A0AB-27BF-0A8E-063DC198E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3463" y="4637087"/>
              <a:ext cx="100013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2" name="Freeform 383">
              <a:extLst>
                <a:ext uri="{FF2B5EF4-FFF2-40B4-BE49-F238E27FC236}">
                  <a16:creationId xmlns:a16="http://schemas.microsoft.com/office/drawing/2014/main" id="{F7DB7ACA-042F-F020-4D63-4C0068F49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3951" y="4602162"/>
              <a:ext cx="106363" cy="71438"/>
            </a:xfrm>
            <a:custGeom>
              <a:avLst/>
              <a:gdLst>
                <a:gd name="T0" fmla="*/ 0 w 67"/>
                <a:gd name="T1" fmla="*/ 45 h 45"/>
                <a:gd name="T2" fmla="*/ 67 w 67"/>
                <a:gd name="T3" fmla="*/ 22 h 45"/>
                <a:gd name="T4" fmla="*/ 0 w 67"/>
                <a:gd name="T5" fmla="*/ 0 h 45"/>
                <a:gd name="T6" fmla="*/ 0 w 67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5">
                  <a:moveTo>
                    <a:pt x="0" y="45"/>
                  </a:moveTo>
                  <a:lnTo>
                    <a:pt x="67" y="22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3" name="Line 384">
              <a:extLst>
                <a:ext uri="{FF2B5EF4-FFF2-40B4-BE49-F238E27FC236}">
                  <a16:creationId xmlns:a16="http://schemas.microsoft.com/office/drawing/2014/main" id="{EF6E1E66-384F-EC23-6F11-5A475D9F10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3863" y="4638674"/>
              <a:ext cx="90488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4" name="Freeform 385">
              <a:extLst>
                <a:ext uri="{FF2B5EF4-FFF2-40B4-BE49-F238E27FC236}">
                  <a16:creationId xmlns:a16="http://schemas.microsoft.com/office/drawing/2014/main" id="{84ABA6B6-ECEA-8DD3-ABE5-D11368CD9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6" y="4641849"/>
              <a:ext cx="112713" cy="76200"/>
            </a:xfrm>
            <a:custGeom>
              <a:avLst/>
              <a:gdLst>
                <a:gd name="T0" fmla="*/ 0 w 71"/>
                <a:gd name="T1" fmla="*/ 42 h 48"/>
                <a:gd name="T2" fmla="*/ 71 w 71"/>
                <a:gd name="T3" fmla="*/ 48 h 48"/>
                <a:gd name="T4" fmla="*/ 18 w 71"/>
                <a:gd name="T5" fmla="*/ 0 h 48"/>
                <a:gd name="T6" fmla="*/ 0 w 71"/>
                <a:gd name="T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48">
                  <a:moveTo>
                    <a:pt x="0" y="42"/>
                  </a:moveTo>
                  <a:lnTo>
                    <a:pt x="71" y="48"/>
                  </a:lnTo>
                  <a:lnTo>
                    <a:pt x="18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5" name="Line 386">
              <a:extLst>
                <a:ext uri="{FF2B5EF4-FFF2-40B4-BE49-F238E27FC236}">
                  <a16:creationId xmlns:a16="http://schemas.microsoft.com/office/drawing/2014/main" id="{1FAB1993-CD7D-BD3B-0E40-914F8C3BE4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3863" y="4638674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6" name="Freeform 387">
              <a:extLst>
                <a:ext uri="{FF2B5EF4-FFF2-40B4-BE49-F238E27FC236}">
                  <a16:creationId xmlns:a16="http://schemas.microsoft.com/office/drawing/2014/main" id="{6A73758B-17F1-1C80-426C-36AAED68C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776" y="4683124"/>
              <a:ext cx="104775" cy="93663"/>
            </a:xfrm>
            <a:custGeom>
              <a:avLst/>
              <a:gdLst>
                <a:gd name="T0" fmla="*/ 29 w 66"/>
                <a:gd name="T1" fmla="*/ 0 h 59"/>
                <a:gd name="T2" fmla="*/ 66 w 66"/>
                <a:gd name="T3" fmla="*/ 59 h 59"/>
                <a:gd name="T4" fmla="*/ 0 w 66"/>
                <a:gd name="T5" fmla="*/ 34 h 59"/>
                <a:gd name="T6" fmla="*/ 29 w 66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59">
                  <a:moveTo>
                    <a:pt x="29" y="0"/>
                  </a:moveTo>
                  <a:lnTo>
                    <a:pt x="66" y="59"/>
                  </a:lnTo>
                  <a:lnTo>
                    <a:pt x="0" y="3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7" name="Line 388">
              <a:extLst>
                <a:ext uri="{FF2B5EF4-FFF2-40B4-BE49-F238E27FC236}">
                  <a16:creationId xmlns:a16="http://schemas.microsoft.com/office/drawing/2014/main" id="{60CF361B-AE80-BA15-B6CA-1B7AA1F58B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3863" y="4645024"/>
              <a:ext cx="73025" cy="93663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8" name="Freeform 389">
              <a:extLst>
                <a:ext uri="{FF2B5EF4-FFF2-40B4-BE49-F238E27FC236}">
                  <a16:creationId xmlns:a16="http://schemas.microsoft.com/office/drawing/2014/main" id="{E19163F1-7BA1-3750-13D0-957B7BE33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551" y="4710112"/>
              <a:ext cx="92075" cy="106363"/>
            </a:xfrm>
            <a:custGeom>
              <a:avLst/>
              <a:gdLst>
                <a:gd name="T0" fmla="*/ 35 w 58"/>
                <a:gd name="T1" fmla="*/ 0 h 67"/>
                <a:gd name="T2" fmla="*/ 58 w 58"/>
                <a:gd name="T3" fmla="*/ 67 h 67"/>
                <a:gd name="T4" fmla="*/ 0 w 58"/>
                <a:gd name="T5" fmla="*/ 28 h 67"/>
                <a:gd name="T6" fmla="*/ 35 w 58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7">
                  <a:moveTo>
                    <a:pt x="35" y="0"/>
                  </a:moveTo>
                  <a:lnTo>
                    <a:pt x="58" y="67"/>
                  </a:lnTo>
                  <a:lnTo>
                    <a:pt x="0" y="2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9" name="Line 390">
              <a:extLst>
                <a:ext uri="{FF2B5EF4-FFF2-40B4-BE49-F238E27FC236}">
                  <a16:creationId xmlns:a16="http://schemas.microsoft.com/office/drawing/2014/main" id="{7B54B394-379A-05C6-6631-E202A5E33F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2276" y="4600574"/>
              <a:ext cx="90488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0" name="Freeform 391">
              <a:extLst>
                <a:ext uri="{FF2B5EF4-FFF2-40B4-BE49-F238E27FC236}">
                  <a16:creationId xmlns:a16="http://schemas.microsoft.com/office/drawing/2014/main" id="{AB1C854A-51C2-590F-CE30-7E637B626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538" y="4562474"/>
              <a:ext cx="112713" cy="74613"/>
            </a:xfrm>
            <a:custGeom>
              <a:avLst/>
              <a:gdLst>
                <a:gd name="T0" fmla="*/ 0 w 71"/>
                <a:gd name="T1" fmla="*/ 6 h 47"/>
                <a:gd name="T2" fmla="*/ 71 w 71"/>
                <a:gd name="T3" fmla="*/ 0 h 47"/>
                <a:gd name="T4" fmla="*/ 18 w 71"/>
                <a:gd name="T5" fmla="*/ 47 h 47"/>
                <a:gd name="T6" fmla="*/ 0 w 71"/>
                <a:gd name="T7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47">
                  <a:moveTo>
                    <a:pt x="0" y="6"/>
                  </a:moveTo>
                  <a:lnTo>
                    <a:pt x="71" y="0"/>
                  </a:lnTo>
                  <a:lnTo>
                    <a:pt x="18" y="4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1" name="Line 392">
              <a:extLst>
                <a:ext uri="{FF2B5EF4-FFF2-40B4-BE49-F238E27FC236}">
                  <a16:creationId xmlns:a16="http://schemas.microsoft.com/office/drawing/2014/main" id="{724676DA-8D0C-7C99-EB0C-0B15F8DAC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2276" y="4564062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2" name="Freeform 393">
              <a:extLst>
                <a:ext uri="{FF2B5EF4-FFF2-40B4-BE49-F238E27FC236}">
                  <a16:creationId xmlns:a16="http://schemas.microsoft.com/office/drawing/2014/main" id="{31F8D36A-C3A1-71DB-9FB7-21A44C8DF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2149"/>
              <a:ext cx="104775" cy="95250"/>
            </a:xfrm>
            <a:custGeom>
              <a:avLst/>
              <a:gdLst>
                <a:gd name="T0" fmla="*/ 29 w 66"/>
                <a:gd name="T1" fmla="*/ 60 h 60"/>
                <a:gd name="T2" fmla="*/ 66 w 66"/>
                <a:gd name="T3" fmla="*/ 0 h 60"/>
                <a:gd name="T4" fmla="*/ 0 w 66"/>
                <a:gd name="T5" fmla="*/ 26 h 60"/>
                <a:gd name="T6" fmla="*/ 29 w 66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60">
                  <a:moveTo>
                    <a:pt x="29" y="60"/>
                  </a:moveTo>
                  <a:lnTo>
                    <a:pt x="66" y="0"/>
                  </a:lnTo>
                  <a:lnTo>
                    <a:pt x="0" y="26"/>
                  </a:lnTo>
                  <a:lnTo>
                    <a:pt x="29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3" name="Line 394">
              <a:extLst>
                <a:ext uri="{FF2B5EF4-FFF2-40B4-BE49-F238E27FC236}">
                  <a16:creationId xmlns:a16="http://schemas.microsoft.com/office/drawing/2014/main" id="{BBD97245-67B4-1814-E0AE-55F15AD7F6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2276" y="4540249"/>
              <a:ext cx="73025" cy="9525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4" name="Freeform 395">
              <a:extLst>
                <a:ext uri="{FF2B5EF4-FFF2-40B4-BE49-F238E27FC236}">
                  <a16:creationId xmlns:a16="http://schemas.microsoft.com/office/drawing/2014/main" id="{D68EDCE4-83CD-2346-6462-00E5946B4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4464049"/>
              <a:ext cx="93663" cy="104775"/>
            </a:xfrm>
            <a:custGeom>
              <a:avLst/>
              <a:gdLst>
                <a:gd name="T0" fmla="*/ 35 w 59"/>
                <a:gd name="T1" fmla="*/ 66 h 66"/>
                <a:gd name="T2" fmla="*/ 59 w 59"/>
                <a:gd name="T3" fmla="*/ 0 h 66"/>
                <a:gd name="T4" fmla="*/ 0 w 59"/>
                <a:gd name="T5" fmla="*/ 39 h 66"/>
                <a:gd name="T6" fmla="*/ 35 w 59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66">
                  <a:moveTo>
                    <a:pt x="35" y="66"/>
                  </a:moveTo>
                  <a:lnTo>
                    <a:pt x="59" y="0"/>
                  </a:lnTo>
                  <a:lnTo>
                    <a:pt x="0" y="39"/>
                  </a:lnTo>
                  <a:lnTo>
                    <a:pt x="35" y="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5" name="Line 396">
              <a:extLst>
                <a:ext uri="{FF2B5EF4-FFF2-40B4-BE49-F238E27FC236}">
                  <a16:creationId xmlns:a16="http://schemas.microsoft.com/office/drawing/2014/main" id="{50910801-C697-270A-AAB3-44484B921D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3863" y="4638674"/>
              <a:ext cx="98425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6" name="Freeform 397">
              <a:extLst>
                <a:ext uri="{FF2B5EF4-FFF2-40B4-BE49-F238E27FC236}">
                  <a16:creationId xmlns:a16="http://schemas.microsoft.com/office/drawing/2014/main" id="{BED403DB-777A-89C0-77BF-547CF251F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2763" y="4603749"/>
              <a:ext cx="107950" cy="71438"/>
            </a:xfrm>
            <a:custGeom>
              <a:avLst/>
              <a:gdLst>
                <a:gd name="T0" fmla="*/ 0 w 68"/>
                <a:gd name="T1" fmla="*/ 0 h 45"/>
                <a:gd name="T2" fmla="*/ 68 w 68"/>
                <a:gd name="T3" fmla="*/ 22 h 45"/>
                <a:gd name="T4" fmla="*/ 0 w 68"/>
                <a:gd name="T5" fmla="*/ 45 h 45"/>
                <a:gd name="T6" fmla="*/ 0 w 68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5">
                  <a:moveTo>
                    <a:pt x="0" y="0"/>
                  </a:moveTo>
                  <a:lnTo>
                    <a:pt x="68" y="22"/>
                  </a:lnTo>
                  <a:lnTo>
                    <a:pt x="0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7" name="Oval 435">
              <a:extLst>
                <a:ext uri="{FF2B5EF4-FFF2-40B4-BE49-F238E27FC236}">
                  <a16:creationId xmlns:a16="http://schemas.microsoft.com/office/drawing/2014/main" id="{C73F26FE-A875-5703-C44F-2D88430B7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0238" y="4240212"/>
              <a:ext cx="760413" cy="774700"/>
            </a:xfrm>
            <a:prstGeom prst="ellipse">
              <a:avLst/>
            </a:pr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8" name="Oval 436">
              <a:extLst>
                <a:ext uri="{FF2B5EF4-FFF2-40B4-BE49-F238E27FC236}">
                  <a16:creationId xmlns:a16="http://schemas.microsoft.com/office/drawing/2014/main" id="{C35033A7-A8DE-5D73-20C5-E4B491EF0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0238" y="4240212"/>
              <a:ext cx="760413" cy="77470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9" name="Freeform 439">
              <a:extLst>
                <a:ext uri="{FF2B5EF4-FFF2-40B4-BE49-F238E27FC236}">
                  <a16:creationId xmlns:a16="http://schemas.microsoft.com/office/drawing/2014/main" id="{4997BBC4-9A66-24F0-DA20-E26C62D51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4354512"/>
              <a:ext cx="536575" cy="547688"/>
            </a:xfrm>
            <a:custGeom>
              <a:avLst/>
              <a:gdLst>
                <a:gd name="T0" fmla="*/ 0 w 338"/>
                <a:gd name="T1" fmla="*/ 173 h 345"/>
                <a:gd name="T2" fmla="*/ 169 w 338"/>
                <a:gd name="T3" fmla="*/ 0 h 345"/>
                <a:gd name="T4" fmla="*/ 338 w 338"/>
                <a:gd name="T5" fmla="*/ 173 h 345"/>
                <a:gd name="T6" fmla="*/ 338 w 338"/>
                <a:gd name="T7" fmla="*/ 173 h 345"/>
                <a:gd name="T8" fmla="*/ 169 w 338"/>
                <a:gd name="T9" fmla="*/ 345 h 345"/>
                <a:gd name="T10" fmla="*/ 0 w 338"/>
                <a:gd name="T11" fmla="*/ 17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8" h="345">
                  <a:moveTo>
                    <a:pt x="0" y="173"/>
                  </a:moveTo>
                  <a:cubicBezTo>
                    <a:pt x="0" y="77"/>
                    <a:pt x="76" y="0"/>
                    <a:pt x="169" y="0"/>
                  </a:cubicBezTo>
                  <a:cubicBezTo>
                    <a:pt x="263" y="0"/>
                    <a:pt x="338" y="77"/>
                    <a:pt x="338" y="173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38" y="268"/>
                    <a:pt x="263" y="345"/>
                    <a:pt x="169" y="345"/>
                  </a:cubicBezTo>
                  <a:cubicBezTo>
                    <a:pt x="76" y="345"/>
                    <a:pt x="0" y="268"/>
                    <a:pt x="0" y="173"/>
                  </a:cubicBez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26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rgbClr val="C6D8F0"/>
                </a:gs>
              </a:gsLst>
              <a:path path="circle">
                <a:fillToRect l="50000" t="50000" r="50000" b="50000"/>
              </a:path>
            </a:gradFill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</p:grpSp>
      <p:grpSp>
        <p:nvGrpSpPr>
          <p:cNvPr id="150" name="Group 5562">
            <a:extLst>
              <a:ext uri="{FF2B5EF4-FFF2-40B4-BE49-F238E27FC236}">
                <a16:creationId xmlns:a16="http://schemas.microsoft.com/office/drawing/2014/main" id="{9F6C0C98-C07C-D279-8EB5-232150B0E5F5}"/>
              </a:ext>
            </a:extLst>
          </p:cNvPr>
          <p:cNvGrpSpPr/>
          <p:nvPr/>
        </p:nvGrpSpPr>
        <p:grpSpPr>
          <a:xfrm>
            <a:off x="1565947" y="2662409"/>
            <a:ext cx="2852738" cy="781051"/>
            <a:chOff x="-2090738" y="4175126"/>
            <a:chExt cx="2852738" cy="781051"/>
          </a:xfrm>
        </p:grpSpPr>
        <p:sp>
          <p:nvSpPr>
            <p:cNvPr id="151" name="Rectangle 404">
              <a:extLst>
                <a:ext uri="{FF2B5EF4-FFF2-40B4-BE49-F238E27FC236}">
                  <a16:creationId xmlns:a16="http://schemas.microsoft.com/office/drawing/2014/main" id="{20B35308-BCF6-CAD2-29D5-272975482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33575" y="4175126"/>
              <a:ext cx="1724025" cy="78105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2" name="Rectangle 405">
              <a:extLst>
                <a:ext uri="{FF2B5EF4-FFF2-40B4-BE49-F238E27FC236}">
                  <a16:creationId xmlns:a16="http://schemas.microsoft.com/office/drawing/2014/main" id="{EAFC67DA-D4D3-F489-3210-2C6F722DA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33575" y="4175126"/>
              <a:ext cx="1724025" cy="781050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3" name="Rectangle 406">
              <a:extLst>
                <a:ext uri="{FF2B5EF4-FFF2-40B4-BE49-F238E27FC236}">
                  <a16:creationId xmlns:a16="http://schemas.microsoft.com/office/drawing/2014/main" id="{B59C771C-B958-8C8A-BA37-A1A1B3B51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95475" y="4205289"/>
              <a:ext cx="8143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Cladding</a:t>
              </a:r>
              <a:endParaRPr kumimoji="0" lang="en-GB" sz="4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407">
              <a:extLst>
                <a:ext uri="{FF2B5EF4-FFF2-40B4-BE49-F238E27FC236}">
                  <a16:creationId xmlns:a16="http://schemas.microsoft.com/office/drawing/2014/main" id="{E54069C6-3C44-27CC-6BB9-765A54F78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33575" y="4505326"/>
              <a:ext cx="1724025" cy="125413"/>
            </a:xfrm>
            <a:prstGeom prst="rect">
              <a:avLst/>
            </a:prstGeom>
            <a:solidFill>
              <a:srgbClr val="C6D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5" name="Rectangle 408">
              <a:extLst>
                <a:ext uri="{FF2B5EF4-FFF2-40B4-BE49-F238E27FC236}">
                  <a16:creationId xmlns:a16="http://schemas.microsoft.com/office/drawing/2014/main" id="{B19F81A3-45B6-31E4-5CA2-DEC6DA75F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33575" y="4505326"/>
              <a:ext cx="1724025" cy="125413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6" name="Line 409">
              <a:extLst>
                <a:ext uri="{FF2B5EF4-FFF2-40B4-BE49-F238E27FC236}">
                  <a16:creationId xmlns:a16="http://schemas.microsoft.com/office/drawing/2014/main" id="{F226982F-F387-B93A-D5F2-2B3EAC842C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90738" y="4565651"/>
              <a:ext cx="1943100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7" name="Line 410">
              <a:extLst>
                <a:ext uri="{FF2B5EF4-FFF2-40B4-BE49-F238E27FC236}">
                  <a16:creationId xmlns:a16="http://schemas.microsoft.com/office/drawing/2014/main" id="{5E1BF1CA-2375-012B-FFCE-91005D509A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90738" y="4565651"/>
              <a:ext cx="60325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8" name="Freeform 411">
              <a:extLst>
                <a:ext uri="{FF2B5EF4-FFF2-40B4-BE49-F238E27FC236}">
                  <a16:creationId xmlns:a16="http://schemas.microsoft.com/office/drawing/2014/main" id="{71F91F44-9628-97C4-DF75-0AC812C34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9938" y="4530726"/>
              <a:ext cx="106363" cy="69850"/>
            </a:xfrm>
            <a:custGeom>
              <a:avLst/>
              <a:gdLst>
                <a:gd name="T0" fmla="*/ 0 w 67"/>
                <a:gd name="T1" fmla="*/ 0 h 44"/>
                <a:gd name="T2" fmla="*/ 67 w 67"/>
                <a:gd name="T3" fmla="*/ 22 h 44"/>
                <a:gd name="T4" fmla="*/ 0 w 67"/>
                <a:gd name="T5" fmla="*/ 44 h 44"/>
                <a:gd name="T6" fmla="*/ 0 w 67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4">
                  <a:moveTo>
                    <a:pt x="0" y="0"/>
                  </a:moveTo>
                  <a:lnTo>
                    <a:pt x="67" y="22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9" name="Line 412">
              <a:extLst>
                <a:ext uri="{FF2B5EF4-FFF2-40B4-BE49-F238E27FC236}">
                  <a16:creationId xmlns:a16="http://schemas.microsoft.com/office/drawing/2014/main" id="{F32799E0-01BD-F39F-EB74-6498556198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9550" y="4565651"/>
              <a:ext cx="36513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0" name="Freeform 413">
              <a:extLst>
                <a:ext uri="{FF2B5EF4-FFF2-40B4-BE49-F238E27FC236}">
                  <a16:creationId xmlns:a16="http://schemas.microsoft.com/office/drawing/2014/main" id="{C0D9744F-15AC-DB98-08E6-58A760AB7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2563" y="4530726"/>
              <a:ext cx="106363" cy="69850"/>
            </a:xfrm>
            <a:custGeom>
              <a:avLst/>
              <a:gdLst>
                <a:gd name="T0" fmla="*/ 0 w 67"/>
                <a:gd name="T1" fmla="*/ 0 h 44"/>
                <a:gd name="T2" fmla="*/ 67 w 67"/>
                <a:gd name="T3" fmla="*/ 22 h 44"/>
                <a:gd name="T4" fmla="*/ 0 w 67"/>
                <a:gd name="T5" fmla="*/ 44 h 44"/>
                <a:gd name="T6" fmla="*/ 0 w 67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4">
                  <a:moveTo>
                    <a:pt x="0" y="0"/>
                  </a:moveTo>
                  <a:lnTo>
                    <a:pt x="67" y="22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1" name="Oval 427">
              <a:extLst>
                <a:ext uri="{FF2B5EF4-FFF2-40B4-BE49-F238E27FC236}">
                  <a16:creationId xmlns:a16="http://schemas.microsoft.com/office/drawing/2014/main" id="{2364087F-D03A-B777-5B84-8A86251C6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" y="4179889"/>
              <a:ext cx="760413" cy="776288"/>
            </a:xfrm>
            <a:prstGeom prst="ellipse">
              <a:avLst/>
            </a:pr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2" name="Oval 428">
              <a:extLst>
                <a:ext uri="{FF2B5EF4-FFF2-40B4-BE49-F238E27FC236}">
                  <a16:creationId xmlns:a16="http://schemas.microsoft.com/office/drawing/2014/main" id="{A84F0257-0D32-A816-03C9-ED39E8E1D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79889"/>
              <a:ext cx="762000" cy="776288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3" name="Freeform 429">
              <a:extLst>
                <a:ext uri="{FF2B5EF4-FFF2-40B4-BE49-F238E27FC236}">
                  <a16:creationId xmlns:a16="http://schemas.microsoft.com/office/drawing/2014/main" id="{DD03221B-EFDB-81F5-6638-29F816FDF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7" y="4505326"/>
              <a:ext cx="117475" cy="119063"/>
            </a:xfrm>
            <a:custGeom>
              <a:avLst/>
              <a:gdLst>
                <a:gd name="T0" fmla="*/ 0 w 281"/>
                <a:gd name="T1" fmla="*/ 143 h 287"/>
                <a:gd name="T2" fmla="*/ 140 w 281"/>
                <a:gd name="T3" fmla="*/ 0 h 287"/>
                <a:gd name="T4" fmla="*/ 281 w 281"/>
                <a:gd name="T5" fmla="*/ 143 h 287"/>
                <a:gd name="T6" fmla="*/ 281 w 281"/>
                <a:gd name="T7" fmla="*/ 143 h 287"/>
                <a:gd name="T8" fmla="*/ 140 w 281"/>
                <a:gd name="T9" fmla="*/ 287 h 287"/>
                <a:gd name="T10" fmla="*/ 0 w 281"/>
                <a:gd name="T11" fmla="*/ 143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287">
                  <a:moveTo>
                    <a:pt x="0" y="143"/>
                  </a:moveTo>
                  <a:cubicBezTo>
                    <a:pt x="0" y="64"/>
                    <a:pt x="63" y="0"/>
                    <a:pt x="140" y="0"/>
                  </a:cubicBezTo>
                  <a:cubicBezTo>
                    <a:pt x="218" y="0"/>
                    <a:pt x="281" y="64"/>
                    <a:pt x="281" y="143"/>
                  </a:cubicBezTo>
                  <a:cubicBezTo>
                    <a:pt x="281" y="143"/>
                    <a:pt x="281" y="143"/>
                    <a:pt x="281" y="143"/>
                  </a:cubicBezTo>
                  <a:cubicBezTo>
                    <a:pt x="281" y="223"/>
                    <a:pt x="218" y="287"/>
                    <a:pt x="140" y="287"/>
                  </a:cubicBezTo>
                  <a:cubicBezTo>
                    <a:pt x="63" y="287"/>
                    <a:pt x="0" y="223"/>
                    <a:pt x="0" y="143"/>
                  </a:cubicBezTo>
                </a:path>
              </a:pathLst>
            </a:custGeom>
            <a:solidFill>
              <a:srgbClr val="C6D8F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4" name="Freeform 430">
              <a:extLst>
                <a:ext uri="{FF2B5EF4-FFF2-40B4-BE49-F238E27FC236}">
                  <a16:creationId xmlns:a16="http://schemas.microsoft.com/office/drawing/2014/main" id="{D2043AC0-9051-DBC8-1885-5EF5EE1B6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7" y="4505326"/>
              <a:ext cx="117475" cy="119063"/>
            </a:xfrm>
            <a:custGeom>
              <a:avLst/>
              <a:gdLst>
                <a:gd name="T0" fmla="*/ 0 w 74"/>
                <a:gd name="T1" fmla="*/ 37 h 75"/>
                <a:gd name="T2" fmla="*/ 37 w 74"/>
                <a:gd name="T3" fmla="*/ 0 h 75"/>
                <a:gd name="T4" fmla="*/ 74 w 74"/>
                <a:gd name="T5" fmla="*/ 37 h 75"/>
                <a:gd name="T6" fmla="*/ 74 w 74"/>
                <a:gd name="T7" fmla="*/ 37 h 75"/>
                <a:gd name="T8" fmla="*/ 37 w 74"/>
                <a:gd name="T9" fmla="*/ 75 h 75"/>
                <a:gd name="T10" fmla="*/ 0 w 74"/>
                <a:gd name="T1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75">
                  <a:moveTo>
                    <a:pt x="0" y="37"/>
                  </a:moveTo>
                  <a:cubicBezTo>
                    <a:pt x="0" y="17"/>
                    <a:pt x="17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4" y="58"/>
                    <a:pt x="57" y="75"/>
                    <a:pt x="37" y="75"/>
                  </a:cubicBezTo>
                  <a:cubicBezTo>
                    <a:pt x="17" y="75"/>
                    <a:pt x="0" y="58"/>
                    <a:pt x="0" y="37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5" name="Rectangle 480">
              <a:extLst>
                <a:ext uri="{FF2B5EF4-FFF2-40B4-BE49-F238E27FC236}">
                  <a16:creationId xmlns:a16="http://schemas.microsoft.com/office/drawing/2014/main" id="{995483B6-E83E-410B-8253-FB919A786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03413" y="4602164"/>
              <a:ext cx="4378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Core</a:t>
              </a:r>
              <a:endParaRPr kumimoji="0" lang="en-GB" sz="4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66" name="Rectangle 534">
            <a:extLst>
              <a:ext uri="{FF2B5EF4-FFF2-40B4-BE49-F238E27FC236}">
                <a16:creationId xmlns:a16="http://schemas.microsoft.com/office/drawing/2014/main" id="{0ED7A2F0-4F46-F5DF-811A-1CCACA059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807" y="2175804"/>
            <a:ext cx="3355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Single-mode </a:t>
            </a:r>
            <a:r>
              <a:rPr lang="en-GB" noProof="0" dirty="0">
                <a:solidFill>
                  <a:srgbClr val="262626"/>
                </a:solidFill>
              </a:rPr>
              <a:t>f</a:t>
            </a:r>
            <a:r>
              <a:rPr kumimoji="0" lang="en-GB" b="0" i="0" u="none" strike="noStrike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ibre (SMF)</a:t>
            </a:r>
            <a:endParaRPr kumimoji="0" lang="en-GB" sz="4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7" name="Rectangle 534">
            <a:extLst>
              <a:ext uri="{FF2B5EF4-FFF2-40B4-BE49-F238E27FC236}">
                <a16:creationId xmlns:a16="http://schemas.microsoft.com/office/drawing/2014/main" id="{9AD5AA7B-038C-2691-668E-DE29CEA4C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573" y="2175804"/>
            <a:ext cx="3355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</a:rPr>
              <a:t>Multimode </a:t>
            </a:r>
            <a:r>
              <a:rPr lang="en-GB" noProof="0" dirty="0">
                <a:solidFill>
                  <a:srgbClr val="262626"/>
                </a:solidFill>
              </a:rPr>
              <a:t>f</a:t>
            </a:r>
            <a:r>
              <a:rPr kumimoji="0" lang="en-GB" b="0" i="0" u="none" strike="noStrike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</a:rPr>
              <a:t>ibre (MMF)</a:t>
            </a:r>
            <a:endParaRPr kumimoji="0" lang="en-GB" sz="4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74BDDAAC-8FD8-F800-9DBC-AB46A551DCE2}"/>
              </a:ext>
            </a:extLst>
          </p:cNvPr>
          <p:cNvSpPr txBox="1"/>
          <p:nvPr/>
        </p:nvSpPr>
        <p:spPr>
          <a:xfrm>
            <a:off x="543142" y="3727688"/>
            <a:ext cx="5474885" cy="901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 transmission reach (&gt;500m, 10-50km)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with the largest transmission capacity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9307F3E-AC40-6CCF-FFF8-AB0F2418E8B1}"/>
              </a:ext>
            </a:extLst>
          </p:cNvPr>
          <p:cNvSpPr txBox="1"/>
          <p:nvPr/>
        </p:nvSpPr>
        <p:spPr>
          <a:xfrm>
            <a:off x="6518203" y="3721523"/>
            <a:ext cx="5673797" cy="1710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Short-reach (~100 metres)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with transmitters based on vertical-cavity surface emitting lasers (VCSELs):</a:t>
            </a:r>
          </a:p>
          <a:p>
            <a:pPr marL="895335" lvl="1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Cheap and energy efficient</a:t>
            </a:r>
          </a:p>
          <a:p>
            <a:pPr marL="895335" lvl="1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solution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short-reach links</a:t>
            </a:r>
            <a:endParaRPr lang="en-GB" sz="17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35" lvl="1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854AFB9-820E-6D0C-973E-3F0A67340F1F}"/>
              </a:ext>
            </a:extLst>
          </p:cNvPr>
          <p:cNvSpPr txBox="1"/>
          <p:nvPr/>
        </p:nvSpPr>
        <p:spPr>
          <a:xfrm>
            <a:off x="194930" y="5515372"/>
            <a:ext cx="1180214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Generally, these </a:t>
            </a:r>
            <a:r>
              <a:rPr lang="en-US" dirty="0" err="1"/>
              <a:t>fibres</a:t>
            </a:r>
            <a:r>
              <a:rPr lang="en-US" dirty="0"/>
              <a:t> are not compatible with each other, requiring distinct transmission technologies</a:t>
            </a:r>
            <a:endParaRPr lang="en-GB" dirty="0"/>
          </a:p>
        </p:txBody>
      </p:sp>
      <p:sp>
        <p:nvSpPr>
          <p:cNvPr id="171" name="Slide Number Placeholder 170">
            <a:extLst>
              <a:ext uri="{FF2B5EF4-FFF2-40B4-BE49-F238E27FC236}">
                <a16:creationId xmlns:a16="http://schemas.microsoft.com/office/drawing/2014/main" id="{BCFACCF6-65F6-B61E-141F-04BD465E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  <p:bldP spid="1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72C9-2599-9651-E188-266DEF88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Optical Fibre in Data Centres: </a:t>
            </a:r>
            <a:r>
              <a:rPr lang="en-GB" b="0" dirty="0"/>
              <a:t>single </a:t>
            </a:r>
            <a:r>
              <a:rPr lang="en-GB" b="0" i="1" dirty="0"/>
              <a:t>versus</a:t>
            </a:r>
            <a:r>
              <a:rPr lang="en-GB" b="0" dirty="0"/>
              <a:t> multimode fibres</a:t>
            </a:r>
            <a:endParaRPr lang="en-GB" dirty="0"/>
          </a:p>
        </p:txBody>
      </p:sp>
      <p:grpSp>
        <p:nvGrpSpPr>
          <p:cNvPr id="4" name="Group 5564">
            <a:extLst>
              <a:ext uri="{FF2B5EF4-FFF2-40B4-BE49-F238E27FC236}">
                <a16:creationId xmlns:a16="http://schemas.microsoft.com/office/drawing/2014/main" id="{153EDDDF-64E5-AF11-35E2-E1ABD312D8FF}"/>
              </a:ext>
            </a:extLst>
          </p:cNvPr>
          <p:cNvGrpSpPr/>
          <p:nvPr/>
        </p:nvGrpSpPr>
        <p:grpSpPr>
          <a:xfrm>
            <a:off x="1076318" y="2676701"/>
            <a:ext cx="2897188" cy="787400"/>
            <a:chOff x="6113463" y="4240212"/>
            <a:chExt cx="2897188" cy="787400"/>
          </a:xfrm>
        </p:grpSpPr>
        <p:sp>
          <p:nvSpPr>
            <p:cNvPr id="5" name="Rectangle 254">
              <a:extLst>
                <a:ext uri="{FF2B5EF4-FFF2-40B4-BE49-F238E27FC236}">
                  <a16:creationId xmlns:a16="http://schemas.microsoft.com/office/drawing/2014/main" id="{AE540C75-5124-FA88-384A-8D27CD59F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4246562"/>
              <a:ext cx="1724025" cy="78105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" name="Rectangle 255">
              <a:extLst>
                <a:ext uri="{FF2B5EF4-FFF2-40B4-BE49-F238E27FC236}">
                  <a16:creationId xmlns:a16="http://schemas.microsoft.com/office/drawing/2014/main" id="{F2DF88E9-B8C5-2335-B413-FFACB22B8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4246562"/>
              <a:ext cx="1724025" cy="781050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" name="Rectangle 258">
              <a:extLst>
                <a:ext uri="{FF2B5EF4-FFF2-40B4-BE49-F238E27FC236}">
                  <a16:creationId xmlns:a16="http://schemas.microsoft.com/office/drawing/2014/main" id="{F92448DF-DA32-0CCF-6023-AA0B8EBDD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56099"/>
              <a:ext cx="1739900" cy="6350"/>
            </a:xfrm>
            <a:prstGeom prst="rect">
              <a:avLst/>
            </a:pr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" name="Rectangle 259">
              <a:extLst>
                <a:ext uri="{FF2B5EF4-FFF2-40B4-BE49-F238E27FC236}">
                  <a16:creationId xmlns:a16="http://schemas.microsoft.com/office/drawing/2014/main" id="{EF8EFB86-1566-0BE3-9DC9-039ACAC5D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62449"/>
              <a:ext cx="1739900" cy="6350"/>
            </a:xfrm>
            <a:prstGeom prst="rect">
              <a:avLst/>
            </a:prstGeom>
            <a:solidFill>
              <a:srgbClr val="FC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" name="Rectangle 260">
              <a:extLst>
                <a:ext uri="{FF2B5EF4-FFF2-40B4-BE49-F238E27FC236}">
                  <a16:creationId xmlns:a16="http://schemas.microsoft.com/office/drawing/2014/main" id="{67335161-8ADE-0D98-6478-BDEBCF775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68799"/>
              <a:ext cx="1739900" cy="7938"/>
            </a:xfrm>
            <a:prstGeom prst="rect">
              <a:avLst/>
            </a:prstGeom>
            <a:solidFill>
              <a:srgbClr val="FB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" name="Rectangle 261">
              <a:extLst>
                <a:ext uri="{FF2B5EF4-FFF2-40B4-BE49-F238E27FC236}">
                  <a16:creationId xmlns:a16="http://schemas.microsoft.com/office/drawing/2014/main" id="{709D3A78-4650-13C7-4851-1B82FC8E8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76737"/>
              <a:ext cx="1739900" cy="6350"/>
            </a:xfrm>
            <a:prstGeom prst="rect">
              <a:avLst/>
            </a:prstGeom>
            <a:solidFill>
              <a:srgbClr val="F9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" name="Rectangle 262">
              <a:extLst>
                <a:ext uri="{FF2B5EF4-FFF2-40B4-BE49-F238E27FC236}">
                  <a16:creationId xmlns:a16="http://schemas.microsoft.com/office/drawing/2014/main" id="{312F69FC-61A2-4FE0-A7A0-F108D147F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83087"/>
              <a:ext cx="1739900" cy="6350"/>
            </a:xfrm>
            <a:prstGeom prst="rect">
              <a:avLst/>
            </a:prstGeom>
            <a:solidFill>
              <a:srgbClr val="F8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" name="Rectangle 263">
              <a:extLst>
                <a:ext uri="{FF2B5EF4-FFF2-40B4-BE49-F238E27FC236}">
                  <a16:creationId xmlns:a16="http://schemas.microsoft.com/office/drawing/2014/main" id="{684A50BD-5E4D-232E-AA8A-DC6223581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89437"/>
              <a:ext cx="1739900" cy="6350"/>
            </a:xfrm>
            <a:prstGeom prst="rect">
              <a:avLst/>
            </a:prstGeom>
            <a:solidFill>
              <a:srgbClr val="F7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" name="Rectangle 264">
              <a:extLst>
                <a:ext uri="{FF2B5EF4-FFF2-40B4-BE49-F238E27FC236}">
                  <a16:creationId xmlns:a16="http://schemas.microsoft.com/office/drawing/2014/main" id="{3CD17546-32B1-5AA6-F2AB-E4743795E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95787"/>
              <a:ext cx="1739900" cy="6350"/>
            </a:xfrm>
            <a:prstGeom prst="rect">
              <a:avLst/>
            </a:prstGeom>
            <a:solidFill>
              <a:srgbClr val="F6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" name="Rectangle 265">
              <a:extLst>
                <a:ext uri="{FF2B5EF4-FFF2-40B4-BE49-F238E27FC236}">
                  <a16:creationId xmlns:a16="http://schemas.microsoft.com/office/drawing/2014/main" id="{44FD4E01-E1DE-BBEB-34A6-5ABBA0A73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02137"/>
              <a:ext cx="1739900" cy="6350"/>
            </a:xfrm>
            <a:prstGeom prst="rect">
              <a:avLst/>
            </a:prstGeom>
            <a:solidFill>
              <a:srgbClr val="F4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" name="Rectangle 266">
              <a:extLst>
                <a:ext uri="{FF2B5EF4-FFF2-40B4-BE49-F238E27FC236}">
                  <a16:creationId xmlns:a16="http://schemas.microsoft.com/office/drawing/2014/main" id="{D6BD88CB-85F8-A4EC-11E6-7AFB00551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08487"/>
              <a:ext cx="1739900" cy="7938"/>
            </a:xfrm>
            <a:prstGeom prst="rect">
              <a:avLst/>
            </a:prstGeom>
            <a:solidFill>
              <a:srgbClr val="F3F6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" name="Rectangle 267">
              <a:extLst>
                <a:ext uri="{FF2B5EF4-FFF2-40B4-BE49-F238E27FC236}">
                  <a16:creationId xmlns:a16="http://schemas.microsoft.com/office/drawing/2014/main" id="{DBA8A739-6387-E726-554D-229AE66EC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16424"/>
              <a:ext cx="1739900" cy="6350"/>
            </a:xfrm>
            <a:prstGeom prst="rect">
              <a:avLst/>
            </a:prstGeom>
            <a:solidFill>
              <a:srgbClr val="F2F5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7" name="Rectangle 268">
              <a:extLst>
                <a:ext uri="{FF2B5EF4-FFF2-40B4-BE49-F238E27FC236}">
                  <a16:creationId xmlns:a16="http://schemas.microsoft.com/office/drawing/2014/main" id="{35231B41-3560-E47F-2126-5DDFA4F2E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22774"/>
              <a:ext cx="1739900" cy="6350"/>
            </a:xfrm>
            <a:prstGeom prst="rect">
              <a:avLst/>
            </a:prstGeom>
            <a:solidFill>
              <a:srgbClr val="F0F5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8" name="Rectangle 269">
              <a:extLst>
                <a:ext uri="{FF2B5EF4-FFF2-40B4-BE49-F238E27FC236}">
                  <a16:creationId xmlns:a16="http://schemas.microsoft.com/office/drawing/2014/main" id="{58432103-6154-AE36-896B-E2A81A6E2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29124"/>
              <a:ext cx="1739900" cy="6350"/>
            </a:xfrm>
            <a:prstGeom prst="rect">
              <a:avLst/>
            </a:prstGeom>
            <a:solidFill>
              <a:srgbClr val="EFF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9" name="Rectangle 270">
              <a:extLst>
                <a:ext uri="{FF2B5EF4-FFF2-40B4-BE49-F238E27FC236}">
                  <a16:creationId xmlns:a16="http://schemas.microsoft.com/office/drawing/2014/main" id="{F34CB04D-3B75-CF41-59A2-FE8627F10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35474"/>
              <a:ext cx="1739900" cy="6350"/>
            </a:xfrm>
            <a:prstGeom prst="rect">
              <a:avLst/>
            </a:prstGeom>
            <a:solidFill>
              <a:srgbClr val="EEF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0" name="Rectangle 271">
              <a:extLst>
                <a:ext uri="{FF2B5EF4-FFF2-40B4-BE49-F238E27FC236}">
                  <a16:creationId xmlns:a16="http://schemas.microsoft.com/office/drawing/2014/main" id="{4E76000E-A083-6F87-DC25-D20F0083D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41824"/>
              <a:ext cx="1739900" cy="6350"/>
            </a:xfrm>
            <a:prstGeom prst="rect">
              <a:avLst/>
            </a:prstGeom>
            <a:solidFill>
              <a:srgbClr val="EDF2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1" name="Rectangle 272">
              <a:extLst>
                <a:ext uri="{FF2B5EF4-FFF2-40B4-BE49-F238E27FC236}">
                  <a16:creationId xmlns:a16="http://schemas.microsoft.com/office/drawing/2014/main" id="{45451481-2F33-DC44-B7C7-619A5CB1A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48174"/>
              <a:ext cx="1739900" cy="7938"/>
            </a:xfrm>
            <a:prstGeom prst="rect">
              <a:avLst/>
            </a:prstGeom>
            <a:solidFill>
              <a:srgbClr val="EB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2" name="Rectangle 273">
              <a:extLst>
                <a:ext uri="{FF2B5EF4-FFF2-40B4-BE49-F238E27FC236}">
                  <a16:creationId xmlns:a16="http://schemas.microsoft.com/office/drawing/2014/main" id="{F102307C-29FB-08FC-25E2-75B0B189B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56112"/>
              <a:ext cx="1739900" cy="6350"/>
            </a:xfrm>
            <a:prstGeom prst="rect">
              <a:avLst/>
            </a:prstGeom>
            <a:solidFill>
              <a:srgbClr val="EAF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3" name="Rectangle 274">
              <a:extLst>
                <a:ext uri="{FF2B5EF4-FFF2-40B4-BE49-F238E27FC236}">
                  <a16:creationId xmlns:a16="http://schemas.microsoft.com/office/drawing/2014/main" id="{7471D9BF-CFBA-9E7C-FEFA-A802B7277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62462"/>
              <a:ext cx="1739900" cy="6350"/>
            </a:xfrm>
            <a:prstGeom prst="rect">
              <a:avLst/>
            </a:prstGeom>
            <a:solidFill>
              <a:srgbClr val="E9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4" name="Rectangle 275">
              <a:extLst>
                <a:ext uri="{FF2B5EF4-FFF2-40B4-BE49-F238E27FC236}">
                  <a16:creationId xmlns:a16="http://schemas.microsoft.com/office/drawing/2014/main" id="{746BA82E-4898-4BD2-A397-DC2D9BDD8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68812"/>
              <a:ext cx="1739900" cy="6350"/>
            </a:xfrm>
            <a:prstGeom prst="rect">
              <a:avLst/>
            </a:prstGeom>
            <a:solidFill>
              <a:srgbClr val="E7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5" name="Rectangle 276">
              <a:extLst>
                <a:ext uri="{FF2B5EF4-FFF2-40B4-BE49-F238E27FC236}">
                  <a16:creationId xmlns:a16="http://schemas.microsoft.com/office/drawing/2014/main" id="{D7AA95CE-8C9D-8818-3360-14CB2B6FB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75162"/>
              <a:ext cx="1739900" cy="6350"/>
            </a:xfrm>
            <a:prstGeom prst="rect">
              <a:avLst/>
            </a:prstGeom>
            <a:solidFill>
              <a:srgbClr val="E6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6" name="Rectangle 277">
              <a:extLst>
                <a:ext uri="{FF2B5EF4-FFF2-40B4-BE49-F238E27FC236}">
                  <a16:creationId xmlns:a16="http://schemas.microsoft.com/office/drawing/2014/main" id="{86959C8D-4987-5579-EE2C-2528E35CE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81512"/>
              <a:ext cx="1739900" cy="6350"/>
            </a:xfrm>
            <a:prstGeom prst="rect">
              <a:avLst/>
            </a:prstGeom>
            <a:solidFill>
              <a:srgbClr val="E5ED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7" name="Rectangle 278">
              <a:extLst>
                <a:ext uri="{FF2B5EF4-FFF2-40B4-BE49-F238E27FC236}">
                  <a16:creationId xmlns:a16="http://schemas.microsoft.com/office/drawing/2014/main" id="{32376DAF-7DC1-0D34-BE18-39BDD70ED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87862"/>
              <a:ext cx="1739900" cy="7938"/>
            </a:xfrm>
            <a:prstGeom prst="rect">
              <a:avLst/>
            </a:prstGeom>
            <a:solidFill>
              <a:srgbClr val="E4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8" name="Rectangle 279">
              <a:extLst>
                <a:ext uri="{FF2B5EF4-FFF2-40B4-BE49-F238E27FC236}">
                  <a16:creationId xmlns:a16="http://schemas.microsoft.com/office/drawing/2014/main" id="{EC9765A1-DEFD-6EEE-5ACD-7409FFBC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95799"/>
              <a:ext cx="1739900" cy="6350"/>
            </a:xfrm>
            <a:prstGeom prst="rect">
              <a:avLst/>
            </a:prstGeom>
            <a:solidFill>
              <a:srgbClr val="E2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9" name="Rectangle 280">
              <a:extLst>
                <a:ext uri="{FF2B5EF4-FFF2-40B4-BE49-F238E27FC236}">
                  <a16:creationId xmlns:a16="http://schemas.microsoft.com/office/drawing/2014/main" id="{9199720B-E5EC-3FD9-46B8-9EE27EF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02149"/>
              <a:ext cx="1739900" cy="6350"/>
            </a:xfrm>
            <a:prstGeom prst="rect">
              <a:avLst/>
            </a:prstGeom>
            <a:solidFill>
              <a:srgbClr val="E1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0" name="Rectangle 281">
              <a:extLst>
                <a:ext uri="{FF2B5EF4-FFF2-40B4-BE49-F238E27FC236}">
                  <a16:creationId xmlns:a16="http://schemas.microsoft.com/office/drawing/2014/main" id="{4BA7EC8E-EAC8-2BCA-77B1-333DD3444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08499"/>
              <a:ext cx="1739900" cy="6350"/>
            </a:xfrm>
            <a:prstGeom prst="rect">
              <a:avLst/>
            </a:prstGeom>
            <a:solidFill>
              <a:srgbClr val="DFE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1" name="Rectangle 282">
              <a:extLst>
                <a:ext uri="{FF2B5EF4-FFF2-40B4-BE49-F238E27FC236}">
                  <a16:creationId xmlns:a16="http://schemas.microsoft.com/office/drawing/2014/main" id="{B7CB5ED6-CF68-879F-D95E-6D386BBCC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14849"/>
              <a:ext cx="1739900" cy="6350"/>
            </a:xfrm>
            <a:prstGeom prst="rect">
              <a:avLst/>
            </a:prstGeom>
            <a:solidFill>
              <a:srgbClr val="DEE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2" name="Rectangle 283">
              <a:extLst>
                <a:ext uri="{FF2B5EF4-FFF2-40B4-BE49-F238E27FC236}">
                  <a16:creationId xmlns:a16="http://schemas.microsoft.com/office/drawing/2014/main" id="{8E81C9BC-9B08-75C3-29BA-385C9F4F0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21199"/>
              <a:ext cx="1739900" cy="7938"/>
            </a:xfrm>
            <a:prstGeom prst="rect">
              <a:avLst/>
            </a:prstGeom>
            <a:solidFill>
              <a:srgbClr val="DCE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3" name="Rectangle 284">
              <a:extLst>
                <a:ext uri="{FF2B5EF4-FFF2-40B4-BE49-F238E27FC236}">
                  <a16:creationId xmlns:a16="http://schemas.microsoft.com/office/drawing/2014/main" id="{AD3739CD-3B9B-A2A7-4903-6C4A86631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29137"/>
              <a:ext cx="1739900" cy="6350"/>
            </a:xfrm>
            <a:prstGeom prst="rect">
              <a:avLst/>
            </a:prstGeom>
            <a:solidFill>
              <a:srgbClr val="DBE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4" name="Rectangle 285">
              <a:extLst>
                <a:ext uri="{FF2B5EF4-FFF2-40B4-BE49-F238E27FC236}">
                  <a16:creationId xmlns:a16="http://schemas.microsoft.com/office/drawing/2014/main" id="{0CC7DB45-9EE0-7666-1157-6BCCD6086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35487"/>
              <a:ext cx="1739900" cy="6350"/>
            </a:xfrm>
            <a:prstGeom prst="rect">
              <a:avLst/>
            </a:prstGeom>
            <a:solidFill>
              <a:srgbClr val="DAE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5" name="Rectangle 286">
              <a:extLst>
                <a:ext uri="{FF2B5EF4-FFF2-40B4-BE49-F238E27FC236}">
                  <a16:creationId xmlns:a16="http://schemas.microsoft.com/office/drawing/2014/main" id="{6D752908-180C-740D-BCED-7F2AA85B6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41837"/>
              <a:ext cx="1739900" cy="6350"/>
            </a:xfrm>
            <a:prstGeom prst="rect">
              <a:avLst/>
            </a:prstGeom>
            <a:solidFill>
              <a:srgbClr val="D8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6" name="Rectangle 287">
              <a:extLst>
                <a:ext uri="{FF2B5EF4-FFF2-40B4-BE49-F238E27FC236}">
                  <a16:creationId xmlns:a16="http://schemas.microsoft.com/office/drawing/2014/main" id="{46582CC2-1F0F-4229-835D-880A73F83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48187"/>
              <a:ext cx="1739900" cy="6350"/>
            </a:xfrm>
            <a:prstGeom prst="rect">
              <a:avLst/>
            </a:prstGeom>
            <a:solidFill>
              <a:srgbClr val="D7E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7" name="Rectangle 288">
              <a:extLst>
                <a:ext uri="{FF2B5EF4-FFF2-40B4-BE49-F238E27FC236}">
                  <a16:creationId xmlns:a16="http://schemas.microsoft.com/office/drawing/2014/main" id="{633AD326-5CCA-ED17-398F-4FD57E469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54537"/>
              <a:ext cx="1739900" cy="6350"/>
            </a:xfrm>
            <a:prstGeom prst="rect">
              <a:avLst/>
            </a:prstGeom>
            <a:solidFill>
              <a:srgbClr val="D6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8" name="Rectangle 289">
              <a:extLst>
                <a:ext uri="{FF2B5EF4-FFF2-40B4-BE49-F238E27FC236}">
                  <a16:creationId xmlns:a16="http://schemas.microsoft.com/office/drawing/2014/main" id="{BDB8DCAC-B4B9-0991-8A29-726A6ED28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60887"/>
              <a:ext cx="1739900" cy="7938"/>
            </a:xfrm>
            <a:prstGeom prst="rect">
              <a:avLst/>
            </a:prstGeom>
            <a:solidFill>
              <a:srgbClr val="D5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9" name="Rectangle 290">
              <a:extLst>
                <a:ext uri="{FF2B5EF4-FFF2-40B4-BE49-F238E27FC236}">
                  <a16:creationId xmlns:a16="http://schemas.microsoft.com/office/drawing/2014/main" id="{CB154072-2CF9-BEAE-944A-6256C79DE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68824"/>
              <a:ext cx="1739900" cy="6350"/>
            </a:xfrm>
            <a:prstGeom prst="rect">
              <a:avLst/>
            </a:prstGeom>
            <a:solidFill>
              <a:srgbClr val="D3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0" name="Rectangle 291">
              <a:extLst>
                <a:ext uri="{FF2B5EF4-FFF2-40B4-BE49-F238E27FC236}">
                  <a16:creationId xmlns:a16="http://schemas.microsoft.com/office/drawing/2014/main" id="{3D5A0F62-7766-FA18-1711-5776ACAE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75174"/>
              <a:ext cx="1739900" cy="6350"/>
            </a:xfrm>
            <a:prstGeom prst="rect">
              <a:avLst/>
            </a:prstGeom>
            <a:solidFill>
              <a:srgbClr val="D2E1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1" name="Rectangle 292">
              <a:extLst>
                <a:ext uri="{FF2B5EF4-FFF2-40B4-BE49-F238E27FC236}">
                  <a16:creationId xmlns:a16="http://schemas.microsoft.com/office/drawing/2014/main" id="{7E07A16D-A5FB-07F9-4328-16A870FE0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81524"/>
              <a:ext cx="1739900" cy="6350"/>
            </a:xfrm>
            <a:prstGeom prst="rect">
              <a:avLst/>
            </a:prstGeom>
            <a:solidFill>
              <a:srgbClr val="D1E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2" name="Rectangle 293">
              <a:extLst>
                <a:ext uri="{FF2B5EF4-FFF2-40B4-BE49-F238E27FC236}">
                  <a16:creationId xmlns:a16="http://schemas.microsoft.com/office/drawing/2014/main" id="{43C5B023-06F8-9245-3B7D-EA1B5F90A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87874"/>
              <a:ext cx="1739900" cy="6350"/>
            </a:xfrm>
            <a:prstGeom prst="rect">
              <a:avLst/>
            </a:prstGeom>
            <a:solidFill>
              <a:srgbClr val="CFD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3" name="Rectangle 294">
              <a:extLst>
                <a:ext uri="{FF2B5EF4-FFF2-40B4-BE49-F238E27FC236}">
                  <a16:creationId xmlns:a16="http://schemas.microsoft.com/office/drawing/2014/main" id="{E5CA673D-117E-8098-ADB6-F3EE36DDA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94224"/>
              <a:ext cx="1739900" cy="6350"/>
            </a:xfrm>
            <a:prstGeom prst="rect">
              <a:avLst/>
            </a:prstGeom>
            <a:solidFill>
              <a:srgbClr val="CED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4" name="Rectangle 295">
              <a:extLst>
                <a:ext uri="{FF2B5EF4-FFF2-40B4-BE49-F238E27FC236}">
                  <a16:creationId xmlns:a16="http://schemas.microsoft.com/office/drawing/2014/main" id="{48B6B118-001F-5352-0CB1-3B2DCC70B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00574"/>
              <a:ext cx="1739900" cy="7938"/>
            </a:xfrm>
            <a:prstGeom prst="rect">
              <a:avLst/>
            </a:prstGeom>
            <a:solidFill>
              <a:srgbClr val="CDDD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5" name="Rectangle 296">
              <a:extLst>
                <a:ext uri="{FF2B5EF4-FFF2-40B4-BE49-F238E27FC236}">
                  <a16:creationId xmlns:a16="http://schemas.microsoft.com/office/drawing/2014/main" id="{9A5807E0-58C2-6BBC-1756-8470C348B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08512"/>
              <a:ext cx="1739900" cy="6350"/>
            </a:xfrm>
            <a:prstGeom prst="rect">
              <a:avLst/>
            </a:prstGeom>
            <a:solidFill>
              <a:srgbClr val="CCD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6" name="Rectangle 297">
              <a:extLst>
                <a:ext uri="{FF2B5EF4-FFF2-40B4-BE49-F238E27FC236}">
                  <a16:creationId xmlns:a16="http://schemas.microsoft.com/office/drawing/2014/main" id="{68FAA4AC-1220-2399-DB06-9DC3FFE5E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14862"/>
              <a:ext cx="1739900" cy="6350"/>
            </a:xfrm>
            <a:prstGeom prst="rect">
              <a:avLst/>
            </a:prstGeom>
            <a:solidFill>
              <a:srgbClr val="CAD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7" name="Rectangle 298">
              <a:extLst>
                <a:ext uri="{FF2B5EF4-FFF2-40B4-BE49-F238E27FC236}">
                  <a16:creationId xmlns:a16="http://schemas.microsoft.com/office/drawing/2014/main" id="{F75833F4-A483-0318-79C2-58EF126B1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21212"/>
              <a:ext cx="1739900" cy="6350"/>
            </a:xfrm>
            <a:prstGeom prst="rect">
              <a:avLst/>
            </a:prstGeom>
            <a:solidFill>
              <a:srgbClr val="C9DA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8" name="Rectangle 299">
              <a:extLst>
                <a:ext uri="{FF2B5EF4-FFF2-40B4-BE49-F238E27FC236}">
                  <a16:creationId xmlns:a16="http://schemas.microsoft.com/office/drawing/2014/main" id="{B975B23F-E692-2C1B-F396-39BE6E9E5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27562"/>
              <a:ext cx="1739900" cy="6350"/>
            </a:xfrm>
            <a:prstGeom prst="rect">
              <a:avLst/>
            </a:prstGeom>
            <a:solidFill>
              <a:srgbClr val="C8D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9" name="Rectangle 300">
              <a:extLst>
                <a:ext uri="{FF2B5EF4-FFF2-40B4-BE49-F238E27FC236}">
                  <a16:creationId xmlns:a16="http://schemas.microsoft.com/office/drawing/2014/main" id="{F0C4A855-82B0-7766-7EA6-EA6509C05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33912"/>
              <a:ext cx="1739900" cy="6350"/>
            </a:xfrm>
            <a:prstGeom prst="rect">
              <a:avLst/>
            </a:prstGeom>
            <a:solidFill>
              <a:srgbClr val="C7D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0" name="Rectangle 301">
              <a:extLst>
                <a:ext uri="{FF2B5EF4-FFF2-40B4-BE49-F238E27FC236}">
                  <a16:creationId xmlns:a16="http://schemas.microsoft.com/office/drawing/2014/main" id="{A7BAFE5F-71F2-D590-5B55-EEDBFAF7A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40262"/>
              <a:ext cx="1739900" cy="7938"/>
            </a:xfrm>
            <a:prstGeom prst="rect">
              <a:avLst/>
            </a:prstGeom>
            <a:solidFill>
              <a:srgbClr val="C7D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1" name="Rectangle 302">
              <a:extLst>
                <a:ext uri="{FF2B5EF4-FFF2-40B4-BE49-F238E27FC236}">
                  <a16:creationId xmlns:a16="http://schemas.microsoft.com/office/drawing/2014/main" id="{A99760F0-DEAD-E0E4-6398-94C06467B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48199"/>
              <a:ext cx="1739900" cy="6350"/>
            </a:xfrm>
            <a:prstGeom prst="rect">
              <a:avLst/>
            </a:prstGeom>
            <a:solidFill>
              <a:srgbClr val="C8D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2" name="Rectangle 303">
              <a:extLst>
                <a:ext uri="{FF2B5EF4-FFF2-40B4-BE49-F238E27FC236}">
                  <a16:creationId xmlns:a16="http://schemas.microsoft.com/office/drawing/2014/main" id="{4CAD1FF8-FF0A-B4D1-97D8-21133B3F7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54549"/>
              <a:ext cx="1739900" cy="6350"/>
            </a:xfrm>
            <a:prstGeom prst="rect">
              <a:avLst/>
            </a:prstGeom>
            <a:solidFill>
              <a:srgbClr val="C9DA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3" name="Rectangle 304">
              <a:extLst>
                <a:ext uri="{FF2B5EF4-FFF2-40B4-BE49-F238E27FC236}">
                  <a16:creationId xmlns:a16="http://schemas.microsoft.com/office/drawing/2014/main" id="{D584AC82-49AF-D2C8-4949-FC8777A94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60899"/>
              <a:ext cx="1739900" cy="6350"/>
            </a:xfrm>
            <a:prstGeom prst="rect">
              <a:avLst/>
            </a:prstGeom>
            <a:solidFill>
              <a:srgbClr val="CBD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4" name="Rectangle 305">
              <a:extLst>
                <a:ext uri="{FF2B5EF4-FFF2-40B4-BE49-F238E27FC236}">
                  <a16:creationId xmlns:a16="http://schemas.microsoft.com/office/drawing/2014/main" id="{10AC7D80-61AA-AB67-B9A9-DDFED1768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67249"/>
              <a:ext cx="1739900" cy="6350"/>
            </a:xfrm>
            <a:prstGeom prst="rect">
              <a:avLst/>
            </a:prstGeom>
            <a:solidFill>
              <a:srgbClr val="CCD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5" name="Rectangle 306">
              <a:extLst>
                <a:ext uri="{FF2B5EF4-FFF2-40B4-BE49-F238E27FC236}">
                  <a16:creationId xmlns:a16="http://schemas.microsoft.com/office/drawing/2014/main" id="{B8B8B3EA-766D-FA08-9844-8176DFD86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73599"/>
              <a:ext cx="1739900" cy="6350"/>
            </a:xfrm>
            <a:prstGeom prst="rect">
              <a:avLst/>
            </a:prstGeom>
            <a:solidFill>
              <a:srgbClr val="CDDD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6" name="Rectangle 307">
              <a:extLst>
                <a:ext uri="{FF2B5EF4-FFF2-40B4-BE49-F238E27FC236}">
                  <a16:creationId xmlns:a16="http://schemas.microsoft.com/office/drawing/2014/main" id="{C6BE2751-F692-BE65-2489-33842A570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79949"/>
              <a:ext cx="1739900" cy="7938"/>
            </a:xfrm>
            <a:prstGeom prst="rect">
              <a:avLst/>
            </a:prstGeom>
            <a:solidFill>
              <a:srgbClr val="CED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7" name="Rectangle 308">
              <a:extLst>
                <a:ext uri="{FF2B5EF4-FFF2-40B4-BE49-F238E27FC236}">
                  <a16:creationId xmlns:a16="http://schemas.microsoft.com/office/drawing/2014/main" id="{D63A71E7-071A-4F62-0FE6-33FAA6B37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87887"/>
              <a:ext cx="1739900" cy="6350"/>
            </a:xfrm>
            <a:prstGeom prst="rect">
              <a:avLst/>
            </a:prstGeom>
            <a:solidFill>
              <a:srgbClr val="D0D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8" name="Rectangle 309">
              <a:extLst>
                <a:ext uri="{FF2B5EF4-FFF2-40B4-BE49-F238E27FC236}">
                  <a16:creationId xmlns:a16="http://schemas.microsoft.com/office/drawing/2014/main" id="{80CEB5C2-D9BA-F37D-AB23-FF5D0F092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94237"/>
              <a:ext cx="1739900" cy="6350"/>
            </a:xfrm>
            <a:prstGeom prst="rect">
              <a:avLst/>
            </a:prstGeom>
            <a:solidFill>
              <a:srgbClr val="D1E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9" name="Rectangle 310">
              <a:extLst>
                <a:ext uri="{FF2B5EF4-FFF2-40B4-BE49-F238E27FC236}">
                  <a16:creationId xmlns:a16="http://schemas.microsoft.com/office/drawing/2014/main" id="{881041BC-5A09-5BD2-1116-232E69CE8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00587"/>
              <a:ext cx="1739900" cy="6350"/>
            </a:xfrm>
            <a:prstGeom prst="rect">
              <a:avLst/>
            </a:prstGeom>
            <a:solidFill>
              <a:srgbClr val="D2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0" name="Rectangle 311">
              <a:extLst>
                <a:ext uri="{FF2B5EF4-FFF2-40B4-BE49-F238E27FC236}">
                  <a16:creationId xmlns:a16="http://schemas.microsoft.com/office/drawing/2014/main" id="{80B4A3F9-0EF4-8DD6-8392-1DE7213DE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06937"/>
              <a:ext cx="1739900" cy="6350"/>
            </a:xfrm>
            <a:prstGeom prst="rect">
              <a:avLst/>
            </a:prstGeom>
            <a:solidFill>
              <a:srgbClr val="D4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1" name="Rectangle 312">
              <a:extLst>
                <a:ext uri="{FF2B5EF4-FFF2-40B4-BE49-F238E27FC236}">
                  <a16:creationId xmlns:a16="http://schemas.microsoft.com/office/drawing/2014/main" id="{3E30131E-5083-F124-D567-5A56657B4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13287"/>
              <a:ext cx="1739900" cy="7938"/>
            </a:xfrm>
            <a:prstGeom prst="rect">
              <a:avLst/>
            </a:prstGeom>
            <a:solidFill>
              <a:srgbClr val="D5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2" name="Rectangle 313">
              <a:extLst>
                <a:ext uri="{FF2B5EF4-FFF2-40B4-BE49-F238E27FC236}">
                  <a16:creationId xmlns:a16="http://schemas.microsoft.com/office/drawing/2014/main" id="{237EDE0E-1C4F-3AB7-55E0-CB54804F6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21224"/>
              <a:ext cx="1739900" cy="6350"/>
            </a:xfrm>
            <a:prstGeom prst="rect">
              <a:avLst/>
            </a:prstGeom>
            <a:solidFill>
              <a:srgbClr val="D6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3" name="Rectangle 314">
              <a:extLst>
                <a:ext uri="{FF2B5EF4-FFF2-40B4-BE49-F238E27FC236}">
                  <a16:creationId xmlns:a16="http://schemas.microsoft.com/office/drawing/2014/main" id="{CAB972A4-3456-3DBD-F36C-9E1CD31CC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27574"/>
              <a:ext cx="1739900" cy="6350"/>
            </a:xfrm>
            <a:prstGeom prst="rect">
              <a:avLst/>
            </a:prstGeom>
            <a:solidFill>
              <a:srgbClr val="D7E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4" name="Rectangle 315">
              <a:extLst>
                <a:ext uri="{FF2B5EF4-FFF2-40B4-BE49-F238E27FC236}">
                  <a16:creationId xmlns:a16="http://schemas.microsoft.com/office/drawing/2014/main" id="{7106FA0C-E52E-08A1-0FEA-FF8EDF75A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33924"/>
              <a:ext cx="1739900" cy="6350"/>
            </a:xfrm>
            <a:prstGeom prst="rect">
              <a:avLst/>
            </a:prstGeom>
            <a:solidFill>
              <a:srgbClr val="D9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5" name="Rectangle 316">
              <a:extLst>
                <a:ext uri="{FF2B5EF4-FFF2-40B4-BE49-F238E27FC236}">
                  <a16:creationId xmlns:a16="http://schemas.microsoft.com/office/drawing/2014/main" id="{4634D76E-113B-6DB3-5FF0-E58C69481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40274"/>
              <a:ext cx="1739900" cy="6350"/>
            </a:xfrm>
            <a:prstGeom prst="rect">
              <a:avLst/>
            </a:prstGeom>
            <a:solidFill>
              <a:srgbClr val="DAE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6" name="Rectangle 317">
              <a:extLst>
                <a:ext uri="{FF2B5EF4-FFF2-40B4-BE49-F238E27FC236}">
                  <a16:creationId xmlns:a16="http://schemas.microsoft.com/office/drawing/2014/main" id="{04EF20F2-68B6-D219-1591-C2534293E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46624"/>
              <a:ext cx="1739900" cy="6350"/>
            </a:xfrm>
            <a:prstGeom prst="rect">
              <a:avLst/>
            </a:prstGeom>
            <a:solidFill>
              <a:srgbClr val="DBE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7" name="Rectangle 318">
              <a:extLst>
                <a:ext uri="{FF2B5EF4-FFF2-40B4-BE49-F238E27FC236}">
                  <a16:creationId xmlns:a16="http://schemas.microsoft.com/office/drawing/2014/main" id="{AF20DF7C-8FEA-7CCE-AF20-E9DFABFD4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52974"/>
              <a:ext cx="1739900" cy="7938"/>
            </a:xfrm>
            <a:prstGeom prst="rect">
              <a:avLst/>
            </a:prstGeom>
            <a:solidFill>
              <a:srgbClr val="DDE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8" name="Rectangle 319">
              <a:extLst>
                <a:ext uri="{FF2B5EF4-FFF2-40B4-BE49-F238E27FC236}">
                  <a16:creationId xmlns:a16="http://schemas.microsoft.com/office/drawing/2014/main" id="{C83FA72F-9702-5388-0CD0-62B1EE6DD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60912"/>
              <a:ext cx="1739900" cy="6350"/>
            </a:xfrm>
            <a:prstGeom prst="rect">
              <a:avLst/>
            </a:prstGeom>
            <a:solidFill>
              <a:srgbClr val="DEE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9" name="Rectangle 320">
              <a:extLst>
                <a:ext uri="{FF2B5EF4-FFF2-40B4-BE49-F238E27FC236}">
                  <a16:creationId xmlns:a16="http://schemas.microsoft.com/office/drawing/2014/main" id="{9F21E09B-4A90-331D-87D5-1703B03B8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67262"/>
              <a:ext cx="1739900" cy="6350"/>
            </a:xfrm>
            <a:prstGeom prst="rect">
              <a:avLst/>
            </a:prstGeom>
            <a:solidFill>
              <a:srgbClr val="E0E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0" name="Rectangle 321">
              <a:extLst>
                <a:ext uri="{FF2B5EF4-FFF2-40B4-BE49-F238E27FC236}">
                  <a16:creationId xmlns:a16="http://schemas.microsoft.com/office/drawing/2014/main" id="{EB451C54-1FCD-7D6C-734E-2926544E4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73612"/>
              <a:ext cx="1739900" cy="6350"/>
            </a:xfrm>
            <a:prstGeom prst="rect">
              <a:avLst/>
            </a:prstGeom>
            <a:solidFill>
              <a:srgbClr val="E1EB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1" name="Rectangle 322">
              <a:extLst>
                <a:ext uri="{FF2B5EF4-FFF2-40B4-BE49-F238E27FC236}">
                  <a16:creationId xmlns:a16="http://schemas.microsoft.com/office/drawing/2014/main" id="{FFE0FF45-F581-C88B-6178-7EDE08B7B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79962"/>
              <a:ext cx="1739900" cy="6350"/>
            </a:xfrm>
            <a:prstGeom prst="rect">
              <a:avLst/>
            </a:prstGeom>
            <a:solidFill>
              <a:srgbClr val="E3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2" name="Rectangle 323">
              <a:extLst>
                <a:ext uri="{FF2B5EF4-FFF2-40B4-BE49-F238E27FC236}">
                  <a16:creationId xmlns:a16="http://schemas.microsoft.com/office/drawing/2014/main" id="{2C04A1B6-7BF8-7D93-4896-9F79831D2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86312"/>
              <a:ext cx="1739900" cy="6350"/>
            </a:xfrm>
            <a:prstGeom prst="rect">
              <a:avLst/>
            </a:prstGeom>
            <a:solidFill>
              <a:srgbClr val="E4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3" name="Rectangle 324">
              <a:extLst>
                <a:ext uri="{FF2B5EF4-FFF2-40B4-BE49-F238E27FC236}">
                  <a16:creationId xmlns:a16="http://schemas.microsoft.com/office/drawing/2014/main" id="{DCDDA36B-DE09-A9FD-492C-988E23A43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92662"/>
              <a:ext cx="1739900" cy="7938"/>
            </a:xfrm>
            <a:prstGeom prst="rect">
              <a:avLst/>
            </a:prstGeom>
            <a:solidFill>
              <a:srgbClr val="E5ED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4" name="Rectangle 325">
              <a:extLst>
                <a:ext uri="{FF2B5EF4-FFF2-40B4-BE49-F238E27FC236}">
                  <a16:creationId xmlns:a16="http://schemas.microsoft.com/office/drawing/2014/main" id="{A8240368-8157-6AAC-7E86-3230892F8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00599"/>
              <a:ext cx="1739900" cy="6350"/>
            </a:xfrm>
            <a:prstGeom prst="rect">
              <a:avLst/>
            </a:prstGeom>
            <a:solidFill>
              <a:srgbClr val="E6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5" name="Rectangle 326">
              <a:extLst>
                <a:ext uri="{FF2B5EF4-FFF2-40B4-BE49-F238E27FC236}">
                  <a16:creationId xmlns:a16="http://schemas.microsoft.com/office/drawing/2014/main" id="{BF6C9212-616F-CDE7-3733-0F87B441C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06949"/>
              <a:ext cx="1739900" cy="6350"/>
            </a:xfrm>
            <a:prstGeom prst="rect">
              <a:avLst/>
            </a:prstGeom>
            <a:solidFill>
              <a:srgbClr val="E8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6" name="Rectangle 327">
              <a:extLst>
                <a:ext uri="{FF2B5EF4-FFF2-40B4-BE49-F238E27FC236}">
                  <a16:creationId xmlns:a16="http://schemas.microsoft.com/office/drawing/2014/main" id="{2BDB3ADE-AFB9-9507-0053-25C389DD3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13299"/>
              <a:ext cx="1739900" cy="6350"/>
            </a:xfrm>
            <a:prstGeom prst="rect">
              <a:avLst/>
            </a:prstGeom>
            <a:solidFill>
              <a:srgbClr val="E9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7" name="Rectangle 328">
              <a:extLst>
                <a:ext uri="{FF2B5EF4-FFF2-40B4-BE49-F238E27FC236}">
                  <a16:creationId xmlns:a16="http://schemas.microsoft.com/office/drawing/2014/main" id="{A6E97479-53B1-3560-D116-254B17002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19649"/>
              <a:ext cx="1739900" cy="6350"/>
            </a:xfrm>
            <a:prstGeom prst="rect">
              <a:avLst/>
            </a:prstGeom>
            <a:solidFill>
              <a:srgbClr val="EAF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8" name="Rectangle 329">
              <a:extLst>
                <a:ext uri="{FF2B5EF4-FFF2-40B4-BE49-F238E27FC236}">
                  <a16:creationId xmlns:a16="http://schemas.microsoft.com/office/drawing/2014/main" id="{518057D3-217C-7687-B3B9-CC1FC1E7B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25999"/>
              <a:ext cx="1739900" cy="6350"/>
            </a:xfrm>
            <a:prstGeom prst="rect">
              <a:avLst/>
            </a:prstGeom>
            <a:solidFill>
              <a:srgbClr val="EC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9" name="Rectangle 330">
              <a:extLst>
                <a:ext uri="{FF2B5EF4-FFF2-40B4-BE49-F238E27FC236}">
                  <a16:creationId xmlns:a16="http://schemas.microsoft.com/office/drawing/2014/main" id="{CCBB74D4-C81D-8882-C0E0-58F57C340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32349"/>
              <a:ext cx="1739900" cy="7938"/>
            </a:xfrm>
            <a:prstGeom prst="rect">
              <a:avLst/>
            </a:prstGeom>
            <a:solidFill>
              <a:srgbClr val="EDF2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0" name="Rectangle 331">
              <a:extLst>
                <a:ext uri="{FF2B5EF4-FFF2-40B4-BE49-F238E27FC236}">
                  <a16:creationId xmlns:a16="http://schemas.microsoft.com/office/drawing/2014/main" id="{FE45D2EC-3C1A-C4F5-A050-344B14522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40287"/>
              <a:ext cx="1739900" cy="6350"/>
            </a:xfrm>
            <a:prstGeom prst="rect">
              <a:avLst/>
            </a:prstGeom>
            <a:solidFill>
              <a:srgbClr val="EEF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1" name="Rectangle 332">
              <a:extLst>
                <a:ext uri="{FF2B5EF4-FFF2-40B4-BE49-F238E27FC236}">
                  <a16:creationId xmlns:a16="http://schemas.microsoft.com/office/drawing/2014/main" id="{5A2895DE-008E-0E27-1316-C15318717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46637"/>
              <a:ext cx="1739900" cy="6350"/>
            </a:xfrm>
            <a:prstGeom prst="rect">
              <a:avLst/>
            </a:prstGeom>
            <a:solidFill>
              <a:srgbClr val="EFF4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2" name="Rectangle 333">
              <a:extLst>
                <a:ext uri="{FF2B5EF4-FFF2-40B4-BE49-F238E27FC236}">
                  <a16:creationId xmlns:a16="http://schemas.microsoft.com/office/drawing/2014/main" id="{408F089C-E78A-AA56-3259-756D79C4A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52987"/>
              <a:ext cx="1739900" cy="6350"/>
            </a:xfrm>
            <a:prstGeom prst="rect">
              <a:avLst/>
            </a:prstGeom>
            <a:solidFill>
              <a:srgbClr val="F1F5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3" name="Rectangle 334">
              <a:extLst>
                <a:ext uri="{FF2B5EF4-FFF2-40B4-BE49-F238E27FC236}">
                  <a16:creationId xmlns:a16="http://schemas.microsoft.com/office/drawing/2014/main" id="{486BB6FD-ECBF-DADE-2384-B8CB646A6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59337"/>
              <a:ext cx="1739900" cy="6350"/>
            </a:xfrm>
            <a:prstGeom prst="rect">
              <a:avLst/>
            </a:prstGeom>
            <a:solidFill>
              <a:srgbClr val="F2F6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4" name="Rectangle 335">
              <a:extLst>
                <a:ext uri="{FF2B5EF4-FFF2-40B4-BE49-F238E27FC236}">
                  <a16:creationId xmlns:a16="http://schemas.microsoft.com/office/drawing/2014/main" id="{B2CF7C61-0AEB-200C-D8AC-1DC09F10A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65687"/>
              <a:ext cx="1739900" cy="6350"/>
            </a:xfrm>
            <a:prstGeom prst="rect">
              <a:avLst/>
            </a:prstGeom>
            <a:solidFill>
              <a:srgbClr val="F3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5" name="Rectangle 336">
              <a:extLst>
                <a:ext uri="{FF2B5EF4-FFF2-40B4-BE49-F238E27FC236}">
                  <a16:creationId xmlns:a16="http://schemas.microsoft.com/office/drawing/2014/main" id="{DD48041F-7A78-1522-AE99-63477F2A3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72037"/>
              <a:ext cx="1739900" cy="7938"/>
            </a:xfrm>
            <a:prstGeom prst="rect">
              <a:avLst/>
            </a:prstGeom>
            <a:solidFill>
              <a:srgbClr val="F4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6" name="Rectangle 337">
              <a:extLst>
                <a:ext uri="{FF2B5EF4-FFF2-40B4-BE49-F238E27FC236}">
                  <a16:creationId xmlns:a16="http://schemas.microsoft.com/office/drawing/2014/main" id="{9B3FF848-2D3E-627C-74A2-C39952902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79974"/>
              <a:ext cx="1739900" cy="6350"/>
            </a:xfrm>
            <a:prstGeom prst="rect">
              <a:avLst/>
            </a:prstGeom>
            <a:solidFill>
              <a:srgbClr val="F6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7" name="Rectangle 338">
              <a:extLst>
                <a:ext uri="{FF2B5EF4-FFF2-40B4-BE49-F238E27FC236}">
                  <a16:creationId xmlns:a16="http://schemas.microsoft.com/office/drawing/2014/main" id="{F32861A8-B196-9059-E39F-C752A9D5D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86324"/>
              <a:ext cx="1739900" cy="6350"/>
            </a:xfrm>
            <a:prstGeom prst="rect">
              <a:avLst/>
            </a:prstGeom>
            <a:solidFill>
              <a:srgbClr val="F7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8" name="Rectangle 339">
              <a:extLst>
                <a:ext uri="{FF2B5EF4-FFF2-40B4-BE49-F238E27FC236}">
                  <a16:creationId xmlns:a16="http://schemas.microsoft.com/office/drawing/2014/main" id="{415E2FE2-640B-8EFA-CA4B-F69467E16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92674"/>
              <a:ext cx="1739900" cy="6350"/>
            </a:xfrm>
            <a:prstGeom prst="rect">
              <a:avLst/>
            </a:prstGeom>
            <a:solidFill>
              <a:srgbClr val="F8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9" name="Rectangle 340">
              <a:extLst>
                <a:ext uri="{FF2B5EF4-FFF2-40B4-BE49-F238E27FC236}">
                  <a16:creationId xmlns:a16="http://schemas.microsoft.com/office/drawing/2014/main" id="{A6200C80-21E3-B9F2-9CE6-53AF55CBA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99024"/>
              <a:ext cx="1739900" cy="6350"/>
            </a:xfrm>
            <a:prstGeom prst="rect">
              <a:avLst/>
            </a:prstGeom>
            <a:solidFill>
              <a:srgbClr val="FA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0" name="Rectangle 341">
              <a:extLst>
                <a:ext uri="{FF2B5EF4-FFF2-40B4-BE49-F238E27FC236}">
                  <a16:creationId xmlns:a16="http://schemas.microsoft.com/office/drawing/2014/main" id="{535574B2-4D7F-EE9D-6298-5115C109F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905374"/>
              <a:ext cx="1739900" cy="6350"/>
            </a:xfrm>
            <a:prstGeom prst="rect">
              <a:avLst/>
            </a:prstGeom>
            <a:solidFill>
              <a:srgbClr val="FB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1" name="Rectangle 342">
              <a:extLst>
                <a:ext uri="{FF2B5EF4-FFF2-40B4-BE49-F238E27FC236}">
                  <a16:creationId xmlns:a16="http://schemas.microsoft.com/office/drawing/2014/main" id="{DACF613C-AD45-1F3A-66B0-D6097F590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911724"/>
              <a:ext cx="1739900" cy="7938"/>
            </a:xfrm>
            <a:prstGeom prst="rect">
              <a:avLst/>
            </a:prstGeom>
            <a:solidFill>
              <a:srgbClr val="FC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2" name="Rectangle 343">
              <a:extLst>
                <a:ext uri="{FF2B5EF4-FFF2-40B4-BE49-F238E27FC236}">
                  <a16:creationId xmlns:a16="http://schemas.microsoft.com/office/drawing/2014/main" id="{8B779D45-9001-0C93-C4E3-FBAC3152C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919662"/>
              <a:ext cx="1739900" cy="6350"/>
            </a:xfrm>
            <a:prstGeom prst="rect">
              <a:avLst/>
            </a:prstGeom>
            <a:solidFill>
              <a:srgbClr val="FD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3" name="Rectangle 344">
              <a:extLst>
                <a:ext uri="{FF2B5EF4-FFF2-40B4-BE49-F238E27FC236}">
                  <a16:creationId xmlns:a16="http://schemas.microsoft.com/office/drawing/2014/main" id="{EF823D61-C545-87D3-39AB-28ED518D8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4352924"/>
              <a:ext cx="1724025" cy="568325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4" name="Freeform 345">
              <a:extLst>
                <a:ext uri="{FF2B5EF4-FFF2-40B4-BE49-F238E27FC236}">
                  <a16:creationId xmlns:a16="http://schemas.microsoft.com/office/drawing/2014/main" id="{943CC50D-CA34-C0ED-6051-7DAA0CD05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4387849"/>
              <a:ext cx="430213" cy="242888"/>
            </a:xfrm>
            <a:custGeom>
              <a:avLst/>
              <a:gdLst>
                <a:gd name="T0" fmla="*/ 271 w 271"/>
                <a:gd name="T1" fmla="*/ 153 h 153"/>
                <a:gd name="T2" fmla="*/ 92 w 271"/>
                <a:gd name="T3" fmla="*/ 32 h 153"/>
                <a:gd name="T4" fmla="*/ 0 w 271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53">
                  <a:moveTo>
                    <a:pt x="271" y="153"/>
                  </a:moveTo>
                  <a:cubicBezTo>
                    <a:pt x="246" y="54"/>
                    <a:pt x="166" y="0"/>
                    <a:pt x="92" y="32"/>
                  </a:cubicBezTo>
                  <a:cubicBezTo>
                    <a:pt x="48" y="51"/>
                    <a:pt x="15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5" name="Freeform 346">
              <a:extLst>
                <a:ext uri="{FF2B5EF4-FFF2-40B4-BE49-F238E27FC236}">
                  <a16:creationId xmlns:a16="http://schemas.microsoft.com/office/drawing/2014/main" id="{E7BA9AFB-E6A5-8E5B-11AD-B67C2148F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4645024"/>
              <a:ext cx="430213" cy="242888"/>
            </a:xfrm>
            <a:custGeom>
              <a:avLst/>
              <a:gdLst>
                <a:gd name="T0" fmla="*/ 271 w 271"/>
                <a:gd name="T1" fmla="*/ 0 h 153"/>
                <a:gd name="T2" fmla="*/ 92 w 271"/>
                <a:gd name="T3" fmla="*/ 121 h 153"/>
                <a:gd name="T4" fmla="*/ 0 w 271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53">
                  <a:moveTo>
                    <a:pt x="271" y="0"/>
                  </a:moveTo>
                  <a:cubicBezTo>
                    <a:pt x="246" y="99"/>
                    <a:pt x="166" y="153"/>
                    <a:pt x="92" y="121"/>
                  </a:cubicBezTo>
                  <a:cubicBezTo>
                    <a:pt x="48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6" name="Freeform 347">
              <a:extLst>
                <a:ext uri="{FF2B5EF4-FFF2-40B4-BE49-F238E27FC236}">
                  <a16:creationId xmlns:a16="http://schemas.microsoft.com/office/drawing/2014/main" id="{4350D0E5-2923-52AC-9D02-399490C80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1" y="4387849"/>
              <a:ext cx="427038" cy="242888"/>
            </a:xfrm>
            <a:custGeom>
              <a:avLst/>
              <a:gdLst>
                <a:gd name="T0" fmla="*/ 269 w 269"/>
                <a:gd name="T1" fmla="*/ 153 h 153"/>
                <a:gd name="T2" fmla="*/ 90 w 269"/>
                <a:gd name="T3" fmla="*/ 32 h 153"/>
                <a:gd name="T4" fmla="*/ 0 w 269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53">
                  <a:moveTo>
                    <a:pt x="269" y="153"/>
                  </a:moveTo>
                  <a:cubicBezTo>
                    <a:pt x="245" y="54"/>
                    <a:pt x="165" y="0"/>
                    <a:pt x="90" y="32"/>
                  </a:cubicBezTo>
                  <a:cubicBezTo>
                    <a:pt x="47" y="51"/>
                    <a:pt x="13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7" name="Freeform 348">
              <a:extLst>
                <a:ext uri="{FF2B5EF4-FFF2-40B4-BE49-F238E27FC236}">
                  <a16:creationId xmlns:a16="http://schemas.microsoft.com/office/drawing/2014/main" id="{D35433BA-3A68-4033-46E8-5296B10A4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645024"/>
              <a:ext cx="427038" cy="242888"/>
            </a:xfrm>
            <a:custGeom>
              <a:avLst/>
              <a:gdLst>
                <a:gd name="T0" fmla="*/ 269 w 269"/>
                <a:gd name="T1" fmla="*/ 0 h 153"/>
                <a:gd name="T2" fmla="*/ 90 w 269"/>
                <a:gd name="T3" fmla="*/ 121 h 153"/>
                <a:gd name="T4" fmla="*/ 0 w 269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53">
                  <a:moveTo>
                    <a:pt x="269" y="0"/>
                  </a:moveTo>
                  <a:cubicBezTo>
                    <a:pt x="245" y="99"/>
                    <a:pt x="165" y="153"/>
                    <a:pt x="90" y="121"/>
                  </a:cubicBezTo>
                  <a:cubicBezTo>
                    <a:pt x="47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8" name="Freeform 349">
              <a:extLst>
                <a:ext uri="{FF2B5EF4-FFF2-40B4-BE49-F238E27FC236}">
                  <a16:creationId xmlns:a16="http://schemas.microsoft.com/office/drawing/2014/main" id="{E7930348-2ED2-1D2D-17ED-F2C3E2606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4387849"/>
              <a:ext cx="428625" cy="242888"/>
            </a:xfrm>
            <a:custGeom>
              <a:avLst/>
              <a:gdLst>
                <a:gd name="T0" fmla="*/ 270 w 270"/>
                <a:gd name="T1" fmla="*/ 153 h 153"/>
                <a:gd name="T2" fmla="*/ 92 w 270"/>
                <a:gd name="T3" fmla="*/ 32 h 153"/>
                <a:gd name="T4" fmla="*/ 0 w 270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53">
                  <a:moveTo>
                    <a:pt x="270" y="153"/>
                  </a:moveTo>
                  <a:cubicBezTo>
                    <a:pt x="246" y="54"/>
                    <a:pt x="166" y="0"/>
                    <a:pt x="92" y="32"/>
                  </a:cubicBezTo>
                  <a:cubicBezTo>
                    <a:pt x="48" y="51"/>
                    <a:pt x="15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9" name="Freeform 350">
              <a:extLst>
                <a:ext uri="{FF2B5EF4-FFF2-40B4-BE49-F238E27FC236}">
                  <a16:creationId xmlns:a16="http://schemas.microsoft.com/office/drawing/2014/main" id="{7B9D5F5E-3ABB-B85B-96AF-CC37EE1E7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1" y="4645024"/>
              <a:ext cx="430213" cy="242888"/>
            </a:xfrm>
            <a:custGeom>
              <a:avLst/>
              <a:gdLst>
                <a:gd name="T0" fmla="*/ 271 w 271"/>
                <a:gd name="T1" fmla="*/ 0 h 153"/>
                <a:gd name="T2" fmla="*/ 92 w 271"/>
                <a:gd name="T3" fmla="*/ 121 h 153"/>
                <a:gd name="T4" fmla="*/ 0 w 271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53">
                  <a:moveTo>
                    <a:pt x="271" y="0"/>
                  </a:moveTo>
                  <a:cubicBezTo>
                    <a:pt x="246" y="99"/>
                    <a:pt x="166" y="153"/>
                    <a:pt x="92" y="121"/>
                  </a:cubicBezTo>
                  <a:cubicBezTo>
                    <a:pt x="48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0" name="Freeform 351">
              <a:extLst>
                <a:ext uri="{FF2B5EF4-FFF2-40B4-BE49-F238E27FC236}">
                  <a16:creationId xmlns:a16="http://schemas.microsoft.com/office/drawing/2014/main" id="{66825ACD-9491-6F4B-5766-B66D9BB1D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1" y="4387849"/>
              <a:ext cx="428625" cy="242888"/>
            </a:xfrm>
            <a:custGeom>
              <a:avLst/>
              <a:gdLst>
                <a:gd name="T0" fmla="*/ 270 w 270"/>
                <a:gd name="T1" fmla="*/ 153 h 153"/>
                <a:gd name="T2" fmla="*/ 91 w 270"/>
                <a:gd name="T3" fmla="*/ 32 h 153"/>
                <a:gd name="T4" fmla="*/ 0 w 270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53">
                  <a:moveTo>
                    <a:pt x="270" y="153"/>
                  </a:moveTo>
                  <a:cubicBezTo>
                    <a:pt x="246" y="54"/>
                    <a:pt x="165" y="0"/>
                    <a:pt x="91" y="32"/>
                  </a:cubicBezTo>
                  <a:cubicBezTo>
                    <a:pt x="48" y="51"/>
                    <a:pt x="14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1" name="Freeform 352">
              <a:extLst>
                <a:ext uri="{FF2B5EF4-FFF2-40B4-BE49-F238E27FC236}">
                  <a16:creationId xmlns:a16="http://schemas.microsoft.com/office/drawing/2014/main" id="{6C0643FF-45AF-8F0A-58E1-928358D88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63" y="4645024"/>
              <a:ext cx="428625" cy="242888"/>
            </a:xfrm>
            <a:custGeom>
              <a:avLst/>
              <a:gdLst>
                <a:gd name="T0" fmla="*/ 270 w 270"/>
                <a:gd name="T1" fmla="*/ 0 h 153"/>
                <a:gd name="T2" fmla="*/ 91 w 270"/>
                <a:gd name="T3" fmla="*/ 121 h 153"/>
                <a:gd name="T4" fmla="*/ 0 w 270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53">
                  <a:moveTo>
                    <a:pt x="270" y="0"/>
                  </a:moveTo>
                  <a:cubicBezTo>
                    <a:pt x="246" y="99"/>
                    <a:pt x="165" y="153"/>
                    <a:pt x="91" y="121"/>
                  </a:cubicBezTo>
                  <a:cubicBezTo>
                    <a:pt x="48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2" name="Freeform 353">
              <a:extLst>
                <a:ext uri="{FF2B5EF4-FFF2-40B4-BE49-F238E27FC236}">
                  <a16:creationId xmlns:a16="http://schemas.microsoft.com/office/drawing/2014/main" id="{A943CFBB-C05A-7B23-E321-BD62168C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4437062"/>
              <a:ext cx="430213" cy="201613"/>
            </a:xfrm>
            <a:custGeom>
              <a:avLst/>
              <a:gdLst>
                <a:gd name="T0" fmla="*/ 271 w 271"/>
                <a:gd name="T1" fmla="*/ 127 h 127"/>
                <a:gd name="T2" fmla="*/ 92 w 271"/>
                <a:gd name="T3" fmla="*/ 26 h 127"/>
                <a:gd name="T4" fmla="*/ 0 w 271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27">
                  <a:moveTo>
                    <a:pt x="271" y="127"/>
                  </a:moveTo>
                  <a:cubicBezTo>
                    <a:pt x="246" y="45"/>
                    <a:pt x="166" y="0"/>
                    <a:pt x="92" y="26"/>
                  </a:cubicBezTo>
                  <a:cubicBezTo>
                    <a:pt x="48" y="42"/>
                    <a:pt x="15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3" name="Freeform 354">
              <a:extLst>
                <a:ext uri="{FF2B5EF4-FFF2-40B4-BE49-F238E27FC236}">
                  <a16:creationId xmlns:a16="http://schemas.microsoft.com/office/drawing/2014/main" id="{F3B034C8-09ED-B5F4-2DC0-64BA341F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4649787"/>
              <a:ext cx="430213" cy="201613"/>
            </a:xfrm>
            <a:custGeom>
              <a:avLst/>
              <a:gdLst>
                <a:gd name="T0" fmla="*/ 271 w 271"/>
                <a:gd name="T1" fmla="*/ 0 h 127"/>
                <a:gd name="T2" fmla="*/ 92 w 271"/>
                <a:gd name="T3" fmla="*/ 101 h 127"/>
                <a:gd name="T4" fmla="*/ 0 w 271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27">
                  <a:moveTo>
                    <a:pt x="271" y="0"/>
                  </a:moveTo>
                  <a:cubicBezTo>
                    <a:pt x="246" y="82"/>
                    <a:pt x="166" y="127"/>
                    <a:pt x="92" y="101"/>
                  </a:cubicBezTo>
                  <a:cubicBezTo>
                    <a:pt x="48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4" name="Freeform 355">
              <a:extLst>
                <a:ext uri="{FF2B5EF4-FFF2-40B4-BE49-F238E27FC236}">
                  <a16:creationId xmlns:a16="http://schemas.microsoft.com/office/drawing/2014/main" id="{4B27C0D7-B0AA-6272-AEA1-0393E870F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1" y="4437062"/>
              <a:ext cx="427038" cy="201613"/>
            </a:xfrm>
            <a:custGeom>
              <a:avLst/>
              <a:gdLst>
                <a:gd name="T0" fmla="*/ 269 w 269"/>
                <a:gd name="T1" fmla="*/ 127 h 127"/>
                <a:gd name="T2" fmla="*/ 90 w 269"/>
                <a:gd name="T3" fmla="*/ 26 h 127"/>
                <a:gd name="T4" fmla="*/ 0 w 269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27">
                  <a:moveTo>
                    <a:pt x="269" y="127"/>
                  </a:moveTo>
                  <a:cubicBezTo>
                    <a:pt x="245" y="45"/>
                    <a:pt x="165" y="0"/>
                    <a:pt x="90" y="26"/>
                  </a:cubicBezTo>
                  <a:cubicBezTo>
                    <a:pt x="47" y="42"/>
                    <a:pt x="13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5" name="Freeform 356">
              <a:extLst>
                <a:ext uri="{FF2B5EF4-FFF2-40B4-BE49-F238E27FC236}">
                  <a16:creationId xmlns:a16="http://schemas.microsoft.com/office/drawing/2014/main" id="{3CCC62AD-1224-5D61-0D80-C00CE940F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649787"/>
              <a:ext cx="427038" cy="201613"/>
            </a:xfrm>
            <a:custGeom>
              <a:avLst/>
              <a:gdLst>
                <a:gd name="T0" fmla="*/ 269 w 269"/>
                <a:gd name="T1" fmla="*/ 0 h 127"/>
                <a:gd name="T2" fmla="*/ 90 w 269"/>
                <a:gd name="T3" fmla="*/ 101 h 127"/>
                <a:gd name="T4" fmla="*/ 0 w 269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27">
                  <a:moveTo>
                    <a:pt x="269" y="0"/>
                  </a:moveTo>
                  <a:cubicBezTo>
                    <a:pt x="245" y="82"/>
                    <a:pt x="165" y="127"/>
                    <a:pt x="90" y="101"/>
                  </a:cubicBezTo>
                  <a:cubicBezTo>
                    <a:pt x="47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6" name="Freeform 357">
              <a:extLst>
                <a:ext uri="{FF2B5EF4-FFF2-40B4-BE49-F238E27FC236}">
                  <a16:creationId xmlns:a16="http://schemas.microsoft.com/office/drawing/2014/main" id="{D5D3041C-551D-869B-8073-C5817CB04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4437062"/>
              <a:ext cx="428625" cy="201613"/>
            </a:xfrm>
            <a:custGeom>
              <a:avLst/>
              <a:gdLst>
                <a:gd name="T0" fmla="*/ 270 w 270"/>
                <a:gd name="T1" fmla="*/ 127 h 127"/>
                <a:gd name="T2" fmla="*/ 92 w 270"/>
                <a:gd name="T3" fmla="*/ 26 h 127"/>
                <a:gd name="T4" fmla="*/ 0 w 270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27">
                  <a:moveTo>
                    <a:pt x="270" y="127"/>
                  </a:moveTo>
                  <a:cubicBezTo>
                    <a:pt x="246" y="45"/>
                    <a:pt x="166" y="0"/>
                    <a:pt x="92" y="26"/>
                  </a:cubicBezTo>
                  <a:cubicBezTo>
                    <a:pt x="48" y="42"/>
                    <a:pt x="15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7" name="Freeform 358">
              <a:extLst>
                <a:ext uri="{FF2B5EF4-FFF2-40B4-BE49-F238E27FC236}">
                  <a16:creationId xmlns:a16="http://schemas.microsoft.com/office/drawing/2014/main" id="{A25C44AC-AA02-3574-4CF5-6B89BDE4F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1" y="4649787"/>
              <a:ext cx="430213" cy="201613"/>
            </a:xfrm>
            <a:custGeom>
              <a:avLst/>
              <a:gdLst>
                <a:gd name="T0" fmla="*/ 271 w 271"/>
                <a:gd name="T1" fmla="*/ 0 h 127"/>
                <a:gd name="T2" fmla="*/ 92 w 271"/>
                <a:gd name="T3" fmla="*/ 101 h 127"/>
                <a:gd name="T4" fmla="*/ 0 w 271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27">
                  <a:moveTo>
                    <a:pt x="271" y="0"/>
                  </a:moveTo>
                  <a:cubicBezTo>
                    <a:pt x="246" y="82"/>
                    <a:pt x="166" y="127"/>
                    <a:pt x="92" y="101"/>
                  </a:cubicBezTo>
                  <a:cubicBezTo>
                    <a:pt x="48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8" name="Freeform 359">
              <a:extLst>
                <a:ext uri="{FF2B5EF4-FFF2-40B4-BE49-F238E27FC236}">
                  <a16:creationId xmlns:a16="http://schemas.microsoft.com/office/drawing/2014/main" id="{2325104C-0C3A-0DAD-2A6B-05212537F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1" y="4437062"/>
              <a:ext cx="428625" cy="201613"/>
            </a:xfrm>
            <a:custGeom>
              <a:avLst/>
              <a:gdLst>
                <a:gd name="T0" fmla="*/ 270 w 270"/>
                <a:gd name="T1" fmla="*/ 127 h 127"/>
                <a:gd name="T2" fmla="*/ 91 w 270"/>
                <a:gd name="T3" fmla="*/ 26 h 127"/>
                <a:gd name="T4" fmla="*/ 0 w 270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27">
                  <a:moveTo>
                    <a:pt x="270" y="127"/>
                  </a:moveTo>
                  <a:cubicBezTo>
                    <a:pt x="246" y="45"/>
                    <a:pt x="165" y="0"/>
                    <a:pt x="91" y="26"/>
                  </a:cubicBezTo>
                  <a:cubicBezTo>
                    <a:pt x="48" y="42"/>
                    <a:pt x="14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9" name="Freeform 360">
              <a:extLst>
                <a:ext uri="{FF2B5EF4-FFF2-40B4-BE49-F238E27FC236}">
                  <a16:creationId xmlns:a16="http://schemas.microsoft.com/office/drawing/2014/main" id="{710F2DDE-8A87-A89E-35D9-3CFABE107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63" y="4649787"/>
              <a:ext cx="428625" cy="201613"/>
            </a:xfrm>
            <a:custGeom>
              <a:avLst/>
              <a:gdLst>
                <a:gd name="T0" fmla="*/ 270 w 270"/>
                <a:gd name="T1" fmla="*/ 0 h 127"/>
                <a:gd name="T2" fmla="*/ 91 w 270"/>
                <a:gd name="T3" fmla="*/ 101 h 127"/>
                <a:gd name="T4" fmla="*/ 0 w 270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27">
                  <a:moveTo>
                    <a:pt x="270" y="0"/>
                  </a:moveTo>
                  <a:cubicBezTo>
                    <a:pt x="246" y="82"/>
                    <a:pt x="165" y="127"/>
                    <a:pt x="91" y="101"/>
                  </a:cubicBezTo>
                  <a:cubicBezTo>
                    <a:pt x="48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0" name="Freeform 361">
              <a:extLst>
                <a:ext uri="{FF2B5EF4-FFF2-40B4-BE49-F238E27FC236}">
                  <a16:creationId xmlns:a16="http://schemas.microsoft.com/office/drawing/2014/main" id="{78499D3C-8B0A-919F-D3C5-D62AF7EAD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4491037"/>
              <a:ext cx="430213" cy="146050"/>
            </a:xfrm>
            <a:custGeom>
              <a:avLst/>
              <a:gdLst>
                <a:gd name="T0" fmla="*/ 271 w 271"/>
                <a:gd name="T1" fmla="*/ 92 h 92"/>
                <a:gd name="T2" fmla="*/ 92 w 271"/>
                <a:gd name="T3" fmla="*/ 19 h 92"/>
                <a:gd name="T4" fmla="*/ 0 w 271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92">
                  <a:moveTo>
                    <a:pt x="271" y="92"/>
                  </a:moveTo>
                  <a:cubicBezTo>
                    <a:pt x="246" y="32"/>
                    <a:pt x="166" y="0"/>
                    <a:pt x="92" y="19"/>
                  </a:cubicBezTo>
                  <a:cubicBezTo>
                    <a:pt x="48" y="31"/>
                    <a:pt x="15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1" name="Freeform 362">
              <a:extLst>
                <a:ext uri="{FF2B5EF4-FFF2-40B4-BE49-F238E27FC236}">
                  <a16:creationId xmlns:a16="http://schemas.microsoft.com/office/drawing/2014/main" id="{3BB8055E-1609-DB63-764F-337B539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4645024"/>
              <a:ext cx="430213" cy="144463"/>
            </a:xfrm>
            <a:custGeom>
              <a:avLst/>
              <a:gdLst>
                <a:gd name="T0" fmla="*/ 271 w 271"/>
                <a:gd name="T1" fmla="*/ 0 h 91"/>
                <a:gd name="T2" fmla="*/ 92 w 271"/>
                <a:gd name="T3" fmla="*/ 72 h 91"/>
                <a:gd name="T4" fmla="*/ 0 w 271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91">
                  <a:moveTo>
                    <a:pt x="271" y="0"/>
                  </a:moveTo>
                  <a:cubicBezTo>
                    <a:pt x="246" y="59"/>
                    <a:pt x="166" y="91"/>
                    <a:pt x="92" y="72"/>
                  </a:cubicBezTo>
                  <a:cubicBezTo>
                    <a:pt x="48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2" name="Freeform 363">
              <a:extLst>
                <a:ext uri="{FF2B5EF4-FFF2-40B4-BE49-F238E27FC236}">
                  <a16:creationId xmlns:a16="http://schemas.microsoft.com/office/drawing/2014/main" id="{5E931988-8F38-43D4-B17E-8683D0152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1" y="4491037"/>
              <a:ext cx="427038" cy="146050"/>
            </a:xfrm>
            <a:custGeom>
              <a:avLst/>
              <a:gdLst>
                <a:gd name="T0" fmla="*/ 269 w 269"/>
                <a:gd name="T1" fmla="*/ 92 h 92"/>
                <a:gd name="T2" fmla="*/ 90 w 269"/>
                <a:gd name="T3" fmla="*/ 19 h 92"/>
                <a:gd name="T4" fmla="*/ 0 w 269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92">
                  <a:moveTo>
                    <a:pt x="269" y="92"/>
                  </a:moveTo>
                  <a:cubicBezTo>
                    <a:pt x="245" y="32"/>
                    <a:pt x="165" y="0"/>
                    <a:pt x="90" y="19"/>
                  </a:cubicBezTo>
                  <a:cubicBezTo>
                    <a:pt x="47" y="31"/>
                    <a:pt x="13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3" name="Freeform 364">
              <a:extLst>
                <a:ext uri="{FF2B5EF4-FFF2-40B4-BE49-F238E27FC236}">
                  <a16:creationId xmlns:a16="http://schemas.microsoft.com/office/drawing/2014/main" id="{CF6052FD-67D3-756E-ACDE-174F6CDE4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645024"/>
              <a:ext cx="427038" cy="144463"/>
            </a:xfrm>
            <a:custGeom>
              <a:avLst/>
              <a:gdLst>
                <a:gd name="T0" fmla="*/ 269 w 269"/>
                <a:gd name="T1" fmla="*/ 0 h 91"/>
                <a:gd name="T2" fmla="*/ 90 w 269"/>
                <a:gd name="T3" fmla="*/ 72 h 91"/>
                <a:gd name="T4" fmla="*/ 0 w 269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91">
                  <a:moveTo>
                    <a:pt x="269" y="0"/>
                  </a:moveTo>
                  <a:cubicBezTo>
                    <a:pt x="245" y="59"/>
                    <a:pt x="165" y="91"/>
                    <a:pt x="90" y="72"/>
                  </a:cubicBezTo>
                  <a:cubicBezTo>
                    <a:pt x="47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4" name="Freeform 365">
              <a:extLst>
                <a:ext uri="{FF2B5EF4-FFF2-40B4-BE49-F238E27FC236}">
                  <a16:creationId xmlns:a16="http://schemas.microsoft.com/office/drawing/2014/main" id="{664A8CA1-EDBC-41CF-AB6B-AB5564974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4491037"/>
              <a:ext cx="428625" cy="146050"/>
            </a:xfrm>
            <a:custGeom>
              <a:avLst/>
              <a:gdLst>
                <a:gd name="T0" fmla="*/ 270 w 270"/>
                <a:gd name="T1" fmla="*/ 92 h 92"/>
                <a:gd name="T2" fmla="*/ 92 w 270"/>
                <a:gd name="T3" fmla="*/ 19 h 92"/>
                <a:gd name="T4" fmla="*/ 0 w 270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92">
                  <a:moveTo>
                    <a:pt x="270" y="92"/>
                  </a:moveTo>
                  <a:cubicBezTo>
                    <a:pt x="246" y="32"/>
                    <a:pt x="166" y="0"/>
                    <a:pt x="92" y="19"/>
                  </a:cubicBezTo>
                  <a:cubicBezTo>
                    <a:pt x="48" y="31"/>
                    <a:pt x="15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5" name="Freeform 366">
              <a:extLst>
                <a:ext uri="{FF2B5EF4-FFF2-40B4-BE49-F238E27FC236}">
                  <a16:creationId xmlns:a16="http://schemas.microsoft.com/office/drawing/2014/main" id="{850DEA11-590B-572D-15B4-26CEBC7D0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1" y="4645024"/>
              <a:ext cx="430213" cy="144463"/>
            </a:xfrm>
            <a:custGeom>
              <a:avLst/>
              <a:gdLst>
                <a:gd name="T0" fmla="*/ 271 w 271"/>
                <a:gd name="T1" fmla="*/ 0 h 91"/>
                <a:gd name="T2" fmla="*/ 92 w 271"/>
                <a:gd name="T3" fmla="*/ 72 h 91"/>
                <a:gd name="T4" fmla="*/ 0 w 271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91">
                  <a:moveTo>
                    <a:pt x="271" y="0"/>
                  </a:moveTo>
                  <a:cubicBezTo>
                    <a:pt x="246" y="59"/>
                    <a:pt x="166" y="91"/>
                    <a:pt x="92" y="72"/>
                  </a:cubicBezTo>
                  <a:cubicBezTo>
                    <a:pt x="48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6" name="Freeform 367">
              <a:extLst>
                <a:ext uri="{FF2B5EF4-FFF2-40B4-BE49-F238E27FC236}">
                  <a16:creationId xmlns:a16="http://schemas.microsoft.com/office/drawing/2014/main" id="{72BDC19F-F3CC-4792-8083-1B4808567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1" y="4491037"/>
              <a:ext cx="428625" cy="146050"/>
            </a:xfrm>
            <a:custGeom>
              <a:avLst/>
              <a:gdLst>
                <a:gd name="T0" fmla="*/ 270 w 270"/>
                <a:gd name="T1" fmla="*/ 92 h 92"/>
                <a:gd name="T2" fmla="*/ 91 w 270"/>
                <a:gd name="T3" fmla="*/ 19 h 92"/>
                <a:gd name="T4" fmla="*/ 0 w 270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92">
                  <a:moveTo>
                    <a:pt x="270" y="92"/>
                  </a:moveTo>
                  <a:cubicBezTo>
                    <a:pt x="246" y="32"/>
                    <a:pt x="165" y="0"/>
                    <a:pt x="91" y="19"/>
                  </a:cubicBezTo>
                  <a:cubicBezTo>
                    <a:pt x="48" y="31"/>
                    <a:pt x="14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7" name="Freeform 368">
              <a:extLst>
                <a:ext uri="{FF2B5EF4-FFF2-40B4-BE49-F238E27FC236}">
                  <a16:creationId xmlns:a16="http://schemas.microsoft.com/office/drawing/2014/main" id="{03463786-4877-D8A8-51AE-E040D1AEA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63" y="4645024"/>
              <a:ext cx="428625" cy="144463"/>
            </a:xfrm>
            <a:custGeom>
              <a:avLst/>
              <a:gdLst>
                <a:gd name="T0" fmla="*/ 270 w 270"/>
                <a:gd name="T1" fmla="*/ 0 h 91"/>
                <a:gd name="T2" fmla="*/ 91 w 270"/>
                <a:gd name="T3" fmla="*/ 72 h 91"/>
                <a:gd name="T4" fmla="*/ 0 w 270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91">
                  <a:moveTo>
                    <a:pt x="270" y="0"/>
                  </a:moveTo>
                  <a:cubicBezTo>
                    <a:pt x="246" y="59"/>
                    <a:pt x="165" y="91"/>
                    <a:pt x="91" y="72"/>
                  </a:cubicBezTo>
                  <a:cubicBezTo>
                    <a:pt x="48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8" name="Line 369">
              <a:extLst>
                <a:ext uri="{FF2B5EF4-FFF2-40B4-BE49-F238E27FC236}">
                  <a16:creationId xmlns:a16="http://schemas.microsoft.com/office/drawing/2014/main" id="{297CF243-D913-8752-CC54-2451281A66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1901" y="4637087"/>
              <a:ext cx="1730375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9" name="Line 370">
              <a:extLst>
                <a:ext uri="{FF2B5EF4-FFF2-40B4-BE49-F238E27FC236}">
                  <a16:creationId xmlns:a16="http://schemas.microsoft.com/office/drawing/2014/main" id="{EBE2FF38-FB76-BBD8-9C36-A795F35AF4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0926" y="4676774"/>
              <a:ext cx="90488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0" name="Freeform 371">
              <a:extLst>
                <a:ext uri="{FF2B5EF4-FFF2-40B4-BE49-F238E27FC236}">
                  <a16:creationId xmlns:a16="http://schemas.microsoft.com/office/drawing/2014/main" id="{A8A7F1CD-FC1D-2E0D-E456-7A273C90C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188" y="4637087"/>
              <a:ext cx="111125" cy="74613"/>
            </a:xfrm>
            <a:custGeom>
              <a:avLst/>
              <a:gdLst>
                <a:gd name="T0" fmla="*/ 0 w 70"/>
                <a:gd name="T1" fmla="*/ 6 h 47"/>
                <a:gd name="T2" fmla="*/ 70 w 70"/>
                <a:gd name="T3" fmla="*/ 0 h 47"/>
                <a:gd name="T4" fmla="*/ 18 w 70"/>
                <a:gd name="T5" fmla="*/ 47 h 47"/>
                <a:gd name="T6" fmla="*/ 0 w 70"/>
                <a:gd name="T7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7">
                  <a:moveTo>
                    <a:pt x="0" y="6"/>
                  </a:moveTo>
                  <a:lnTo>
                    <a:pt x="70" y="0"/>
                  </a:lnTo>
                  <a:lnTo>
                    <a:pt x="18" y="4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1" name="Line 372">
              <a:extLst>
                <a:ext uri="{FF2B5EF4-FFF2-40B4-BE49-F238E27FC236}">
                  <a16:creationId xmlns:a16="http://schemas.microsoft.com/office/drawing/2014/main" id="{3FFC0C81-3A52-5268-8A8C-5C93815913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43626" y="4698999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2" name="Freeform 373">
              <a:extLst>
                <a:ext uri="{FF2B5EF4-FFF2-40B4-BE49-F238E27FC236}">
                  <a16:creationId xmlns:a16="http://schemas.microsoft.com/office/drawing/2014/main" id="{F0095B34-88E3-3AEC-50BC-1E445C412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4637087"/>
              <a:ext cx="103188" cy="95250"/>
            </a:xfrm>
            <a:custGeom>
              <a:avLst/>
              <a:gdLst>
                <a:gd name="T0" fmla="*/ 28 w 65"/>
                <a:gd name="T1" fmla="*/ 60 h 60"/>
                <a:gd name="T2" fmla="*/ 65 w 65"/>
                <a:gd name="T3" fmla="*/ 0 h 60"/>
                <a:gd name="T4" fmla="*/ 0 w 65"/>
                <a:gd name="T5" fmla="*/ 26 h 60"/>
                <a:gd name="T6" fmla="*/ 28 w 65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0">
                  <a:moveTo>
                    <a:pt x="28" y="60"/>
                  </a:moveTo>
                  <a:lnTo>
                    <a:pt x="65" y="0"/>
                  </a:lnTo>
                  <a:lnTo>
                    <a:pt x="0" y="26"/>
                  </a:lnTo>
                  <a:lnTo>
                    <a:pt x="28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3" name="Line 374">
              <a:extLst>
                <a:ext uri="{FF2B5EF4-FFF2-40B4-BE49-F238E27FC236}">
                  <a16:creationId xmlns:a16="http://schemas.microsoft.com/office/drawing/2014/main" id="{28529658-2E8A-C501-06A0-61E1B4553E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8551" y="4719637"/>
              <a:ext cx="73025" cy="9525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4" name="Freeform 375">
              <a:extLst>
                <a:ext uri="{FF2B5EF4-FFF2-40B4-BE49-F238E27FC236}">
                  <a16:creationId xmlns:a16="http://schemas.microsoft.com/office/drawing/2014/main" id="{21BBA55F-746D-46D2-EB4E-2DD0C2266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238" y="4641849"/>
              <a:ext cx="92075" cy="106363"/>
            </a:xfrm>
            <a:custGeom>
              <a:avLst/>
              <a:gdLst>
                <a:gd name="T0" fmla="*/ 35 w 58"/>
                <a:gd name="T1" fmla="*/ 67 h 67"/>
                <a:gd name="T2" fmla="*/ 58 w 58"/>
                <a:gd name="T3" fmla="*/ 0 h 67"/>
                <a:gd name="T4" fmla="*/ 0 w 58"/>
                <a:gd name="T5" fmla="*/ 40 h 67"/>
                <a:gd name="T6" fmla="*/ 35 w 58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7">
                  <a:moveTo>
                    <a:pt x="35" y="67"/>
                  </a:moveTo>
                  <a:lnTo>
                    <a:pt x="58" y="0"/>
                  </a:lnTo>
                  <a:lnTo>
                    <a:pt x="0" y="40"/>
                  </a:lnTo>
                  <a:lnTo>
                    <a:pt x="35" y="6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5" name="Line 376">
              <a:extLst>
                <a:ext uri="{FF2B5EF4-FFF2-40B4-BE49-F238E27FC236}">
                  <a16:creationId xmlns:a16="http://schemas.microsoft.com/office/drawing/2014/main" id="{CF7E3CA1-FC69-5ABF-64D7-E282E1F11F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0926" y="4560887"/>
              <a:ext cx="92075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6" name="Freeform 377">
              <a:extLst>
                <a:ext uri="{FF2B5EF4-FFF2-40B4-BE49-F238E27FC236}">
                  <a16:creationId xmlns:a16="http://schemas.microsoft.com/office/drawing/2014/main" id="{9A92E576-CE67-537B-7B77-E9354ED92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4564062"/>
              <a:ext cx="111125" cy="74613"/>
            </a:xfrm>
            <a:custGeom>
              <a:avLst/>
              <a:gdLst>
                <a:gd name="T0" fmla="*/ 0 w 70"/>
                <a:gd name="T1" fmla="*/ 41 h 47"/>
                <a:gd name="T2" fmla="*/ 70 w 70"/>
                <a:gd name="T3" fmla="*/ 47 h 47"/>
                <a:gd name="T4" fmla="*/ 18 w 70"/>
                <a:gd name="T5" fmla="*/ 0 h 47"/>
                <a:gd name="T6" fmla="*/ 0 w 70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7">
                  <a:moveTo>
                    <a:pt x="0" y="41"/>
                  </a:moveTo>
                  <a:lnTo>
                    <a:pt x="70" y="47"/>
                  </a:lnTo>
                  <a:lnTo>
                    <a:pt x="18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7" name="Line 378">
              <a:extLst>
                <a:ext uri="{FF2B5EF4-FFF2-40B4-BE49-F238E27FC236}">
                  <a16:creationId xmlns:a16="http://schemas.microsoft.com/office/drawing/2014/main" id="{5367D733-F5F7-C0BF-9163-BE5CE71D59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5213" y="4500562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8" name="Freeform 379">
              <a:extLst>
                <a:ext uri="{FF2B5EF4-FFF2-40B4-BE49-F238E27FC236}">
                  <a16:creationId xmlns:a16="http://schemas.microsoft.com/office/drawing/2014/main" id="{FBF19F70-11EE-2BCC-C735-1B7BF4391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4543424"/>
              <a:ext cx="104775" cy="95250"/>
            </a:xfrm>
            <a:custGeom>
              <a:avLst/>
              <a:gdLst>
                <a:gd name="T0" fmla="*/ 29 w 66"/>
                <a:gd name="T1" fmla="*/ 0 h 60"/>
                <a:gd name="T2" fmla="*/ 66 w 66"/>
                <a:gd name="T3" fmla="*/ 60 h 60"/>
                <a:gd name="T4" fmla="*/ 0 w 66"/>
                <a:gd name="T5" fmla="*/ 35 h 60"/>
                <a:gd name="T6" fmla="*/ 29 w 6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60">
                  <a:moveTo>
                    <a:pt x="29" y="0"/>
                  </a:moveTo>
                  <a:lnTo>
                    <a:pt x="66" y="60"/>
                  </a:lnTo>
                  <a:lnTo>
                    <a:pt x="0" y="3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9" name="Line 380">
              <a:extLst>
                <a:ext uri="{FF2B5EF4-FFF2-40B4-BE49-F238E27FC236}">
                  <a16:creationId xmlns:a16="http://schemas.microsoft.com/office/drawing/2014/main" id="{7E7C577F-9D35-BCF6-E3D5-04945DB26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80138" y="4462462"/>
              <a:ext cx="73025" cy="93663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0" name="Freeform 381">
              <a:extLst>
                <a:ext uri="{FF2B5EF4-FFF2-40B4-BE49-F238E27FC236}">
                  <a16:creationId xmlns:a16="http://schemas.microsoft.com/office/drawing/2014/main" id="{BF42AA73-EBE4-6123-9505-D5AD5257D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4527549"/>
              <a:ext cx="92075" cy="106363"/>
            </a:xfrm>
            <a:custGeom>
              <a:avLst/>
              <a:gdLst>
                <a:gd name="T0" fmla="*/ 35 w 58"/>
                <a:gd name="T1" fmla="*/ 0 h 67"/>
                <a:gd name="T2" fmla="*/ 58 w 58"/>
                <a:gd name="T3" fmla="*/ 67 h 67"/>
                <a:gd name="T4" fmla="*/ 0 w 58"/>
                <a:gd name="T5" fmla="*/ 27 h 67"/>
                <a:gd name="T6" fmla="*/ 35 w 58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7">
                  <a:moveTo>
                    <a:pt x="35" y="0"/>
                  </a:moveTo>
                  <a:lnTo>
                    <a:pt x="58" y="67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1" name="Line 382">
              <a:extLst>
                <a:ext uri="{FF2B5EF4-FFF2-40B4-BE49-F238E27FC236}">
                  <a16:creationId xmlns:a16="http://schemas.microsoft.com/office/drawing/2014/main" id="{6D758DA7-13AF-F86A-BDA0-930833EE59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3463" y="4637087"/>
              <a:ext cx="100013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2" name="Freeform 383">
              <a:extLst>
                <a:ext uri="{FF2B5EF4-FFF2-40B4-BE49-F238E27FC236}">
                  <a16:creationId xmlns:a16="http://schemas.microsoft.com/office/drawing/2014/main" id="{2D41E6BB-FCFE-C249-1B27-41A605427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3951" y="4602162"/>
              <a:ext cx="106363" cy="71438"/>
            </a:xfrm>
            <a:custGeom>
              <a:avLst/>
              <a:gdLst>
                <a:gd name="T0" fmla="*/ 0 w 67"/>
                <a:gd name="T1" fmla="*/ 45 h 45"/>
                <a:gd name="T2" fmla="*/ 67 w 67"/>
                <a:gd name="T3" fmla="*/ 22 h 45"/>
                <a:gd name="T4" fmla="*/ 0 w 67"/>
                <a:gd name="T5" fmla="*/ 0 h 45"/>
                <a:gd name="T6" fmla="*/ 0 w 67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5">
                  <a:moveTo>
                    <a:pt x="0" y="45"/>
                  </a:moveTo>
                  <a:lnTo>
                    <a:pt x="67" y="22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3" name="Line 384">
              <a:extLst>
                <a:ext uri="{FF2B5EF4-FFF2-40B4-BE49-F238E27FC236}">
                  <a16:creationId xmlns:a16="http://schemas.microsoft.com/office/drawing/2014/main" id="{38D770C0-618C-1747-884B-B59DFE3DD8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3863" y="4638674"/>
              <a:ext cx="90488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4" name="Freeform 385">
              <a:extLst>
                <a:ext uri="{FF2B5EF4-FFF2-40B4-BE49-F238E27FC236}">
                  <a16:creationId xmlns:a16="http://schemas.microsoft.com/office/drawing/2014/main" id="{670FAC7D-DA77-5F5E-18E5-057CC6440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6" y="4641849"/>
              <a:ext cx="112713" cy="76200"/>
            </a:xfrm>
            <a:custGeom>
              <a:avLst/>
              <a:gdLst>
                <a:gd name="T0" fmla="*/ 0 w 71"/>
                <a:gd name="T1" fmla="*/ 42 h 48"/>
                <a:gd name="T2" fmla="*/ 71 w 71"/>
                <a:gd name="T3" fmla="*/ 48 h 48"/>
                <a:gd name="T4" fmla="*/ 18 w 71"/>
                <a:gd name="T5" fmla="*/ 0 h 48"/>
                <a:gd name="T6" fmla="*/ 0 w 71"/>
                <a:gd name="T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48">
                  <a:moveTo>
                    <a:pt x="0" y="42"/>
                  </a:moveTo>
                  <a:lnTo>
                    <a:pt x="71" y="48"/>
                  </a:lnTo>
                  <a:lnTo>
                    <a:pt x="18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5" name="Line 386">
              <a:extLst>
                <a:ext uri="{FF2B5EF4-FFF2-40B4-BE49-F238E27FC236}">
                  <a16:creationId xmlns:a16="http://schemas.microsoft.com/office/drawing/2014/main" id="{115254C9-D35A-D4A6-CC54-D5EEE63102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3863" y="4638674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6" name="Freeform 387">
              <a:extLst>
                <a:ext uri="{FF2B5EF4-FFF2-40B4-BE49-F238E27FC236}">
                  <a16:creationId xmlns:a16="http://schemas.microsoft.com/office/drawing/2014/main" id="{6FFE2F25-3DAF-2735-24A1-189AD3511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776" y="4683124"/>
              <a:ext cx="104775" cy="93663"/>
            </a:xfrm>
            <a:custGeom>
              <a:avLst/>
              <a:gdLst>
                <a:gd name="T0" fmla="*/ 29 w 66"/>
                <a:gd name="T1" fmla="*/ 0 h 59"/>
                <a:gd name="T2" fmla="*/ 66 w 66"/>
                <a:gd name="T3" fmla="*/ 59 h 59"/>
                <a:gd name="T4" fmla="*/ 0 w 66"/>
                <a:gd name="T5" fmla="*/ 34 h 59"/>
                <a:gd name="T6" fmla="*/ 29 w 66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59">
                  <a:moveTo>
                    <a:pt x="29" y="0"/>
                  </a:moveTo>
                  <a:lnTo>
                    <a:pt x="66" y="59"/>
                  </a:lnTo>
                  <a:lnTo>
                    <a:pt x="0" y="3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7" name="Line 388">
              <a:extLst>
                <a:ext uri="{FF2B5EF4-FFF2-40B4-BE49-F238E27FC236}">
                  <a16:creationId xmlns:a16="http://schemas.microsoft.com/office/drawing/2014/main" id="{F0339AC6-5D53-D17E-A95D-0FD8D9A16F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3863" y="4645024"/>
              <a:ext cx="73025" cy="93663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8" name="Freeform 389">
              <a:extLst>
                <a:ext uri="{FF2B5EF4-FFF2-40B4-BE49-F238E27FC236}">
                  <a16:creationId xmlns:a16="http://schemas.microsoft.com/office/drawing/2014/main" id="{42B4ACA0-0E80-7365-04B1-4804D56B3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551" y="4710112"/>
              <a:ext cx="92075" cy="106363"/>
            </a:xfrm>
            <a:custGeom>
              <a:avLst/>
              <a:gdLst>
                <a:gd name="T0" fmla="*/ 35 w 58"/>
                <a:gd name="T1" fmla="*/ 0 h 67"/>
                <a:gd name="T2" fmla="*/ 58 w 58"/>
                <a:gd name="T3" fmla="*/ 67 h 67"/>
                <a:gd name="T4" fmla="*/ 0 w 58"/>
                <a:gd name="T5" fmla="*/ 28 h 67"/>
                <a:gd name="T6" fmla="*/ 35 w 58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7">
                  <a:moveTo>
                    <a:pt x="35" y="0"/>
                  </a:moveTo>
                  <a:lnTo>
                    <a:pt x="58" y="67"/>
                  </a:lnTo>
                  <a:lnTo>
                    <a:pt x="0" y="2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9" name="Line 390">
              <a:extLst>
                <a:ext uri="{FF2B5EF4-FFF2-40B4-BE49-F238E27FC236}">
                  <a16:creationId xmlns:a16="http://schemas.microsoft.com/office/drawing/2014/main" id="{291704D8-2EF0-D2F6-AA16-C32B1D64C4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2276" y="4600574"/>
              <a:ext cx="90488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0" name="Freeform 391">
              <a:extLst>
                <a:ext uri="{FF2B5EF4-FFF2-40B4-BE49-F238E27FC236}">
                  <a16:creationId xmlns:a16="http://schemas.microsoft.com/office/drawing/2014/main" id="{F3CC5A70-9366-A76E-1E62-2AD32A36C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538" y="4562474"/>
              <a:ext cx="112713" cy="74613"/>
            </a:xfrm>
            <a:custGeom>
              <a:avLst/>
              <a:gdLst>
                <a:gd name="T0" fmla="*/ 0 w 71"/>
                <a:gd name="T1" fmla="*/ 6 h 47"/>
                <a:gd name="T2" fmla="*/ 71 w 71"/>
                <a:gd name="T3" fmla="*/ 0 h 47"/>
                <a:gd name="T4" fmla="*/ 18 w 71"/>
                <a:gd name="T5" fmla="*/ 47 h 47"/>
                <a:gd name="T6" fmla="*/ 0 w 71"/>
                <a:gd name="T7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47">
                  <a:moveTo>
                    <a:pt x="0" y="6"/>
                  </a:moveTo>
                  <a:lnTo>
                    <a:pt x="71" y="0"/>
                  </a:lnTo>
                  <a:lnTo>
                    <a:pt x="18" y="4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1" name="Line 392">
              <a:extLst>
                <a:ext uri="{FF2B5EF4-FFF2-40B4-BE49-F238E27FC236}">
                  <a16:creationId xmlns:a16="http://schemas.microsoft.com/office/drawing/2014/main" id="{9C0B7C2F-61E1-4021-27A7-6697BF26BE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2276" y="4564062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2" name="Freeform 393">
              <a:extLst>
                <a:ext uri="{FF2B5EF4-FFF2-40B4-BE49-F238E27FC236}">
                  <a16:creationId xmlns:a16="http://schemas.microsoft.com/office/drawing/2014/main" id="{BEC038CF-6C3E-3E06-E055-B3F50541C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2149"/>
              <a:ext cx="104775" cy="95250"/>
            </a:xfrm>
            <a:custGeom>
              <a:avLst/>
              <a:gdLst>
                <a:gd name="T0" fmla="*/ 29 w 66"/>
                <a:gd name="T1" fmla="*/ 60 h 60"/>
                <a:gd name="T2" fmla="*/ 66 w 66"/>
                <a:gd name="T3" fmla="*/ 0 h 60"/>
                <a:gd name="T4" fmla="*/ 0 w 66"/>
                <a:gd name="T5" fmla="*/ 26 h 60"/>
                <a:gd name="T6" fmla="*/ 29 w 66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60">
                  <a:moveTo>
                    <a:pt x="29" y="60"/>
                  </a:moveTo>
                  <a:lnTo>
                    <a:pt x="66" y="0"/>
                  </a:lnTo>
                  <a:lnTo>
                    <a:pt x="0" y="26"/>
                  </a:lnTo>
                  <a:lnTo>
                    <a:pt x="29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3" name="Line 394">
              <a:extLst>
                <a:ext uri="{FF2B5EF4-FFF2-40B4-BE49-F238E27FC236}">
                  <a16:creationId xmlns:a16="http://schemas.microsoft.com/office/drawing/2014/main" id="{6EEE66BE-ACB4-2E92-4406-3E4AAF85B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2276" y="4540249"/>
              <a:ext cx="73025" cy="9525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4" name="Freeform 395">
              <a:extLst>
                <a:ext uri="{FF2B5EF4-FFF2-40B4-BE49-F238E27FC236}">
                  <a16:creationId xmlns:a16="http://schemas.microsoft.com/office/drawing/2014/main" id="{E95BCA2E-C209-2500-468A-BF62486C2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4464049"/>
              <a:ext cx="93663" cy="104775"/>
            </a:xfrm>
            <a:custGeom>
              <a:avLst/>
              <a:gdLst>
                <a:gd name="T0" fmla="*/ 35 w 59"/>
                <a:gd name="T1" fmla="*/ 66 h 66"/>
                <a:gd name="T2" fmla="*/ 59 w 59"/>
                <a:gd name="T3" fmla="*/ 0 h 66"/>
                <a:gd name="T4" fmla="*/ 0 w 59"/>
                <a:gd name="T5" fmla="*/ 39 h 66"/>
                <a:gd name="T6" fmla="*/ 35 w 59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66">
                  <a:moveTo>
                    <a:pt x="35" y="66"/>
                  </a:moveTo>
                  <a:lnTo>
                    <a:pt x="59" y="0"/>
                  </a:lnTo>
                  <a:lnTo>
                    <a:pt x="0" y="39"/>
                  </a:lnTo>
                  <a:lnTo>
                    <a:pt x="35" y="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5" name="Line 396">
              <a:extLst>
                <a:ext uri="{FF2B5EF4-FFF2-40B4-BE49-F238E27FC236}">
                  <a16:creationId xmlns:a16="http://schemas.microsoft.com/office/drawing/2014/main" id="{DAF42936-F3F0-E92E-17A7-CCF6781F50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3863" y="4638674"/>
              <a:ext cx="98425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6" name="Freeform 397">
              <a:extLst>
                <a:ext uri="{FF2B5EF4-FFF2-40B4-BE49-F238E27FC236}">
                  <a16:creationId xmlns:a16="http://schemas.microsoft.com/office/drawing/2014/main" id="{E33F4DF5-34C8-EFAF-957F-E453BC7F9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2763" y="4603749"/>
              <a:ext cx="107950" cy="71438"/>
            </a:xfrm>
            <a:custGeom>
              <a:avLst/>
              <a:gdLst>
                <a:gd name="T0" fmla="*/ 0 w 68"/>
                <a:gd name="T1" fmla="*/ 0 h 45"/>
                <a:gd name="T2" fmla="*/ 68 w 68"/>
                <a:gd name="T3" fmla="*/ 22 h 45"/>
                <a:gd name="T4" fmla="*/ 0 w 68"/>
                <a:gd name="T5" fmla="*/ 45 h 45"/>
                <a:gd name="T6" fmla="*/ 0 w 68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5">
                  <a:moveTo>
                    <a:pt x="0" y="0"/>
                  </a:moveTo>
                  <a:lnTo>
                    <a:pt x="68" y="22"/>
                  </a:lnTo>
                  <a:lnTo>
                    <a:pt x="0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7" name="Oval 435">
              <a:extLst>
                <a:ext uri="{FF2B5EF4-FFF2-40B4-BE49-F238E27FC236}">
                  <a16:creationId xmlns:a16="http://schemas.microsoft.com/office/drawing/2014/main" id="{F44404AA-F910-5B70-D43C-5B943831D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0238" y="4240212"/>
              <a:ext cx="760413" cy="774700"/>
            </a:xfrm>
            <a:prstGeom prst="ellipse">
              <a:avLst/>
            </a:pr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8" name="Oval 436">
              <a:extLst>
                <a:ext uri="{FF2B5EF4-FFF2-40B4-BE49-F238E27FC236}">
                  <a16:creationId xmlns:a16="http://schemas.microsoft.com/office/drawing/2014/main" id="{C27CC2DD-825F-C55B-3BD7-E7887A347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0238" y="4240212"/>
              <a:ext cx="760413" cy="77470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9" name="Freeform 439">
              <a:extLst>
                <a:ext uri="{FF2B5EF4-FFF2-40B4-BE49-F238E27FC236}">
                  <a16:creationId xmlns:a16="http://schemas.microsoft.com/office/drawing/2014/main" id="{8CD08347-F55F-9032-84E1-C7B141EEB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4354512"/>
              <a:ext cx="536575" cy="547688"/>
            </a:xfrm>
            <a:custGeom>
              <a:avLst/>
              <a:gdLst>
                <a:gd name="T0" fmla="*/ 0 w 338"/>
                <a:gd name="T1" fmla="*/ 173 h 345"/>
                <a:gd name="T2" fmla="*/ 169 w 338"/>
                <a:gd name="T3" fmla="*/ 0 h 345"/>
                <a:gd name="T4" fmla="*/ 338 w 338"/>
                <a:gd name="T5" fmla="*/ 173 h 345"/>
                <a:gd name="T6" fmla="*/ 338 w 338"/>
                <a:gd name="T7" fmla="*/ 173 h 345"/>
                <a:gd name="T8" fmla="*/ 169 w 338"/>
                <a:gd name="T9" fmla="*/ 345 h 345"/>
                <a:gd name="T10" fmla="*/ 0 w 338"/>
                <a:gd name="T11" fmla="*/ 17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8" h="345">
                  <a:moveTo>
                    <a:pt x="0" y="173"/>
                  </a:moveTo>
                  <a:cubicBezTo>
                    <a:pt x="0" y="77"/>
                    <a:pt x="76" y="0"/>
                    <a:pt x="169" y="0"/>
                  </a:cubicBezTo>
                  <a:cubicBezTo>
                    <a:pt x="263" y="0"/>
                    <a:pt x="338" y="77"/>
                    <a:pt x="338" y="173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38" y="268"/>
                    <a:pt x="263" y="345"/>
                    <a:pt x="169" y="345"/>
                  </a:cubicBezTo>
                  <a:cubicBezTo>
                    <a:pt x="76" y="345"/>
                    <a:pt x="0" y="268"/>
                    <a:pt x="0" y="173"/>
                  </a:cubicBez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26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rgbClr val="C6D8F0"/>
                </a:gs>
              </a:gsLst>
              <a:path path="circle">
                <a:fillToRect l="50000" t="50000" r="50000" b="50000"/>
              </a:path>
            </a:gradFill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</p:grpSp>
      <p:sp>
        <p:nvSpPr>
          <p:cNvPr id="150" name="Rectangle 534">
            <a:extLst>
              <a:ext uri="{FF2B5EF4-FFF2-40B4-BE49-F238E27FC236}">
                <a16:creationId xmlns:a16="http://schemas.microsoft.com/office/drawing/2014/main" id="{9DD4CC04-A5A2-C0E9-68C9-0B50DD574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594" y="2108971"/>
            <a:ext cx="3381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</a:rPr>
              <a:t>Multimode </a:t>
            </a:r>
            <a:r>
              <a:rPr lang="en-GB" noProof="0" dirty="0">
                <a:solidFill>
                  <a:srgbClr val="262626"/>
                </a:solidFill>
              </a:rPr>
              <a:t>f</a:t>
            </a:r>
            <a:r>
              <a:rPr kumimoji="0" lang="en-GB" b="0" i="0" u="none" strike="noStrike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</a:rPr>
              <a:t>ibre (MMFs)</a:t>
            </a:r>
            <a:endParaRPr kumimoji="0" lang="en-GB" sz="4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C87485EE-7497-2BB7-1A05-E889EB3757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5" t="5823" r="3011" b="14959"/>
          <a:stretch>
            <a:fillRect/>
          </a:stretch>
        </p:blipFill>
        <p:spPr>
          <a:xfrm>
            <a:off x="6142935" y="2463874"/>
            <a:ext cx="5326913" cy="3078349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5CFDB01D-4D27-4EDF-17DE-801574570982}"/>
              </a:ext>
            </a:extLst>
          </p:cNvPr>
          <p:cNvSpPr txBox="1"/>
          <p:nvPr/>
        </p:nvSpPr>
        <p:spPr>
          <a:xfrm>
            <a:off x="6044894" y="2090097"/>
            <a:ext cx="55229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Proportions of fibres deployed in data centres</a:t>
            </a:r>
            <a:r>
              <a:rPr lang="en-US" sz="1700" baseline="300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3" name="Group 5562">
            <a:extLst>
              <a:ext uri="{FF2B5EF4-FFF2-40B4-BE49-F238E27FC236}">
                <a16:creationId xmlns:a16="http://schemas.microsoft.com/office/drawing/2014/main" id="{7673DBA5-BDA0-9C49-D3A6-5F3FD4DE7160}"/>
              </a:ext>
            </a:extLst>
          </p:cNvPr>
          <p:cNvGrpSpPr/>
          <p:nvPr/>
        </p:nvGrpSpPr>
        <p:grpSpPr>
          <a:xfrm>
            <a:off x="1120768" y="4333165"/>
            <a:ext cx="2852738" cy="781051"/>
            <a:chOff x="-2090738" y="4175126"/>
            <a:chExt cx="2852738" cy="781051"/>
          </a:xfrm>
        </p:grpSpPr>
        <p:sp>
          <p:nvSpPr>
            <p:cNvPr id="154" name="Rectangle 404">
              <a:extLst>
                <a:ext uri="{FF2B5EF4-FFF2-40B4-BE49-F238E27FC236}">
                  <a16:creationId xmlns:a16="http://schemas.microsoft.com/office/drawing/2014/main" id="{54F0FF8B-A581-9E90-C293-B910F5652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33575" y="4175126"/>
              <a:ext cx="1724025" cy="78105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5" name="Rectangle 405">
              <a:extLst>
                <a:ext uri="{FF2B5EF4-FFF2-40B4-BE49-F238E27FC236}">
                  <a16:creationId xmlns:a16="http://schemas.microsoft.com/office/drawing/2014/main" id="{703C3842-277A-CA6E-D6E7-ED4D8EDE2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33575" y="4175126"/>
              <a:ext cx="1724025" cy="781050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6" name="Rectangle 406">
              <a:extLst>
                <a:ext uri="{FF2B5EF4-FFF2-40B4-BE49-F238E27FC236}">
                  <a16:creationId xmlns:a16="http://schemas.microsoft.com/office/drawing/2014/main" id="{37F36B30-9326-D5DD-C284-4BCB22278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95475" y="4205289"/>
              <a:ext cx="8143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Cladding</a:t>
              </a:r>
              <a:endParaRPr kumimoji="0" lang="en-GB" sz="4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407">
              <a:extLst>
                <a:ext uri="{FF2B5EF4-FFF2-40B4-BE49-F238E27FC236}">
                  <a16:creationId xmlns:a16="http://schemas.microsoft.com/office/drawing/2014/main" id="{0500073E-9633-EED7-7A39-88B7F4EC8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33575" y="4505326"/>
              <a:ext cx="1724025" cy="125413"/>
            </a:xfrm>
            <a:prstGeom prst="rect">
              <a:avLst/>
            </a:prstGeom>
            <a:solidFill>
              <a:srgbClr val="C6D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8" name="Rectangle 408">
              <a:extLst>
                <a:ext uri="{FF2B5EF4-FFF2-40B4-BE49-F238E27FC236}">
                  <a16:creationId xmlns:a16="http://schemas.microsoft.com/office/drawing/2014/main" id="{2E70E6D7-80BD-7F29-1C2F-C57EE4CCE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33575" y="4505326"/>
              <a:ext cx="1724025" cy="125413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9" name="Line 409">
              <a:extLst>
                <a:ext uri="{FF2B5EF4-FFF2-40B4-BE49-F238E27FC236}">
                  <a16:creationId xmlns:a16="http://schemas.microsoft.com/office/drawing/2014/main" id="{BE1D73E8-481F-C1DF-6CDE-E96757666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90738" y="4565651"/>
              <a:ext cx="1943100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0" name="Line 410">
              <a:extLst>
                <a:ext uri="{FF2B5EF4-FFF2-40B4-BE49-F238E27FC236}">
                  <a16:creationId xmlns:a16="http://schemas.microsoft.com/office/drawing/2014/main" id="{AC0D6758-4611-FCF8-5255-1CB5DE495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90738" y="4565651"/>
              <a:ext cx="60325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1" name="Freeform 411">
              <a:extLst>
                <a:ext uri="{FF2B5EF4-FFF2-40B4-BE49-F238E27FC236}">
                  <a16:creationId xmlns:a16="http://schemas.microsoft.com/office/drawing/2014/main" id="{A95F4E70-9D4A-A5EC-32B0-B7081DD40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9938" y="4530726"/>
              <a:ext cx="106363" cy="69850"/>
            </a:xfrm>
            <a:custGeom>
              <a:avLst/>
              <a:gdLst>
                <a:gd name="T0" fmla="*/ 0 w 67"/>
                <a:gd name="T1" fmla="*/ 0 h 44"/>
                <a:gd name="T2" fmla="*/ 67 w 67"/>
                <a:gd name="T3" fmla="*/ 22 h 44"/>
                <a:gd name="T4" fmla="*/ 0 w 67"/>
                <a:gd name="T5" fmla="*/ 44 h 44"/>
                <a:gd name="T6" fmla="*/ 0 w 67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4">
                  <a:moveTo>
                    <a:pt x="0" y="0"/>
                  </a:moveTo>
                  <a:lnTo>
                    <a:pt x="67" y="22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2" name="Line 412">
              <a:extLst>
                <a:ext uri="{FF2B5EF4-FFF2-40B4-BE49-F238E27FC236}">
                  <a16:creationId xmlns:a16="http://schemas.microsoft.com/office/drawing/2014/main" id="{B0B1F488-E23F-7AFF-D123-F1C8E8E8EB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9550" y="4565651"/>
              <a:ext cx="36513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3" name="Freeform 413">
              <a:extLst>
                <a:ext uri="{FF2B5EF4-FFF2-40B4-BE49-F238E27FC236}">
                  <a16:creationId xmlns:a16="http://schemas.microsoft.com/office/drawing/2014/main" id="{AD9CEB17-CB00-E506-3FB4-2F97FFD62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2563" y="4530726"/>
              <a:ext cx="106363" cy="69850"/>
            </a:xfrm>
            <a:custGeom>
              <a:avLst/>
              <a:gdLst>
                <a:gd name="T0" fmla="*/ 0 w 67"/>
                <a:gd name="T1" fmla="*/ 0 h 44"/>
                <a:gd name="T2" fmla="*/ 67 w 67"/>
                <a:gd name="T3" fmla="*/ 22 h 44"/>
                <a:gd name="T4" fmla="*/ 0 w 67"/>
                <a:gd name="T5" fmla="*/ 44 h 44"/>
                <a:gd name="T6" fmla="*/ 0 w 67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4">
                  <a:moveTo>
                    <a:pt x="0" y="0"/>
                  </a:moveTo>
                  <a:lnTo>
                    <a:pt x="67" y="22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4" name="Oval 427">
              <a:extLst>
                <a:ext uri="{FF2B5EF4-FFF2-40B4-BE49-F238E27FC236}">
                  <a16:creationId xmlns:a16="http://schemas.microsoft.com/office/drawing/2014/main" id="{9466E9A0-75C6-5F73-CA0E-BEE9EBC8C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" y="4179889"/>
              <a:ext cx="760413" cy="776288"/>
            </a:xfrm>
            <a:prstGeom prst="ellipse">
              <a:avLst/>
            </a:pr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5" name="Oval 428">
              <a:extLst>
                <a:ext uri="{FF2B5EF4-FFF2-40B4-BE49-F238E27FC236}">
                  <a16:creationId xmlns:a16="http://schemas.microsoft.com/office/drawing/2014/main" id="{DEF60FB6-698A-EF0A-3EA3-342E7444A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79889"/>
              <a:ext cx="762000" cy="776288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6" name="Freeform 429">
              <a:extLst>
                <a:ext uri="{FF2B5EF4-FFF2-40B4-BE49-F238E27FC236}">
                  <a16:creationId xmlns:a16="http://schemas.microsoft.com/office/drawing/2014/main" id="{5BB90C56-A460-2E5F-8375-7969CB33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7" y="4505326"/>
              <a:ext cx="117475" cy="119063"/>
            </a:xfrm>
            <a:custGeom>
              <a:avLst/>
              <a:gdLst>
                <a:gd name="T0" fmla="*/ 0 w 281"/>
                <a:gd name="T1" fmla="*/ 143 h 287"/>
                <a:gd name="T2" fmla="*/ 140 w 281"/>
                <a:gd name="T3" fmla="*/ 0 h 287"/>
                <a:gd name="T4" fmla="*/ 281 w 281"/>
                <a:gd name="T5" fmla="*/ 143 h 287"/>
                <a:gd name="T6" fmla="*/ 281 w 281"/>
                <a:gd name="T7" fmla="*/ 143 h 287"/>
                <a:gd name="T8" fmla="*/ 140 w 281"/>
                <a:gd name="T9" fmla="*/ 287 h 287"/>
                <a:gd name="T10" fmla="*/ 0 w 281"/>
                <a:gd name="T11" fmla="*/ 143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287">
                  <a:moveTo>
                    <a:pt x="0" y="143"/>
                  </a:moveTo>
                  <a:cubicBezTo>
                    <a:pt x="0" y="64"/>
                    <a:pt x="63" y="0"/>
                    <a:pt x="140" y="0"/>
                  </a:cubicBezTo>
                  <a:cubicBezTo>
                    <a:pt x="218" y="0"/>
                    <a:pt x="281" y="64"/>
                    <a:pt x="281" y="143"/>
                  </a:cubicBezTo>
                  <a:cubicBezTo>
                    <a:pt x="281" y="143"/>
                    <a:pt x="281" y="143"/>
                    <a:pt x="281" y="143"/>
                  </a:cubicBezTo>
                  <a:cubicBezTo>
                    <a:pt x="281" y="223"/>
                    <a:pt x="218" y="287"/>
                    <a:pt x="140" y="287"/>
                  </a:cubicBezTo>
                  <a:cubicBezTo>
                    <a:pt x="63" y="287"/>
                    <a:pt x="0" y="223"/>
                    <a:pt x="0" y="143"/>
                  </a:cubicBezTo>
                </a:path>
              </a:pathLst>
            </a:custGeom>
            <a:solidFill>
              <a:srgbClr val="C6D8F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7" name="Freeform 430">
              <a:extLst>
                <a:ext uri="{FF2B5EF4-FFF2-40B4-BE49-F238E27FC236}">
                  <a16:creationId xmlns:a16="http://schemas.microsoft.com/office/drawing/2014/main" id="{2DA90609-AFB3-FFF0-1781-F8344F8B0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7" y="4505326"/>
              <a:ext cx="117475" cy="119063"/>
            </a:xfrm>
            <a:custGeom>
              <a:avLst/>
              <a:gdLst>
                <a:gd name="T0" fmla="*/ 0 w 74"/>
                <a:gd name="T1" fmla="*/ 37 h 75"/>
                <a:gd name="T2" fmla="*/ 37 w 74"/>
                <a:gd name="T3" fmla="*/ 0 h 75"/>
                <a:gd name="T4" fmla="*/ 74 w 74"/>
                <a:gd name="T5" fmla="*/ 37 h 75"/>
                <a:gd name="T6" fmla="*/ 74 w 74"/>
                <a:gd name="T7" fmla="*/ 37 h 75"/>
                <a:gd name="T8" fmla="*/ 37 w 74"/>
                <a:gd name="T9" fmla="*/ 75 h 75"/>
                <a:gd name="T10" fmla="*/ 0 w 74"/>
                <a:gd name="T1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75">
                  <a:moveTo>
                    <a:pt x="0" y="37"/>
                  </a:moveTo>
                  <a:cubicBezTo>
                    <a:pt x="0" y="17"/>
                    <a:pt x="17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4" y="58"/>
                    <a:pt x="57" y="75"/>
                    <a:pt x="37" y="75"/>
                  </a:cubicBezTo>
                  <a:cubicBezTo>
                    <a:pt x="17" y="75"/>
                    <a:pt x="0" y="58"/>
                    <a:pt x="0" y="37"/>
                  </a:cubicBezTo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8" name="Rectangle 480">
              <a:extLst>
                <a:ext uri="{FF2B5EF4-FFF2-40B4-BE49-F238E27FC236}">
                  <a16:creationId xmlns:a16="http://schemas.microsoft.com/office/drawing/2014/main" id="{A68C65D1-C933-9772-BBF8-698FF17AC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03413" y="4602164"/>
              <a:ext cx="4378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Core</a:t>
              </a:r>
              <a:endParaRPr kumimoji="0" lang="en-GB" sz="4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69" name="Rectangle 534">
            <a:extLst>
              <a:ext uri="{FF2B5EF4-FFF2-40B4-BE49-F238E27FC236}">
                <a16:creationId xmlns:a16="http://schemas.microsoft.com/office/drawing/2014/main" id="{E51BF756-85AC-19F3-6F9A-75684E853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594" y="3774705"/>
            <a:ext cx="3355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Single-mode </a:t>
            </a:r>
            <a:r>
              <a:rPr lang="en-GB" noProof="0" dirty="0">
                <a:solidFill>
                  <a:srgbClr val="262626"/>
                </a:solidFill>
              </a:rPr>
              <a:t>f</a:t>
            </a:r>
            <a:r>
              <a:rPr kumimoji="0" lang="en-GB" b="0" i="0" u="none" strike="noStrike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ibre (SMF)</a:t>
            </a:r>
            <a:endParaRPr kumimoji="0" lang="en-GB" sz="4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EFA4447-AC88-E416-B9FB-E473D72E155E}"/>
              </a:ext>
            </a:extLst>
          </p:cNvPr>
          <p:cNvSpPr txBox="1"/>
          <p:nvPr/>
        </p:nvSpPr>
        <p:spPr>
          <a:xfrm>
            <a:off x="0" y="6167223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[1] Adapted from: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V. Bhatt, “On continued significance of multimode links in data centers,”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Lightw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 Technol.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vol. 43, no. 4, pp. 1700–1707, Feb. 2025.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Slide Number Placeholder 170">
            <a:extLst>
              <a:ext uri="{FF2B5EF4-FFF2-40B4-BE49-F238E27FC236}">
                <a16:creationId xmlns:a16="http://schemas.microsoft.com/office/drawing/2014/main" id="{94132930-A820-F994-DFA6-FABF2F61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1943E-5BBE-B139-15E4-F2E123D28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6129-A701-A93F-A9A2-1FCDE1AA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Centre Capacity Expands, So Do the Challenges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C23EC-0C60-B0FE-CF3D-F2B7704B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609619">
              <a:spcBef>
                <a:spcPct val="20000"/>
              </a:spcBef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8EEB1-22F3-59D7-DF95-B39F814D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8FEE8-1B45-4C3F-A398-3523D407710E}"/>
              </a:ext>
            </a:extLst>
          </p:cNvPr>
          <p:cNvSpPr txBox="1"/>
          <p:nvPr/>
        </p:nvSpPr>
        <p:spPr>
          <a:xfrm>
            <a:off x="6669007" y="2307350"/>
            <a:ext cx="5522993" cy="3116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fibre infrastructure: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Pre-deployed during construction of the buildings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Rewiring data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is disruptive, not interesting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Needs to be chosen wisely</a:t>
            </a:r>
            <a:endParaRPr lang="en-US" sz="17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endParaRPr lang="en-US" sz="17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transceivers 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(transmitter/receiver):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be upgraded over several generations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keep up with service demand</a:t>
            </a: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GB" sz="1700" b="1" dirty="0">
                <a:solidFill>
                  <a:prstClr val="black"/>
                </a:solidFill>
                <a:latin typeface="Arial"/>
                <a:cs typeface="Arial"/>
              </a:rPr>
              <a:t>Initial step towards scalability:</a:t>
            </a:r>
          </a:p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circuit switches (OCS)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AF0E96-4643-FD00-9B23-DFF32568D5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56" r="5710"/>
          <a:stretch>
            <a:fillRect/>
          </a:stretch>
        </p:blipFill>
        <p:spPr>
          <a:xfrm>
            <a:off x="464214" y="2105062"/>
            <a:ext cx="5410806" cy="35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3D09C-58CB-7AF0-065A-152FE4105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types of optical fibres: </a:t>
            </a:r>
            <a:r>
              <a:rPr lang="en-GB" b="0" dirty="0"/>
              <a:t>single </a:t>
            </a:r>
            <a:r>
              <a:rPr lang="en-GB" b="0" i="1" dirty="0"/>
              <a:t>versus</a:t>
            </a:r>
            <a:r>
              <a:rPr lang="en-GB" b="0" dirty="0"/>
              <a:t> multimode fibres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312F3-1868-A0FC-1949-11C55812A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37">
            <a:extLst>
              <a:ext uri="{FF2B5EF4-FFF2-40B4-BE49-F238E27FC236}">
                <a16:creationId xmlns:a16="http://schemas.microsoft.com/office/drawing/2014/main" id="{95CE0551-F888-DF8F-08C9-ABC06FE07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28" y="3916962"/>
            <a:ext cx="5556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564">
            <a:extLst>
              <a:ext uri="{FF2B5EF4-FFF2-40B4-BE49-F238E27FC236}">
                <a16:creationId xmlns:a16="http://schemas.microsoft.com/office/drawing/2014/main" id="{E55EFEFB-4017-7BC2-3FCD-B1B5EB3CD134}"/>
              </a:ext>
            </a:extLst>
          </p:cNvPr>
          <p:cNvGrpSpPr/>
          <p:nvPr/>
        </p:nvGrpSpPr>
        <p:grpSpPr>
          <a:xfrm>
            <a:off x="1466045" y="2289321"/>
            <a:ext cx="2897188" cy="787400"/>
            <a:chOff x="6113463" y="4240212"/>
            <a:chExt cx="2897188" cy="787400"/>
          </a:xfrm>
        </p:grpSpPr>
        <p:sp>
          <p:nvSpPr>
            <p:cNvPr id="6" name="Rectangle 254">
              <a:extLst>
                <a:ext uri="{FF2B5EF4-FFF2-40B4-BE49-F238E27FC236}">
                  <a16:creationId xmlns:a16="http://schemas.microsoft.com/office/drawing/2014/main" id="{BD3B7CBF-2BEC-DD3C-AF3E-2BECFCA93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4246562"/>
              <a:ext cx="1724025" cy="78105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" name="Rectangle 255">
              <a:extLst>
                <a:ext uri="{FF2B5EF4-FFF2-40B4-BE49-F238E27FC236}">
                  <a16:creationId xmlns:a16="http://schemas.microsoft.com/office/drawing/2014/main" id="{3F428FAE-6BA6-EB6D-4A89-409B8DB37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4246562"/>
              <a:ext cx="1724025" cy="781050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" name="Rectangle 258">
              <a:extLst>
                <a:ext uri="{FF2B5EF4-FFF2-40B4-BE49-F238E27FC236}">
                  <a16:creationId xmlns:a16="http://schemas.microsoft.com/office/drawing/2014/main" id="{33DBF5CC-4978-2F03-4E82-686BCB4A7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56099"/>
              <a:ext cx="1739900" cy="6350"/>
            </a:xfrm>
            <a:prstGeom prst="rect">
              <a:avLst/>
            </a:prstGeom>
            <a:solidFill>
              <a:srgbClr val="FD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" name="Rectangle 259">
              <a:extLst>
                <a:ext uri="{FF2B5EF4-FFF2-40B4-BE49-F238E27FC236}">
                  <a16:creationId xmlns:a16="http://schemas.microsoft.com/office/drawing/2014/main" id="{C5DEA114-3442-1A79-1E06-46F77AFE6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62449"/>
              <a:ext cx="1739900" cy="6350"/>
            </a:xfrm>
            <a:prstGeom prst="rect">
              <a:avLst/>
            </a:prstGeom>
            <a:solidFill>
              <a:srgbClr val="FC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" name="Rectangle 260">
              <a:extLst>
                <a:ext uri="{FF2B5EF4-FFF2-40B4-BE49-F238E27FC236}">
                  <a16:creationId xmlns:a16="http://schemas.microsoft.com/office/drawing/2014/main" id="{AD6E5023-07EF-9C4B-DDFA-97663CFCC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68799"/>
              <a:ext cx="1739900" cy="7938"/>
            </a:xfrm>
            <a:prstGeom prst="rect">
              <a:avLst/>
            </a:prstGeom>
            <a:solidFill>
              <a:srgbClr val="FB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" name="Rectangle 261">
              <a:extLst>
                <a:ext uri="{FF2B5EF4-FFF2-40B4-BE49-F238E27FC236}">
                  <a16:creationId xmlns:a16="http://schemas.microsoft.com/office/drawing/2014/main" id="{4CA991F7-6A4A-990E-E083-F699CFDF0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76737"/>
              <a:ext cx="1739900" cy="6350"/>
            </a:xfrm>
            <a:prstGeom prst="rect">
              <a:avLst/>
            </a:prstGeom>
            <a:solidFill>
              <a:srgbClr val="F9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" name="Rectangle 262">
              <a:extLst>
                <a:ext uri="{FF2B5EF4-FFF2-40B4-BE49-F238E27FC236}">
                  <a16:creationId xmlns:a16="http://schemas.microsoft.com/office/drawing/2014/main" id="{536C6486-E5E7-AD1E-C75C-609D40183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83087"/>
              <a:ext cx="1739900" cy="6350"/>
            </a:xfrm>
            <a:prstGeom prst="rect">
              <a:avLst/>
            </a:prstGeom>
            <a:solidFill>
              <a:srgbClr val="F8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" name="Rectangle 263">
              <a:extLst>
                <a:ext uri="{FF2B5EF4-FFF2-40B4-BE49-F238E27FC236}">
                  <a16:creationId xmlns:a16="http://schemas.microsoft.com/office/drawing/2014/main" id="{08760BC9-2BC8-9211-FE04-7948F3606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89437"/>
              <a:ext cx="1739900" cy="6350"/>
            </a:xfrm>
            <a:prstGeom prst="rect">
              <a:avLst/>
            </a:prstGeom>
            <a:solidFill>
              <a:srgbClr val="F7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" name="Rectangle 264">
              <a:extLst>
                <a:ext uri="{FF2B5EF4-FFF2-40B4-BE49-F238E27FC236}">
                  <a16:creationId xmlns:a16="http://schemas.microsoft.com/office/drawing/2014/main" id="{7BD06039-2BB8-2321-3F1A-6D055146A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395787"/>
              <a:ext cx="1739900" cy="6350"/>
            </a:xfrm>
            <a:prstGeom prst="rect">
              <a:avLst/>
            </a:prstGeom>
            <a:solidFill>
              <a:srgbClr val="F6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" name="Rectangle 265">
              <a:extLst>
                <a:ext uri="{FF2B5EF4-FFF2-40B4-BE49-F238E27FC236}">
                  <a16:creationId xmlns:a16="http://schemas.microsoft.com/office/drawing/2014/main" id="{EA8D052F-1FB0-79CC-DB0D-65D39D5E1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02137"/>
              <a:ext cx="1739900" cy="6350"/>
            </a:xfrm>
            <a:prstGeom prst="rect">
              <a:avLst/>
            </a:prstGeom>
            <a:solidFill>
              <a:srgbClr val="F4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6" name="Rectangle 266">
              <a:extLst>
                <a:ext uri="{FF2B5EF4-FFF2-40B4-BE49-F238E27FC236}">
                  <a16:creationId xmlns:a16="http://schemas.microsoft.com/office/drawing/2014/main" id="{1FA873C6-DEC2-1CDE-F470-71C635176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08487"/>
              <a:ext cx="1739900" cy="7938"/>
            </a:xfrm>
            <a:prstGeom prst="rect">
              <a:avLst/>
            </a:prstGeom>
            <a:solidFill>
              <a:srgbClr val="F3F6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7" name="Rectangle 267">
              <a:extLst>
                <a:ext uri="{FF2B5EF4-FFF2-40B4-BE49-F238E27FC236}">
                  <a16:creationId xmlns:a16="http://schemas.microsoft.com/office/drawing/2014/main" id="{892188E3-7BAD-1F9B-CA7B-F7F4F7D9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16424"/>
              <a:ext cx="1739900" cy="6350"/>
            </a:xfrm>
            <a:prstGeom prst="rect">
              <a:avLst/>
            </a:prstGeom>
            <a:solidFill>
              <a:srgbClr val="F2F5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8" name="Rectangle 268">
              <a:extLst>
                <a:ext uri="{FF2B5EF4-FFF2-40B4-BE49-F238E27FC236}">
                  <a16:creationId xmlns:a16="http://schemas.microsoft.com/office/drawing/2014/main" id="{2529E552-E4D8-0622-8B70-7A01CA235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22774"/>
              <a:ext cx="1739900" cy="6350"/>
            </a:xfrm>
            <a:prstGeom prst="rect">
              <a:avLst/>
            </a:prstGeom>
            <a:solidFill>
              <a:srgbClr val="F0F5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9" name="Rectangle 269">
              <a:extLst>
                <a:ext uri="{FF2B5EF4-FFF2-40B4-BE49-F238E27FC236}">
                  <a16:creationId xmlns:a16="http://schemas.microsoft.com/office/drawing/2014/main" id="{075910AE-DFD2-BA7C-7368-79A3F53B6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29124"/>
              <a:ext cx="1739900" cy="6350"/>
            </a:xfrm>
            <a:prstGeom prst="rect">
              <a:avLst/>
            </a:prstGeom>
            <a:solidFill>
              <a:srgbClr val="EFF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0" name="Rectangle 270">
              <a:extLst>
                <a:ext uri="{FF2B5EF4-FFF2-40B4-BE49-F238E27FC236}">
                  <a16:creationId xmlns:a16="http://schemas.microsoft.com/office/drawing/2014/main" id="{2329FB10-2859-897F-F577-61D12BC0D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35474"/>
              <a:ext cx="1739900" cy="6350"/>
            </a:xfrm>
            <a:prstGeom prst="rect">
              <a:avLst/>
            </a:prstGeom>
            <a:solidFill>
              <a:srgbClr val="EEF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1" name="Rectangle 271">
              <a:extLst>
                <a:ext uri="{FF2B5EF4-FFF2-40B4-BE49-F238E27FC236}">
                  <a16:creationId xmlns:a16="http://schemas.microsoft.com/office/drawing/2014/main" id="{6BC77DCD-DA1B-2735-6CD3-009A2E250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41824"/>
              <a:ext cx="1739900" cy="6350"/>
            </a:xfrm>
            <a:prstGeom prst="rect">
              <a:avLst/>
            </a:prstGeom>
            <a:solidFill>
              <a:srgbClr val="EDF2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2" name="Rectangle 272">
              <a:extLst>
                <a:ext uri="{FF2B5EF4-FFF2-40B4-BE49-F238E27FC236}">
                  <a16:creationId xmlns:a16="http://schemas.microsoft.com/office/drawing/2014/main" id="{4DF39749-5111-4FB4-97AB-7CDD835ED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48174"/>
              <a:ext cx="1739900" cy="7938"/>
            </a:xfrm>
            <a:prstGeom prst="rect">
              <a:avLst/>
            </a:prstGeom>
            <a:solidFill>
              <a:srgbClr val="EB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3" name="Rectangle 273">
              <a:extLst>
                <a:ext uri="{FF2B5EF4-FFF2-40B4-BE49-F238E27FC236}">
                  <a16:creationId xmlns:a16="http://schemas.microsoft.com/office/drawing/2014/main" id="{3CCA6E66-D7E9-F136-A6B5-9D538AA87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56112"/>
              <a:ext cx="1739900" cy="6350"/>
            </a:xfrm>
            <a:prstGeom prst="rect">
              <a:avLst/>
            </a:prstGeom>
            <a:solidFill>
              <a:srgbClr val="EAF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4" name="Rectangle 274">
              <a:extLst>
                <a:ext uri="{FF2B5EF4-FFF2-40B4-BE49-F238E27FC236}">
                  <a16:creationId xmlns:a16="http://schemas.microsoft.com/office/drawing/2014/main" id="{C1DA3885-4B75-5FD0-5E5A-A2F0ACF53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62462"/>
              <a:ext cx="1739900" cy="6350"/>
            </a:xfrm>
            <a:prstGeom prst="rect">
              <a:avLst/>
            </a:prstGeom>
            <a:solidFill>
              <a:srgbClr val="E9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5" name="Rectangle 275">
              <a:extLst>
                <a:ext uri="{FF2B5EF4-FFF2-40B4-BE49-F238E27FC236}">
                  <a16:creationId xmlns:a16="http://schemas.microsoft.com/office/drawing/2014/main" id="{2A7095DC-D775-8CDB-7914-83004F489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68812"/>
              <a:ext cx="1739900" cy="6350"/>
            </a:xfrm>
            <a:prstGeom prst="rect">
              <a:avLst/>
            </a:prstGeom>
            <a:solidFill>
              <a:srgbClr val="E7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6" name="Rectangle 276">
              <a:extLst>
                <a:ext uri="{FF2B5EF4-FFF2-40B4-BE49-F238E27FC236}">
                  <a16:creationId xmlns:a16="http://schemas.microsoft.com/office/drawing/2014/main" id="{DF3C6CAA-A560-41CE-A807-ABA5DF12F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75162"/>
              <a:ext cx="1739900" cy="6350"/>
            </a:xfrm>
            <a:prstGeom prst="rect">
              <a:avLst/>
            </a:prstGeom>
            <a:solidFill>
              <a:srgbClr val="E6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7" name="Rectangle 277">
              <a:extLst>
                <a:ext uri="{FF2B5EF4-FFF2-40B4-BE49-F238E27FC236}">
                  <a16:creationId xmlns:a16="http://schemas.microsoft.com/office/drawing/2014/main" id="{7DA36CFB-088F-44F2-12B0-D8D52BEAE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81512"/>
              <a:ext cx="1739900" cy="6350"/>
            </a:xfrm>
            <a:prstGeom prst="rect">
              <a:avLst/>
            </a:prstGeom>
            <a:solidFill>
              <a:srgbClr val="E5ED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8" name="Rectangle 278">
              <a:extLst>
                <a:ext uri="{FF2B5EF4-FFF2-40B4-BE49-F238E27FC236}">
                  <a16:creationId xmlns:a16="http://schemas.microsoft.com/office/drawing/2014/main" id="{1EA9B44A-D95D-65EB-073A-F859A580F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87862"/>
              <a:ext cx="1739900" cy="7938"/>
            </a:xfrm>
            <a:prstGeom prst="rect">
              <a:avLst/>
            </a:prstGeom>
            <a:solidFill>
              <a:srgbClr val="E4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29" name="Rectangle 279">
              <a:extLst>
                <a:ext uri="{FF2B5EF4-FFF2-40B4-BE49-F238E27FC236}">
                  <a16:creationId xmlns:a16="http://schemas.microsoft.com/office/drawing/2014/main" id="{3F5A6059-2F3D-C4BA-1020-78F1D6527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495799"/>
              <a:ext cx="1739900" cy="6350"/>
            </a:xfrm>
            <a:prstGeom prst="rect">
              <a:avLst/>
            </a:prstGeom>
            <a:solidFill>
              <a:srgbClr val="E2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0" name="Rectangle 280">
              <a:extLst>
                <a:ext uri="{FF2B5EF4-FFF2-40B4-BE49-F238E27FC236}">
                  <a16:creationId xmlns:a16="http://schemas.microsoft.com/office/drawing/2014/main" id="{77859105-AE7A-F427-03C9-418A2B9C2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02149"/>
              <a:ext cx="1739900" cy="6350"/>
            </a:xfrm>
            <a:prstGeom prst="rect">
              <a:avLst/>
            </a:prstGeom>
            <a:solidFill>
              <a:srgbClr val="E1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1" name="Rectangle 281">
              <a:extLst>
                <a:ext uri="{FF2B5EF4-FFF2-40B4-BE49-F238E27FC236}">
                  <a16:creationId xmlns:a16="http://schemas.microsoft.com/office/drawing/2014/main" id="{57C23A2F-B7B7-CAE8-1CC2-2F631E4B0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08499"/>
              <a:ext cx="1739900" cy="6350"/>
            </a:xfrm>
            <a:prstGeom prst="rect">
              <a:avLst/>
            </a:prstGeom>
            <a:solidFill>
              <a:srgbClr val="DFE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2" name="Rectangle 282">
              <a:extLst>
                <a:ext uri="{FF2B5EF4-FFF2-40B4-BE49-F238E27FC236}">
                  <a16:creationId xmlns:a16="http://schemas.microsoft.com/office/drawing/2014/main" id="{4B9613EF-CE78-611A-5CF5-EE5C476E6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14849"/>
              <a:ext cx="1739900" cy="6350"/>
            </a:xfrm>
            <a:prstGeom prst="rect">
              <a:avLst/>
            </a:prstGeom>
            <a:solidFill>
              <a:srgbClr val="DEE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3" name="Rectangle 283">
              <a:extLst>
                <a:ext uri="{FF2B5EF4-FFF2-40B4-BE49-F238E27FC236}">
                  <a16:creationId xmlns:a16="http://schemas.microsoft.com/office/drawing/2014/main" id="{8C64926B-859A-5BD1-7D5A-541BA996A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21199"/>
              <a:ext cx="1739900" cy="7938"/>
            </a:xfrm>
            <a:prstGeom prst="rect">
              <a:avLst/>
            </a:prstGeom>
            <a:solidFill>
              <a:srgbClr val="DCE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4" name="Rectangle 284">
              <a:extLst>
                <a:ext uri="{FF2B5EF4-FFF2-40B4-BE49-F238E27FC236}">
                  <a16:creationId xmlns:a16="http://schemas.microsoft.com/office/drawing/2014/main" id="{B6D2E249-1927-B339-7F83-D0613FD9D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29137"/>
              <a:ext cx="1739900" cy="6350"/>
            </a:xfrm>
            <a:prstGeom prst="rect">
              <a:avLst/>
            </a:prstGeom>
            <a:solidFill>
              <a:srgbClr val="DBE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5" name="Rectangle 285">
              <a:extLst>
                <a:ext uri="{FF2B5EF4-FFF2-40B4-BE49-F238E27FC236}">
                  <a16:creationId xmlns:a16="http://schemas.microsoft.com/office/drawing/2014/main" id="{29338AF4-E74B-2769-AC8C-F196F3615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35487"/>
              <a:ext cx="1739900" cy="6350"/>
            </a:xfrm>
            <a:prstGeom prst="rect">
              <a:avLst/>
            </a:prstGeom>
            <a:solidFill>
              <a:srgbClr val="DAE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6" name="Rectangle 286">
              <a:extLst>
                <a:ext uri="{FF2B5EF4-FFF2-40B4-BE49-F238E27FC236}">
                  <a16:creationId xmlns:a16="http://schemas.microsoft.com/office/drawing/2014/main" id="{AFEA5A36-602D-FF0A-76FA-83B5DC601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41837"/>
              <a:ext cx="1739900" cy="6350"/>
            </a:xfrm>
            <a:prstGeom prst="rect">
              <a:avLst/>
            </a:prstGeom>
            <a:solidFill>
              <a:srgbClr val="D8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7" name="Rectangle 287">
              <a:extLst>
                <a:ext uri="{FF2B5EF4-FFF2-40B4-BE49-F238E27FC236}">
                  <a16:creationId xmlns:a16="http://schemas.microsoft.com/office/drawing/2014/main" id="{D7896CFE-098F-1B71-28A8-F9DF8E4D2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48187"/>
              <a:ext cx="1739900" cy="6350"/>
            </a:xfrm>
            <a:prstGeom prst="rect">
              <a:avLst/>
            </a:prstGeom>
            <a:solidFill>
              <a:srgbClr val="D7E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8" name="Rectangle 288">
              <a:extLst>
                <a:ext uri="{FF2B5EF4-FFF2-40B4-BE49-F238E27FC236}">
                  <a16:creationId xmlns:a16="http://schemas.microsoft.com/office/drawing/2014/main" id="{89D4532D-9C80-7B36-C91D-17A692CCA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54537"/>
              <a:ext cx="1739900" cy="6350"/>
            </a:xfrm>
            <a:prstGeom prst="rect">
              <a:avLst/>
            </a:prstGeom>
            <a:solidFill>
              <a:srgbClr val="D6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39" name="Rectangle 289">
              <a:extLst>
                <a:ext uri="{FF2B5EF4-FFF2-40B4-BE49-F238E27FC236}">
                  <a16:creationId xmlns:a16="http://schemas.microsoft.com/office/drawing/2014/main" id="{E01A8577-69F5-1E6B-1B86-B9C7E158C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60887"/>
              <a:ext cx="1739900" cy="7938"/>
            </a:xfrm>
            <a:prstGeom prst="rect">
              <a:avLst/>
            </a:prstGeom>
            <a:solidFill>
              <a:srgbClr val="D5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0" name="Rectangle 290">
              <a:extLst>
                <a:ext uri="{FF2B5EF4-FFF2-40B4-BE49-F238E27FC236}">
                  <a16:creationId xmlns:a16="http://schemas.microsoft.com/office/drawing/2014/main" id="{26ED2A5E-E925-AC26-EF9A-3511C3374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68824"/>
              <a:ext cx="1739900" cy="6350"/>
            </a:xfrm>
            <a:prstGeom prst="rect">
              <a:avLst/>
            </a:prstGeom>
            <a:solidFill>
              <a:srgbClr val="D3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1" name="Rectangle 291">
              <a:extLst>
                <a:ext uri="{FF2B5EF4-FFF2-40B4-BE49-F238E27FC236}">
                  <a16:creationId xmlns:a16="http://schemas.microsoft.com/office/drawing/2014/main" id="{6C5AE152-BB82-E30B-1FE3-A9C28940C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75174"/>
              <a:ext cx="1739900" cy="6350"/>
            </a:xfrm>
            <a:prstGeom prst="rect">
              <a:avLst/>
            </a:prstGeom>
            <a:solidFill>
              <a:srgbClr val="D2E1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2" name="Rectangle 292">
              <a:extLst>
                <a:ext uri="{FF2B5EF4-FFF2-40B4-BE49-F238E27FC236}">
                  <a16:creationId xmlns:a16="http://schemas.microsoft.com/office/drawing/2014/main" id="{3EA52ADB-3A32-E457-A537-74070448D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81524"/>
              <a:ext cx="1739900" cy="6350"/>
            </a:xfrm>
            <a:prstGeom prst="rect">
              <a:avLst/>
            </a:prstGeom>
            <a:solidFill>
              <a:srgbClr val="D1E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3" name="Rectangle 293">
              <a:extLst>
                <a:ext uri="{FF2B5EF4-FFF2-40B4-BE49-F238E27FC236}">
                  <a16:creationId xmlns:a16="http://schemas.microsoft.com/office/drawing/2014/main" id="{10ABD335-773E-C231-34D6-FB8895DA3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87874"/>
              <a:ext cx="1739900" cy="6350"/>
            </a:xfrm>
            <a:prstGeom prst="rect">
              <a:avLst/>
            </a:prstGeom>
            <a:solidFill>
              <a:srgbClr val="CFD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4" name="Rectangle 294">
              <a:extLst>
                <a:ext uri="{FF2B5EF4-FFF2-40B4-BE49-F238E27FC236}">
                  <a16:creationId xmlns:a16="http://schemas.microsoft.com/office/drawing/2014/main" id="{3C3BBAB1-02F1-40BD-3167-B6C332A26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594224"/>
              <a:ext cx="1739900" cy="6350"/>
            </a:xfrm>
            <a:prstGeom prst="rect">
              <a:avLst/>
            </a:prstGeom>
            <a:solidFill>
              <a:srgbClr val="CED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5" name="Rectangle 295">
              <a:extLst>
                <a:ext uri="{FF2B5EF4-FFF2-40B4-BE49-F238E27FC236}">
                  <a16:creationId xmlns:a16="http://schemas.microsoft.com/office/drawing/2014/main" id="{FC4E0B32-FC7D-EDD8-AC86-F351A97FA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00574"/>
              <a:ext cx="1739900" cy="7938"/>
            </a:xfrm>
            <a:prstGeom prst="rect">
              <a:avLst/>
            </a:prstGeom>
            <a:solidFill>
              <a:srgbClr val="CDDD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6" name="Rectangle 296">
              <a:extLst>
                <a:ext uri="{FF2B5EF4-FFF2-40B4-BE49-F238E27FC236}">
                  <a16:creationId xmlns:a16="http://schemas.microsoft.com/office/drawing/2014/main" id="{80682925-F716-92E9-B78F-FBBCFAC61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08512"/>
              <a:ext cx="1739900" cy="6350"/>
            </a:xfrm>
            <a:prstGeom prst="rect">
              <a:avLst/>
            </a:prstGeom>
            <a:solidFill>
              <a:srgbClr val="CCD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7" name="Rectangle 297">
              <a:extLst>
                <a:ext uri="{FF2B5EF4-FFF2-40B4-BE49-F238E27FC236}">
                  <a16:creationId xmlns:a16="http://schemas.microsoft.com/office/drawing/2014/main" id="{3B9AD28C-BD40-369D-887B-1BD96898C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14862"/>
              <a:ext cx="1739900" cy="6350"/>
            </a:xfrm>
            <a:prstGeom prst="rect">
              <a:avLst/>
            </a:prstGeom>
            <a:solidFill>
              <a:srgbClr val="CAD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8" name="Rectangle 298">
              <a:extLst>
                <a:ext uri="{FF2B5EF4-FFF2-40B4-BE49-F238E27FC236}">
                  <a16:creationId xmlns:a16="http://schemas.microsoft.com/office/drawing/2014/main" id="{9F76A69F-5FE7-7129-C5D8-B84B43E22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21212"/>
              <a:ext cx="1739900" cy="6350"/>
            </a:xfrm>
            <a:prstGeom prst="rect">
              <a:avLst/>
            </a:prstGeom>
            <a:solidFill>
              <a:srgbClr val="C9DA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49" name="Rectangle 299">
              <a:extLst>
                <a:ext uri="{FF2B5EF4-FFF2-40B4-BE49-F238E27FC236}">
                  <a16:creationId xmlns:a16="http://schemas.microsoft.com/office/drawing/2014/main" id="{D3F4E73C-9AA1-3186-D266-FC23F7696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27562"/>
              <a:ext cx="1739900" cy="6350"/>
            </a:xfrm>
            <a:prstGeom prst="rect">
              <a:avLst/>
            </a:prstGeom>
            <a:solidFill>
              <a:srgbClr val="C8D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0" name="Rectangle 300">
              <a:extLst>
                <a:ext uri="{FF2B5EF4-FFF2-40B4-BE49-F238E27FC236}">
                  <a16:creationId xmlns:a16="http://schemas.microsoft.com/office/drawing/2014/main" id="{34E39826-DFAB-2E5B-68BF-74F3E0EA0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33912"/>
              <a:ext cx="1739900" cy="6350"/>
            </a:xfrm>
            <a:prstGeom prst="rect">
              <a:avLst/>
            </a:prstGeom>
            <a:solidFill>
              <a:srgbClr val="C7D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1" name="Rectangle 301">
              <a:extLst>
                <a:ext uri="{FF2B5EF4-FFF2-40B4-BE49-F238E27FC236}">
                  <a16:creationId xmlns:a16="http://schemas.microsoft.com/office/drawing/2014/main" id="{F690159C-2B5C-EBE0-0663-8EACEA0FD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40262"/>
              <a:ext cx="1739900" cy="7938"/>
            </a:xfrm>
            <a:prstGeom prst="rect">
              <a:avLst/>
            </a:prstGeom>
            <a:solidFill>
              <a:srgbClr val="C7D9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2" name="Rectangle 302">
              <a:extLst>
                <a:ext uri="{FF2B5EF4-FFF2-40B4-BE49-F238E27FC236}">
                  <a16:creationId xmlns:a16="http://schemas.microsoft.com/office/drawing/2014/main" id="{90C0C13F-67C0-2DEF-FCDC-0D9FA64B5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48199"/>
              <a:ext cx="1739900" cy="6350"/>
            </a:xfrm>
            <a:prstGeom prst="rect">
              <a:avLst/>
            </a:prstGeom>
            <a:solidFill>
              <a:srgbClr val="C8D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3" name="Rectangle 303">
              <a:extLst>
                <a:ext uri="{FF2B5EF4-FFF2-40B4-BE49-F238E27FC236}">
                  <a16:creationId xmlns:a16="http://schemas.microsoft.com/office/drawing/2014/main" id="{3827D679-991A-217D-6F3F-E6C3429B4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54549"/>
              <a:ext cx="1739900" cy="6350"/>
            </a:xfrm>
            <a:prstGeom prst="rect">
              <a:avLst/>
            </a:prstGeom>
            <a:solidFill>
              <a:srgbClr val="C9DA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4" name="Rectangle 304">
              <a:extLst>
                <a:ext uri="{FF2B5EF4-FFF2-40B4-BE49-F238E27FC236}">
                  <a16:creationId xmlns:a16="http://schemas.microsoft.com/office/drawing/2014/main" id="{DCFC341F-A25B-5A10-2F1C-65060CE58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60899"/>
              <a:ext cx="1739900" cy="6350"/>
            </a:xfrm>
            <a:prstGeom prst="rect">
              <a:avLst/>
            </a:prstGeom>
            <a:solidFill>
              <a:srgbClr val="CBD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5" name="Rectangle 305">
              <a:extLst>
                <a:ext uri="{FF2B5EF4-FFF2-40B4-BE49-F238E27FC236}">
                  <a16:creationId xmlns:a16="http://schemas.microsoft.com/office/drawing/2014/main" id="{ED72692F-A3AC-AD44-B150-09A5E9024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67249"/>
              <a:ext cx="1739900" cy="6350"/>
            </a:xfrm>
            <a:prstGeom prst="rect">
              <a:avLst/>
            </a:prstGeom>
            <a:solidFill>
              <a:srgbClr val="CCD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6" name="Rectangle 306">
              <a:extLst>
                <a:ext uri="{FF2B5EF4-FFF2-40B4-BE49-F238E27FC236}">
                  <a16:creationId xmlns:a16="http://schemas.microsoft.com/office/drawing/2014/main" id="{D6347D15-4210-029C-AC80-15E9389BB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73599"/>
              <a:ext cx="1739900" cy="6350"/>
            </a:xfrm>
            <a:prstGeom prst="rect">
              <a:avLst/>
            </a:prstGeom>
            <a:solidFill>
              <a:srgbClr val="CDDD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7" name="Rectangle 307">
              <a:extLst>
                <a:ext uri="{FF2B5EF4-FFF2-40B4-BE49-F238E27FC236}">
                  <a16:creationId xmlns:a16="http://schemas.microsoft.com/office/drawing/2014/main" id="{F9F02D07-E3E1-0B7F-DD14-D500127CE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79949"/>
              <a:ext cx="1739900" cy="7938"/>
            </a:xfrm>
            <a:prstGeom prst="rect">
              <a:avLst/>
            </a:prstGeom>
            <a:solidFill>
              <a:srgbClr val="CED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8" name="Rectangle 308">
              <a:extLst>
                <a:ext uri="{FF2B5EF4-FFF2-40B4-BE49-F238E27FC236}">
                  <a16:creationId xmlns:a16="http://schemas.microsoft.com/office/drawing/2014/main" id="{80AE396D-4FA5-A547-74DB-5E2C59F43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87887"/>
              <a:ext cx="1739900" cy="6350"/>
            </a:xfrm>
            <a:prstGeom prst="rect">
              <a:avLst/>
            </a:prstGeom>
            <a:solidFill>
              <a:srgbClr val="D0D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59" name="Rectangle 309">
              <a:extLst>
                <a:ext uri="{FF2B5EF4-FFF2-40B4-BE49-F238E27FC236}">
                  <a16:creationId xmlns:a16="http://schemas.microsoft.com/office/drawing/2014/main" id="{EC6F924E-A91E-1A39-65F9-BC0B8125C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694237"/>
              <a:ext cx="1739900" cy="6350"/>
            </a:xfrm>
            <a:prstGeom prst="rect">
              <a:avLst/>
            </a:prstGeom>
            <a:solidFill>
              <a:srgbClr val="D1E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0" name="Rectangle 310">
              <a:extLst>
                <a:ext uri="{FF2B5EF4-FFF2-40B4-BE49-F238E27FC236}">
                  <a16:creationId xmlns:a16="http://schemas.microsoft.com/office/drawing/2014/main" id="{5B873B0F-B8C1-3B85-D412-57AC63385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00587"/>
              <a:ext cx="1739900" cy="6350"/>
            </a:xfrm>
            <a:prstGeom prst="rect">
              <a:avLst/>
            </a:prstGeom>
            <a:solidFill>
              <a:srgbClr val="D2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1" name="Rectangle 311">
              <a:extLst>
                <a:ext uri="{FF2B5EF4-FFF2-40B4-BE49-F238E27FC236}">
                  <a16:creationId xmlns:a16="http://schemas.microsoft.com/office/drawing/2014/main" id="{ACFED2FC-6866-6057-5EEE-07B95143E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06937"/>
              <a:ext cx="1739900" cy="6350"/>
            </a:xfrm>
            <a:prstGeom prst="rect">
              <a:avLst/>
            </a:prstGeom>
            <a:solidFill>
              <a:srgbClr val="D4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2" name="Rectangle 312">
              <a:extLst>
                <a:ext uri="{FF2B5EF4-FFF2-40B4-BE49-F238E27FC236}">
                  <a16:creationId xmlns:a16="http://schemas.microsoft.com/office/drawing/2014/main" id="{93006BF1-140E-B26A-163C-CD561C4D7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13287"/>
              <a:ext cx="1739900" cy="7938"/>
            </a:xfrm>
            <a:prstGeom prst="rect">
              <a:avLst/>
            </a:prstGeom>
            <a:solidFill>
              <a:srgbClr val="D5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3" name="Rectangle 313">
              <a:extLst>
                <a:ext uri="{FF2B5EF4-FFF2-40B4-BE49-F238E27FC236}">
                  <a16:creationId xmlns:a16="http://schemas.microsoft.com/office/drawing/2014/main" id="{8A491343-E136-54BD-7C54-7527D9D0F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21224"/>
              <a:ext cx="1739900" cy="6350"/>
            </a:xfrm>
            <a:prstGeom prst="rect">
              <a:avLst/>
            </a:prstGeom>
            <a:solidFill>
              <a:srgbClr val="D6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4" name="Rectangle 314">
              <a:extLst>
                <a:ext uri="{FF2B5EF4-FFF2-40B4-BE49-F238E27FC236}">
                  <a16:creationId xmlns:a16="http://schemas.microsoft.com/office/drawing/2014/main" id="{921E9838-1ECE-CF24-66D0-6126E3790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27574"/>
              <a:ext cx="1739900" cy="6350"/>
            </a:xfrm>
            <a:prstGeom prst="rect">
              <a:avLst/>
            </a:prstGeom>
            <a:solidFill>
              <a:srgbClr val="D7E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5" name="Rectangle 315">
              <a:extLst>
                <a:ext uri="{FF2B5EF4-FFF2-40B4-BE49-F238E27FC236}">
                  <a16:creationId xmlns:a16="http://schemas.microsoft.com/office/drawing/2014/main" id="{A3BD025D-0651-F8A3-81C3-E51D0BB8A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33924"/>
              <a:ext cx="1739900" cy="6350"/>
            </a:xfrm>
            <a:prstGeom prst="rect">
              <a:avLst/>
            </a:prstGeom>
            <a:solidFill>
              <a:srgbClr val="D9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6" name="Rectangle 316">
              <a:extLst>
                <a:ext uri="{FF2B5EF4-FFF2-40B4-BE49-F238E27FC236}">
                  <a16:creationId xmlns:a16="http://schemas.microsoft.com/office/drawing/2014/main" id="{4C947C40-82D5-2840-613A-A0DDB0329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40274"/>
              <a:ext cx="1739900" cy="6350"/>
            </a:xfrm>
            <a:prstGeom prst="rect">
              <a:avLst/>
            </a:prstGeom>
            <a:solidFill>
              <a:srgbClr val="DAE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7" name="Rectangle 317">
              <a:extLst>
                <a:ext uri="{FF2B5EF4-FFF2-40B4-BE49-F238E27FC236}">
                  <a16:creationId xmlns:a16="http://schemas.microsoft.com/office/drawing/2014/main" id="{D364A3C5-3558-6BCA-8FAE-E84E9278C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46624"/>
              <a:ext cx="1739900" cy="6350"/>
            </a:xfrm>
            <a:prstGeom prst="rect">
              <a:avLst/>
            </a:prstGeom>
            <a:solidFill>
              <a:srgbClr val="DBE7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8" name="Rectangle 318">
              <a:extLst>
                <a:ext uri="{FF2B5EF4-FFF2-40B4-BE49-F238E27FC236}">
                  <a16:creationId xmlns:a16="http://schemas.microsoft.com/office/drawing/2014/main" id="{03C0608D-ED6C-2065-53BB-00F39E21D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52974"/>
              <a:ext cx="1739900" cy="7938"/>
            </a:xfrm>
            <a:prstGeom prst="rect">
              <a:avLst/>
            </a:prstGeom>
            <a:solidFill>
              <a:srgbClr val="DDE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69" name="Rectangle 319">
              <a:extLst>
                <a:ext uri="{FF2B5EF4-FFF2-40B4-BE49-F238E27FC236}">
                  <a16:creationId xmlns:a16="http://schemas.microsoft.com/office/drawing/2014/main" id="{96CB89C0-D9CC-39D1-F1BD-CD776588B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60912"/>
              <a:ext cx="1739900" cy="6350"/>
            </a:xfrm>
            <a:prstGeom prst="rect">
              <a:avLst/>
            </a:prstGeom>
            <a:solidFill>
              <a:srgbClr val="DEE9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0" name="Rectangle 320">
              <a:extLst>
                <a:ext uri="{FF2B5EF4-FFF2-40B4-BE49-F238E27FC236}">
                  <a16:creationId xmlns:a16="http://schemas.microsoft.com/office/drawing/2014/main" id="{58FA403E-410F-CD94-965B-8001B0DE5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67262"/>
              <a:ext cx="1739900" cy="6350"/>
            </a:xfrm>
            <a:prstGeom prst="rect">
              <a:avLst/>
            </a:prstGeom>
            <a:solidFill>
              <a:srgbClr val="E0E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1" name="Rectangle 321">
              <a:extLst>
                <a:ext uri="{FF2B5EF4-FFF2-40B4-BE49-F238E27FC236}">
                  <a16:creationId xmlns:a16="http://schemas.microsoft.com/office/drawing/2014/main" id="{2F3C7A18-5370-1158-C053-2A3EFC378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73612"/>
              <a:ext cx="1739900" cy="6350"/>
            </a:xfrm>
            <a:prstGeom prst="rect">
              <a:avLst/>
            </a:prstGeom>
            <a:solidFill>
              <a:srgbClr val="E1EB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2" name="Rectangle 322">
              <a:extLst>
                <a:ext uri="{FF2B5EF4-FFF2-40B4-BE49-F238E27FC236}">
                  <a16:creationId xmlns:a16="http://schemas.microsoft.com/office/drawing/2014/main" id="{938047E1-DFE3-AB9A-84BC-4EFC677C6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79962"/>
              <a:ext cx="1739900" cy="6350"/>
            </a:xfrm>
            <a:prstGeom prst="rect">
              <a:avLst/>
            </a:prstGeom>
            <a:solidFill>
              <a:srgbClr val="E3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3" name="Rectangle 323">
              <a:extLst>
                <a:ext uri="{FF2B5EF4-FFF2-40B4-BE49-F238E27FC236}">
                  <a16:creationId xmlns:a16="http://schemas.microsoft.com/office/drawing/2014/main" id="{417DECC7-0602-6D5E-9707-465B7EA45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86312"/>
              <a:ext cx="1739900" cy="6350"/>
            </a:xfrm>
            <a:prstGeom prst="rect">
              <a:avLst/>
            </a:prstGeom>
            <a:solidFill>
              <a:srgbClr val="E4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4" name="Rectangle 324">
              <a:extLst>
                <a:ext uri="{FF2B5EF4-FFF2-40B4-BE49-F238E27FC236}">
                  <a16:creationId xmlns:a16="http://schemas.microsoft.com/office/drawing/2014/main" id="{1DD62C07-84A9-A73B-443D-AD37E233E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792662"/>
              <a:ext cx="1739900" cy="7938"/>
            </a:xfrm>
            <a:prstGeom prst="rect">
              <a:avLst/>
            </a:prstGeom>
            <a:solidFill>
              <a:srgbClr val="E5ED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5" name="Rectangle 325">
              <a:extLst>
                <a:ext uri="{FF2B5EF4-FFF2-40B4-BE49-F238E27FC236}">
                  <a16:creationId xmlns:a16="http://schemas.microsoft.com/office/drawing/2014/main" id="{42F374A6-C960-7E72-D387-C48A020E7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00599"/>
              <a:ext cx="1739900" cy="6350"/>
            </a:xfrm>
            <a:prstGeom prst="rect">
              <a:avLst/>
            </a:prstGeom>
            <a:solidFill>
              <a:srgbClr val="E6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6" name="Rectangle 326">
              <a:extLst>
                <a:ext uri="{FF2B5EF4-FFF2-40B4-BE49-F238E27FC236}">
                  <a16:creationId xmlns:a16="http://schemas.microsoft.com/office/drawing/2014/main" id="{774FE49B-596A-708D-D41C-080C24B2B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06949"/>
              <a:ext cx="1739900" cy="6350"/>
            </a:xfrm>
            <a:prstGeom prst="rect">
              <a:avLst/>
            </a:prstGeom>
            <a:solidFill>
              <a:srgbClr val="E8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7" name="Rectangle 327">
              <a:extLst>
                <a:ext uri="{FF2B5EF4-FFF2-40B4-BE49-F238E27FC236}">
                  <a16:creationId xmlns:a16="http://schemas.microsoft.com/office/drawing/2014/main" id="{9CFE6DAE-19EF-04BF-8C28-134F9419C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13299"/>
              <a:ext cx="1739900" cy="6350"/>
            </a:xfrm>
            <a:prstGeom prst="rect">
              <a:avLst/>
            </a:prstGeom>
            <a:solidFill>
              <a:srgbClr val="E9E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8" name="Rectangle 328">
              <a:extLst>
                <a:ext uri="{FF2B5EF4-FFF2-40B4-BE49-F238E27FC236}">
                  <a16:creationId xmlns:a16="http://schemas.microsoft.com/office/drawing/2014/main" id="{019170B6-0BD9-E752-1C6E-9C954DF84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19649"/>
              <a:ext cx="1739900" cy="6350"/>
            </a:xfrm>
            <a:prstGeom prst="rect">
              <a:avLst/>
            </a:prstGeom>
            <a:solidFill>
              <a:srgbClr val="EAF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79" name="Rectangle 329">
              <a:extLst>
                <a:ext uri="{FF2B5EF4-FFF2-40B4-BE49-F238E27FC236}">
                  <a16:creationId xmlns:a16="http://schemas.microsoft.com/office/drawing/2014/main" id="{620B5AB6-617A-3A79-D5DA-7199F6AC0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25999"/>
              <a:ext cx="1739900" cy="6350"/>
            </a:xfrm>
            <a:prstGeom prst="rect">
              <a:avLst/>
            </a:prstGeom>
            <a:solidFill>
              <a:srgbClr val="EC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0" name="Rectangle 330">
              <a:extLst>
                <a:ext uri="{FF2B5EF4-FFF2-40B4-BE49-F238E27FC236}">
                  <a16:creationId xmlns:a16="http://schemas.microsoft.com/office/drawing/2014/main" id="{E8104137-9DAD-07FD-DD2B-284BECDA1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32349"/>
              <a:ext cx="1739900" cy="7938"/>
            </a:xfrm>
            <a:prstGeom prst="rect">
              <a:avLst/>
            </a:prstGeom>
            <a:solidFill>
              <a:srgbClr val="EDF2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1" name="Rectangle 331">
              <a:extLst>
                <a:ext uri="{FF2B5EF4-FFF2-40B4-BE49-F238E27FC236}">
                  <a16:creationId xmlns:a16="http://schemas.microsoft.com/office/drawing/2014/main" id="{174575B9-7BD1-63E6-F0B1-4BA3E22ED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40287"/>
              <a:ext cx="1739900" cy="6350"/>
            </a:xfrm>
            <a:prstGeom prst="rect">
              <a:avLst/>
            </a:prstGeom>
            <a:solidFill>
              <a:srgbClr val="EEF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2" name="Rectangle 332">
              <a:extLst>
                <a:ext uri="{FF2B5EF4-FFF2-40B4-BE49-F238E27FC236}">
                  <a16:creationId xmlns:a16="http://schemas.microsoft.com/office/drawing/2014/main" id="{E446537F-E5A4-BC9B-C524-0DDA948E9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46637"/>
              <a:ext cx="1739900" cy="6350"/>
            </a:xfrm>
            <a:prstGeom prst="rect">
              <a:avLst/>
            </a:prstGeom>
            <a:solidFill>
              <a:srgbClr val="EFF4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3" name="Rectangle 333">
              <a:extLst>
                <a:ext uri="{FF2B5EF4-FFF2-40B4-BE49-F238E27FC236}">
                  <a16:creationId xmlns:a16="http://schemas.microsoft.com/office/drawing/2014/main" id="{4A613C5A-2CF9-4B4A-AA85-7444D5E20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52987"/>
              <a:ext cx="1739900" cy="6350"/>
            </a:xfrm>
            <a:prstGeom prst="rect">
              <a:avLst/>
            </a:prstGeom>
            <a:solidFill>
              <a:srgbClr val="F1F5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4" name="Rectangle 334">
              <a:extLst>
                <a:ext uri="{FF2B5EF4-FFF2-40B4-BE49-F238E27FC236}">
                  <a16:creationId xmlns:a16="http://schemas.microsoft.com/office/drawing/2014/main" id="{FE3A1ADD-B76B-D501-C445-4DCDC0113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59337"/>
              <a:ext cx="1739900" cy="6350"/>
            </a:xfrm>
            <a:prstGeom prst="rect">
              <a:avLst/>
            </a:prstGeom>
            <a:solidFill>
              <a:srgbClr val="F2F6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5" name="Rectangle 335">
              <a:extLst>
                <a:ext uri="{FF2B5EF4-FFF2-40B4-BE49-F238E27FC236}">
                  <a16:creationId xmlns:a16="http://schemas.microsoft.com/office/drawing/2014/main" id="{6BD07975-B1FD-F142-36B2-4169166DB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65687"/>
              <a:ext cx="1739900" cy="6350"/>
            </a:xfrm>
            <a:prstGeom prst="rect">
              <a:avLst/>
            </a:prstGeom>
            <a:solidFill>
              <a:srgbClr val="F3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6" name="Rectangle 336">
              <a:extLst>
                <a:ext uri="{FF2B5EF4-FFF2-40B4-BE49-F238E27FC236}">
                  <a16:creationId xmlns:a16="http://schemas.microsoft.com/office/drawing/2014/main" id="{53F2D2BF-2038-BB98-6F3E-01D0949F2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72037"/>
              <a:ext cx="1739900" cy="7938"/>
            </a:xfrm>
            <a:prstGeom prst="rect">
              <a:avLst/>
            </a:prstGeom>
            <a:solidFill>
              <a:srgbClr val="F4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7" name="Rectangle 337">
              <a:extLst>
                <a:ext uri="{FF2B5EF4-FFF2-40B4-BE49-F238E27FC236}">
                  <a16:creationId xmlns:a16="http://schemas.microsoft.com/office/drawing/2014/main" id="{2A1E21D9-383E-BA2A-D98E-DB2D9B051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79974"/>
              <a:ext cx="1739900" cy="6350"/>
            </a:xfrm>
            <a:prstGeom prst="rect">
              <a:avLst/>
            </a:prstGeom>
            <a:solidFill>
              <a:srgbClr val="F6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8" name="Rectangle 338">
              <a:extLst>
                <a:ext uri="{FF2B5EF4-FFF2-40B4-BE49-F238E27FC236}">
                  <a16:creationId xmlns:a16="http://schemas.microsoft.com/office/drawing/2014/main" id="{E483703D-365F-EF93-0B22-472D85354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86324"/>
              <a:ext cx="1739900" cy="6350"/>
            </a:xfrm>
            <a:prstGeom prst="rect">
              <a:avLst/>
            </a:prstGeom>
            <a:solidFill>
              <a:srgbClr val="F7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89" name="Rectangle 339">
              <a:extLst>
                <a:ext uri="{FF2B5EF4-FFF2-40B4-BE49-F238E27FC236}">
                  <a16:creationId xmlns:a16="http://schemas.microsoft.com/office/drawing/2014/main" id="{648AE5FB-FD61-603B-5C02-6A041BB5B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92674"/>
              <a:ext cx="1739900" cy="6350"/>
            </a:xfrm>
            <a:prstGeom prst="rect">
              <a:avLst/>
            </a:prstGeom>
            <a:solidFill>
              <a:srgbClr val="F8F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0" name="Rectangle 340">
              <a:extLst>
                <a:ext uri="{FF2B5EF4-FFF2-40B4-BE49-F238E27FC236}">
                  <a16:creationId xmlns:a16="http://schemas.microsoft.com/office/drawing/2014/main" id="{1174BA6C-BD39-4399-9BAA-35ECFE1EE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899024"/>
              <a:ext cx="1739900" cy="6350"/>
            </a:xfrm>
            <a:prstGeom prst="rect">
              <a:avLst/>
            </a:prstGeom>
            <a:solidFill>
              <a:srgbClr val="FA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1" name="Rectangle 341">
              <a:extLst>
                <a:ext uri="{FF2B5EF4-FFF2-40B4-BE49-F238E27FC236}">
                  <a16:creationId xmlns:a16="http://schemas.microsoft.com/office/drawing/2014/main" id="{99A29B8B-1E86-A49B-A30F-A69F0D616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905374"/>
              <a:ext cx="1739900" cy="6350"/>
            </a:xfrm>
            <a:prstGeom prst="rect">
              <a:avLst/>
            </a:prstGeom>
            <a:solidFill>
              <a:srgbClr val="FB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2" name="Rectangle 342">
              <a:extLst>
                <a:ext uri="{FF2B5EF4-FFF2-40B4-BE49-F238E27FC236}">
                  <a16:creationId xmlns:a16="http://schemas.microsoft.com/office/drawing/2014/main" id="{9FF65237-5572-8BE1-30DA-6ED7CD950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911724"/>
              <a:ext cx="1739900" cy="7938"/>
            </a:xfrm>
            <a:prstGeom prst="rect">
              <a:avLst/>
            </a:prstGeom>
            <a:solidFill>
              <a:srgbClr val="FC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3" name="Rectangle 343">
              <a:extLst>
                <a:ext uri="{FF2B5EF4-FFF2-40B4-BE49-F238E27FC236}">
                  <a16:creationId xmlns:a16="http://schemas.microsoft.com/office/drawing/2014/main" id="{CF89D690-52B2-66DE-9CEF-4E4414AC3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2376" y="4919662"/>
              <a:ext cx="1739900" cy="6350"/>
            </a:xfrm>
            <a:prstGeom prst="rect">
              <a:avLst/>
            </a:prstGeom>
            <a:solidFill>
              <a:srgbClr val="FD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4" name="Rectangle 344">
              <a:extLst>
                <a:ext uri="{FF2B5EF4-FFF2-40B4-BE49-F238E27FC236}">
                  <a16:creationId xmlns:a16="http://schemas.microsoft.com/office/drawing/2014/main" id="{5E8DC85F-808E-B12B-A9B3-5D6883CB4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4352924"/>
              <a:ext cx="1724025" cy="568325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5" name="Freeform 345">
              <a:extLst>
                <a:ext uri="{FF2B5EF4-FFF2-40B4-BE49-F238E27FC236}">
                  <a16:creationId xmlns:a16="http://schemas.microsoft.com/office/drawing/2014/main" id="{CAC572C2-9338-81BB-0030-7A84F2B0D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4387849"/>
              <a:ext cx="430213" cy="242888"/>
            </a:xfrm>
            <a:custGeom>
              <a:avLst/>
              <a:gdLst>
                <a:gd name="T0" fmla="*/ 271 w 271"/>
                <a:gd name="T1" fmla="*/ 153 h 153"/>
                <a:gd name="T2" fmla="*/ 92 w 271"/>
                <a:gd name="T3" fmla="*/ 32 h 153"/>
                <a:gd name="T4" fmla="*/ 0 w 271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53">
                  <a:moveTo>
                    <a:pt x="271" y="153"/>
                  </a:moveTo>
                  <a:cubicBezTo>
                    <a:pt x="246" y="54"/>
                    <a:pt x="166" y="0"/>
                    <a:pt x="92" y="32"/>
                  </a:cubicBezTo>
                  <a:cubicBezTo>
                    <a:pt x="48" y="51"/>
                    <a:pt x="15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6" name="Freeform 346">
              <a:extLst>
                <a:ext uri="{FF2B5EF4-FFF2-40B4-BE49-F238E27FC236}">
                  <a16:creationId xmlns:a16="http://schemas.microsoft.com/office/drawing/2014/main" id="{5E7D7A8B-96EE-82B8-F139-C9E5FA112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4645024"/>
              <a:ext cx="430213" cy="242888"/>
            </a:xfrm>
            <a:custGeom>
              <a:avLst/>
              <a:gdLst>
                <a:gd name="T0" fmla="*/ 271 w 271"/>
                <a:gd name="T1" fmla="*/ 0 h 153"/>
                <a:gd name="T2" fmla="*/ 92 w 271"/>
                <a:gd name="T3" fmla="*/ 121 h 153"/>
                <a:gd name="T4" fmla="*/ 0 w 271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53">
                  <a:moveTo>
                    <a:pt x="271" y="0"/>
                  </a:moveTo>
                  <a:cubicBezTo>
                    <a:pt x="246" y="99"/>
                    <a:pt x="166" y="153"/>
                    <a:pt x="92" y="121"/>
                  </a:cubicBezTo>
                  <a:cubicBezTo>
                    <a:pt x="48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7" name="Freeform 347">
              <a:extLst>
                <a:ext uri="{FF2B5EF4-FFF2-40B4-BE49-F238E27FC236}">
                  <a16:creationId xmlns:a16="http://schemas.microsoft.com/office/drawing/2014/main" id="{7DA1AB9E-3D05-EB37-1A21-709FA0AD8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1" y="4387849"/>
              <a:ext cx="427038" cy="242888"/>
            </a:xfrm>
            <a:custGeom>
              <a:avLst/>
              <a:gdLst>
                <a:gd name="T0" fmla="*/ 269 w 269"/>
                <a:gd name="T1" fmla="*/ 153 h 153"/>
                <a:gd name="T2" fmla="*/ 90 w 269"/>
                <a:gd name="T3" fmla="*/ 32 h 153"/>
                <a:gd name="T4" fmla="*/ 0 w 269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53">
                  <a:moveTo>
                    <a:pt x="269" y="153"/>
                  </a:moveTo>
                  <a:cubicBezTo>
                    <a:pt x="245" y="54"/>
                    <a:pt x="165" y="0"/>
                    <a:pt x="90" y="32"/>
                  </a:cubicBezTo>
                  <a:cubicBezTo>
                    <a:pt x="47" y="51"/>
                    <a:pt x="13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8" name="Freeform 348">
              <a:extLst>
                <a:ext uri="{FF2B5EF4-FFF2-40B4-BE49-F238E27FC236}">
                  <a16:creationId xmlns:a16="http://schemas.microsoft.com/office/drawing/2014/main" id="{491E53BF-7105-A96D-293E-816476906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645024"/>
              <a:ext cx="427038" cy="242888"/>
            </a:xfrm>
            <a:custGeom>
              <a:avLst/>
              <a:gdLst>
                <a:gd name="T0" fmla="*/ 269 w 269"/>
                <a:gd name="T1" fmla="*/ 0 h 153"/>
                <a:gd name="T2" fmla="*/ 90 w 269"/>
                <a:gd name="T3" fmla="*/ 121 h 153"/>
                <a:gd name="T4" fmla="*/ 0 w 269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53">
                  <a:moveTo>
                    <a:pt x="269" y="0"/>
                  </a:moveTo>
                  <a:cubicBezTo>
                    <a:pt x="245" y="99"/>
                    <a:pt x="165" y="153"/>
                    <a:pt x="90" y="121"/>
                  </a:cubicBezTo>
                  <a:cubicBezTo>
                    <a:pt x="47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99" name="Freeform 349">
              <a:extLst>
                <a:ext uri="{FF2B5EF4-FFF2-40B4-BE49-F238E27FC236}">
                  <a16:creationId xmlns:a16="http://schemas.microsoft.com/office/drawing/2014/main" id="{BC06A96F-457D-5AED-DA01-71FA7D6E6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4387849"/>
              <a:ext cx="428625" cy="242888"/>
            </a:xfrm>
            <a:custGeom>
              <a:avLst/>
              <a:gdLst>
                <a:gd name="T0" fmla="*/ 270 w 270"/>
                <a:gd name="T1" fmla="*/ 153 h 153"/>
                <a:gd name="T2" fmla="*/ 92 w 270"/>
                <a:gd name="T3" fmla="*/ 32 h 153"/>
                <a:gd name="T4" fmla="*/ 0 w 270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53">
                  <a:moveTo>
                    <a:pt x="270" y="153"/>
                  </a:moveTo>
                  <a:cubicBezTo>
                    <a:pt x="246" y="54"/>
                    <a:pt x="166" y="0"/>
                    <a:pt x="92" y="32"/>
                  </a:cubicBezTo>
                  <a:cubicBezTo>
                    <a:pt x="48" y="51"/>
                    <a:pt x="15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0" name="Freeform 350">
              <a:extLst>
                <a:ext uri="{FF2B5EF4-FFF2-40B4-BE49-F238E27FC236}">
                  <a16:creationId xmlns:a16="http://schemas.microsoft.com/office/drawing/2014/main" id="{4E009D2D-C8BA-F4BE-04B0-0943035E4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1" y="4645024"/>
              <a:ext cx="430213" cy="242888"/>
            </a:xfrm>
            <a:custGeom>
              <a:avLst/>
              <a:gdLst>
                <a:gd name="T0" fmla="*/ 271 w 271"/>
                <a:gd name="T1" fmla="*/ 0 h 153"/>
                <a:gd name="T2" fmla="*/ 92 w 271"/>
                <a:gd name="T3" fmla="*/ 121 h 153"/>
                <a:gd name="T4" fmla="*/ 0 w 271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53">
                  <a:moveTo>
                    <a:pt x="271" y="0"/>
                  </a:moveTo>
                  <a:cubicBezTo>
                    <a:pt x="246" y="99"/>
                    <a:pt x="166" y="153"/>
                    <a:pt x="92" y="121"/>
                  </a:cubicBezTo>
                  <a:cubicBezTo>
                    <a:pt x="48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1" name="Freeform 351">
              <a:extLst>
                <a:ext uri="{FF2B5EF4-FFF2-40B4-BE49-F238E27FC236}">
                  <a16:creationId xmlns:a16="http://schemas.microsoft.com/office/drawing/2014/main" id="{0D2E09DE-3B03-0E49-9E5A-3409A02C6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1" y="4387849"/>
              <a:ext cx="428625" cy="242888"/>
            </a:xfrm>
            <a:custGeom>
              <a:avLst/>
              <a:gdLst>
                <a:gd name="T0" fmla="*/ 270 w 270"/>
                <a:gd name="T1" fmla="*/ 153 h 153"/>
                <a:gd name="T2" fmla="*/ 91 w 270"/>
                <a:gd name="T3" fmla="*/ 32 h 153"/>
                <a:gd name="T4" fmla="*/ 0 w 270"/>
                <a:gd name="T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53">
                  <a:moveTo>
                    <a:pt x="270" y="153"/>
                  </a:moveTo>
                  <a:cubicBezTo>
                    <a:pt x="246" y="54"/>
                    <a:pt x="165" y="0"/>
                    <a:pt x="91" y="32"/>
                  </a:cubicBezTo>
                  <a:cubicBezTo>
                    <a:pt x="48" y="51"/>
                    <a:pt x="14" y="96"/>
                    <a:pt x="0" y="153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2" name="Freeform 352">
              <a:extLst>
                <a:ext uri="{FF2B5EF4-FFF2-40B4-BE49-F238E27FC236}">
                  <a16:creationId xmlns:a16="http://schemas.microsoft.com/office/drawing/2014/main" id="{471D2499-BFA9-5992-17E9-8788F539D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63" y="4645024"/>
              <a:ext cx="428625" cy="242888"/>
            </a:xfrm>
            <a:custGeom>
              <a:avLst/>
              <a:gdLst>
                <a:gd name="T0" fmla="*/ 270 w 270"/>
                <a:gd name="T1" fmla="*/ 0 h 153"/>
                <a:gd name="T2" fmla="*/ 91 w 270"/>
                <a:gd name="T3" fmla="*/ 121 h 153"/>
                <a:gd name="T4" fmla="*/ 0 w 270"/>
                <a:gd name="T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53">
                  <a:moveTo>
                    <a:pt x="270" y="0"/>
                  </a:moveTo>
                  <a:cubicBezTo>
                    <a:pt x="246" y="99"/>
                    <a:pt x="165" y="153"/>
                    <a:pt x="91" y="121"/>
                  </a:cubicBezTo>
                  <a:cubicBezTo>
                    <a:pt x="48" y="102"/>
                    <a:pt x="14" y="57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3" name="Freeform 353">
              <a:extLst>
                <a:ext uri="{FF2B5EF4-FFF2-40B4-BE49-F238E27FC236}">
                  <a16:creationId xmlns:a16="http://schemas.microsoft.com/office/drawing/2014/main" id="{E114AD2D-40CA-66F3-75C5-6D1B64991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4437062"/>
              <a:ext cx="430213" cy="201613"/>
            </a:xfrm>
            <a:custGeom>
              <a:avLst/>
              <a:gdLst>
                <a:gd name="T0" fmla="*/ 271 w 271"/>
                <a:gd name="T1" fmla="*/ 127 h 127"/>
                <a:gd name="T2" fmla="*/ 92 w 271"/>
                <a:gd name="T3" fmla="*/ 26 h 127"/>
                <a:gd name="T4" fmla="*/ 0 w 271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27">
                  <a:moveTo>
                    <a:pt x="271" y="127"/>
                  </a:moveTo>
                  <a:cubicBezTo>
                    <a:pt x="246" y="45"/>
                    <a:pt x="166" y="0"/>
                    <a:pt x="92" y="26"/>
                  </a:cubicBezTo>
                  <a:cubicBezTo>
                    <a:pt x="48" y="42"/>
                    <a:pt x="15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4" name="Freeform 354">
              <a:extLst>
                <a:ext uri="{FF2B5EF4-FFF2-40B4-BE49-F238E27FC236}">
                  <a16:creationId xmlns:a16="http://schemas.microsoft.com/office/drawing/2014/main" id="{60ACF678-9BA6-6DB0-2B2D-5BD0F2606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4649787"/>
              <a:ext cx="430213" cy="201613"/>
            </a:xfrm>
            <a:custGeom>
              <a:avLst/>
              <a:gdLst>
                <a:gd name="T0" fmla="*/ 271 w 271"/>
                <a:gd name="T1" fmla="*/ 0 h 127"/>
                <a:gd name="T2" fmla="*/ 92 w 271"/>
                <a:gd name="T3" fmla="*/ 101 h 127"/>
                <a:gd name="T4" fmla="*/ 0 w 271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27">
                  <a:moveTo>
                    <a:pt x="271" y="0"/>
                  </a:moveTo>
                  <a:cubicBezTo>
                    <a:pt x="246" y="82"/>
                    <a:pt x="166" y="127"/>
                    <a:pt x="92" y="101"/>
                  </a:cubicBezTo>
                  <a:cubicBezTo>
                    <a:pt x="48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5" name="Freeform 355">
              <a:extLst>
                <a:ext uri="{FF2B5EF4-FFF2-40B4-BE49-F238E27FC236}">
                  <a16:creationId xmlns:a16="http://schemas.microsoft.com/office/drawing/2014/main" id="{C3BB1628-E95C-1410-0D21-D639086FC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1" y="4437062"/>
              <a:ext cx="427038" cy="201613"/>
            </a:xfrm>
            <a:custGeom>
              <a:avLst/>
              <a:gdLst>
                <a:gd name="T0" fmla="*/ 269 w 269"/>
                <a:gd name="T1" fmla="*/ 127 h 127"/>
                <a:gd name="T2" fmla="*/ 90 w 269"/>
                <a:gd name="T3" fmla="*/ 26 h 127"/>
                <a:gd name="T4" fmla="*/ 0 w 269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27">
                  <a:moveTo>
                    <a:pt x="269" y="127"/>
                  </a:moveTo>
                  <a:cubicBezTo>
                    <a:pt x="245" y="45"/>
                    <a:pt x="165" y="0"/>
                    <a:pt x="90" y="26"/>
                  </a:cubicBezTo>
                  <a:cubicBezTo>
                    <a:pt x="47" y="42"/>
                    <a:pt x="13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6" name="Freeform 356">
              <a:extLst>
                <a:ext uri="{FF2B5EF4-FFF2-40B4-BE49-F238E27FC236}">
                  <a16:creationId xmlns:a16="http://schemas.microsoft.com/office/drawing/2014/main" id="{7A46077D-9F3F-9DD7-4CB1-AD133320F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649787"/>
              <a:ext cx="427038" cy="201613"/>
            </a:xfrm>
            <a:custGeom>
              <a:avLst/>
              <a:gdLst>
                <a:gd name="T0" fmla="*/ 269 w 269"/>
                <a:gd name="T1" fmla="*/ 0 h 127"/>
                <a:gd name="T2" fmla="*/ 90 w 269"/>
                <a:gd name="T3" fmla="*/ 101 h 127"/>
                <a:gd name="T4" fmla="*/ 0 w 269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127">
                  <a:moveTo>
                    <a:pt x="269" y="0"/>
                  </a:moveTo>
                  <a:cubicBezTo>
                    <a:pt x="245" y="82"/>
                    <a:pt x="165" y="127"/>
                    <a:pt x="90" y="101"/>
                  </a:cubicBezTo>
                  <a:cubicBezTo>
                    <a:pt x="47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7" name="Freeform 357">
              <a:extLst>
                <a:ext uri="{FF2B5EF4-FFF2-40B4-BE49-F238E27FC236}">
                  <a16:creationId xmlns:a16="http://schemas.microsoft.com/office/drawing/2014/main" id="{83E63F7B-C43B-7C13-88AF-16FEF02D4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4437062"/>
              <a:ext cx="428625" cy="201613"/>
            </a:xfrm>
            <a:custGeom>
              <a:avLst/>
              <a:gdLst>
                <a:gd name="T0" fmla="*/ 270 w 270"/>
                <a:gd name="T1" fmla="*/ 127 h 127"/>
                <a:gd name="T2" fmla="*/ 92 w 270"/>
                <a:gd name="T3" fmla="*/ 26 h 127"/>
                <a:gd name="T4" fmla="*/ 0 w 270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27">
                  <a:moveTo>
                    <a:pt x="270" y="127"/>
                  </a:moveTo>
                  <a:cubicBezTo>
                    <a:pt x="246" y="45"/>
                    <a:pt x="166" y="0"/>
                    <a:pt x="92" y="26"/>
                  </a:cubicBezTo>
                  <a:cubicBezTo>
                    <a:pt x="48" y="42"/>
                    <a:pt x="15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8" name="Freeform 358">
              <a:extLst>
                <a:ext uri="{FF2B5EF4-FFF2-40B4-BE49-F238E27FC236}">
                  <a16:creationId xmlns:a16="http://schemas.microsoft.com/office/drawing/2014/main" id="{E3A7B953-3CB5-8266-44E9-FD9473075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1" y="4649787"/>
              <a:ext cx="430213" cy="201613"/>
            </a:xfrm>
            <a:custGeom>
              <a:avLst/>
              <a:gdLst>
                <a:gd name="T0" fmla="*/ 271 w 271"/>
                <a:gd name="T1" fmla="*/ 0 h 127"/>
                <a:gd name="T2" fmla="*/ 92 w 271"/>
                <a:gd name="T3" fmla="*/ 101 h 127"/>
                <a:gd name="T4" fmla="*/ 0 w 271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127">
                  <a:moveTo>
                    <a:pt x="271" y="0"/>
                  </a:moveTo>
                  <a:cubicBezTo>
                    <a:pt x="246" y="82"/>
                    <a:pt x="166" y="127"/>
                    <a:pt x="92" y="101"/>
                  </a:cubicBezTo>
                  <a:cubicBezTo>
                    <a:pt x="48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09" name="Freeform 359">
              <a:extLst>
                <a:ext uri="{FF2B5EF4-FFF2-40B4-BE49-F238E27FC236}">
                  <a16:creationId xmlns:a16="http://schemas.microsoft.com/office/drawing/2014/main" id="{5F44004C-460F-0828-A153-F6F5187E1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1" y="4437062"/>
              <a:ext cx="428625" cy="201613"/>
            </a:xfrm>
            <a:custGeom>
              <a:avLst/>
              <a:gdLst>
                <a:gd name="T0" fmla="*/ 270 w 270"/>
                <a:gd name="T1" fmla="*/ 127 h 127"/>
                <a:gd name="T2" fmla="*/ 91 w 270"/>
                <a:gd name="T3" fmla="*/ 26 h 127"/>
                <a:gd name="T4" fmla="*/ 0 w 270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27">
                  <a:moveTo>
                    <a:pt x="270" y="127"/>
                  </a:moveTo>
                  <a:cubicBezTo>
                    <a:pt x="246" y="45"/>
                    <a:pt x="165" y="0"/>
                    <a:pt x="91" y="26"/>
                  </a:cubicBezTo>
                  <a:cubicBezTo>
                    <a:pt x="48" y="42"/>
                    <a:pt x="14" y="79"/>
                    <a:pt x="0" y="127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0" name="Freeform 360">
              <a:extLst>
                <a:ext uri="{FF2B5EF4-FFF2-40B4-BE49-F238E27FC236}">
                  <a16:creationId xmlns:a16="http://schemas.microsoft.com/office/drawing/2014/main" id="{1C126FE0-6349-D08D-2523-ABF4345D0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63" y="4649787"/>
              <a:ext cx="428625" cy="201613"/>
            </a:xfrm>
            <a:custGeom>
              <a:avLst/>
              <a:gdLst>
                <a:gd name="T0" fmla="*/ 270 w 270"/>
                <a:gd name="T1" fmla="*/ 0 h 127"/>
                <a:gd name="T2" fmla="*/ 91 w 270"/>
                <a:gd name="T3" fmla="*/ 101 h 127"/>
                <a:gd name="T4" fmla="*/ 0 w 270"/>
                <a:gd name="T5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127">
                  <a:moveTo>
                    <a:pt x="270" y="0"/>
                  </a:moveTo>
                  <a:cubicBezTo>
                    <a:pt x="246" y="82"/>
                    <a:pt x="165" y="127"/>
                    <a:pt x="91" y="101"/>
                  </a:cubicBezTo>
                  <a:cubicBezTo>
                    <a:pt x="48" y="85"/>
                    <a:pt x="14" y="48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1" name="Freeform 361">
              <a:extLst>
                <a:ext uri="{FF2B5EF4-FFF2-40B4-BE49-F238E27FC236}">
                  <a16:creationId xmlns:a16="http://schemas.microsoft.com/office/drawing/2014/main" id="{3464C035-1A92-9455-163B-B69EA5380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4491037"/>
              <a:ext cx="430213" cy="146050"/>
            </a:xfrm>
            <a:custGeom>
              <a:avLst/>
              <a:gdLst>
                <a:gd name="T0" fmla="*/ 271 w 271"/>
                <a:gd name="T1" fmla="*/ 92 h 92"/>
                <a:gd name="T2" fmla="*/ 92 w 271"/>
                <a:gd name="T3" fmla="*/ 19 h 92"/>
                <a:gd name="T4" fmla="*/ 0 w 271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92">
                  <a:moveTo>
                    <a:pt x="271" y="92"/>
                  </a:moveTo>
                  <a:cubicBezTo>
                    <a:pt x="246" y="32"/>
                    <a:pt x="166" y="0"/>
                    <a:pt x="92" y="19"/>
                  </a:cubicBezTo>
                  <a:cubicBezTo>
                    <a:pt x="48" y="31"/>
                    <a:pt x="15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2" name="Freeform 362">
              <a:extLst>
                <a:ext uri="{FF2B5EF4-FFF2-40B4-BE49-F238E27FC236}">
                  <a16:creationId xmlns:a16="http://schemas.microsoft.com/office/drawing/2014/main" id="{ABFCA502-0185-EEE2-38E6-CAD5CC788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4645024"/>
              <a:ext cx="430213" cy="144463"/>
            </a:xfrm>
            <a:custGeom>
              <a:avLst/>
              <a:gdLst>
                <a:gd name="T0" fmla="*/ 271 w 271"/>
                <a:gd name="T1" fmla="*/ 0 h 91"/>
                <a:gd name="T2" fmla="*/ 92 w 271"/>
                <a:gd name="T3" fmla="*/ 72 h 91"/>
                <a:gd name="T4" fmla="*/ 0 w 271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91">
                  <a:moveTo>
                    <a:pt x="271" y="0"/>
                  </a:moveTo>
                  <a:cubicBezTo>
                    <a:pt x="246" y="59"/>
                    <a:pt x="166" y="91"/>
                    <a:pt x="92" y="72"/>
                  </a:cubicBezTo>
                  <a:cubicBezTo>
                    <a:pt x="48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3" name="Freeform 363">
              <a:extLst>
                <a:ext uri="{FF2B5EF4-FFF2-40B4-BE49-F238E27FC236}">
                  <a16:creationId xmlns:a16="http://schemas.microsoft.com/office/drawing/2014/main" id="{56E70095-FD9F-4E51-46BF-0A7D60A35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1" y="4491037"/>
              <a:ext cx="427038" cy="146050"/>
            </a:xfrm>
            <a:custGeom>
              <a:avLst/>
              <a:gdLst>
                <a:gd name="T0" fmla="*/ 269 w 269"/>
                <a:gd name="T1" fmla="*/ 92 h 92"/>
                <a:gd name="T2" fmla="*/ 90 w 269"/>
                <a:gd name="T3" fmla="*/ 19 h 92"/>
                <a:gd name="T4" fmla="*/ 0 w 269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92">
                  <a:moveTo>
                    <a:pt x="269" y="92"/>
                  </a:moveTo>
                  <a:cubicBezTo>
                    <a:pt x="245" y="32"/>
                    <a:pt x="165" y="0"/>
                    <a:pt x="90" y="19"/>
                  </a:cubicBezTo>
                  <a:cubicBezTo>
                    <a:pt x="47" y="31"/>
                    <a:pt x="13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4" name="Freeform 364">
              <a:extLst>
                <a:ext uri="{FF2B5EF4-FFF2-40B4-BE49-F238E27FC236}">
                  <a16:creationId xmlns:a16="http://schemas.microsoft.com/office/drawing/2014/main" id="{71219926-BEE6-1746-6E3D-3CB56250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645024"/>
              <a:ext cx="427038" cy="144463"/>
            </a:xfrm>
            <a:custGeom>
              <a:avLst/>
              <a:gdLst>
                <a:gd name="T0" fmla="*/ 269 w 269"/>
                <a:gd name="T1" fmla="*/ 0 h 91"/>
                <a:gd name="T2" fmla="*/ 90 w 269"/>
                <a:gd name="T3" fmla="*/ 72 h 91"/>
                <a:gd name="T4" fmla="*/ 0 w 269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91">
                  <a:moveTo>
                    <a:pt x="269" y="0"/>
                  </a:moveTo>
                  <a:cubicBezTo>
                    <a:pt x="245" y="59"/>
                    <a:pt x="165" y="91"/>
                    <a:pt x="90" y="72"/>
                  </a:cubicBezTo>
                  <a:cubicBezTo>
                    <a:pt x="47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5" name="Freeform 365">
              <a:extLst>
                <a:ext uri="{FF2B5EF4-FFF2-40B4-BE49-F238E27FC236}">
                  <a16:creationId xmlns:a16="http://schemas.microsoft.com/office/drawing/2014/main" id="{04AC5FF9-6FC7-9181-404A-F2563389D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4491037"/>
              <a:ext cx="428625" cy="146050"/>
            </a:xfrm>
            <a:custGeom>
              <a:avLst/>
              <a:gdLst>
                <a:gd name="T0" fmla="*/ 270 w 270"/>
                <a:gd name="T1" fmla="*/ 92 h 92"/>
                <a:gd name="T2" fmla="*/ 92 w 270"/>
                <a:gd name="T3" fmla="*/ 19 h 92"/>
                <a:gd name="T4" fmla="*/ 0 w 270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92">
                  <a:moveTo>
                    <a:pt x="270" y="92"/>
                  </a:moveTo>
                  <a:cubicBezTo>
                    <a:pt x="246" y="32"/>
                    <a:pt x="166" y="0"/>
                    <a:pt x="92" y="19"/>
                  </a:cubicBezTo>
                  <a:cubicBezTo>
                    <a:pt x="48" y="31"/>
                    <a:pt x="15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6" name="Freeform 366">
              <a:extLst>
                <a:ext uri="{FF2B5EF4-FFF2-40B4-BE49-F238E27FC236}">
                  <a16:creationId xmlns:a16="http://schemas.microsoft.com/office/drawing/2014/main" id="{560A15F8-728C-A07A-A935-470C4BC02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1" y="4645024"/>
              <a:ext cx="430213" cy="144463"/>
            </a:xfrm>
            <a:custGeom>
              <a:avLst/>
              <a:gdLst>
                <a:gd name="T0" fmla="*/ 271 w 271"/>
                <a:gd name="T1" fmla="*/ 0 h 91"/>
                <a:gd name="T2" fmla="*/ 92 w 271"/>
                <a:gd name="T3" fmla="*/ 72 h 91"/>
                <a:gd name="T4" fmla="*/ 0 w 271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1" h="91">
                  <a:moveTo>
                    <a:pt x="271" y="0"/>
                  </a:moveTo>
                  <a:cubicBezTo>
                    <a:pt x="246" y="59"/>
                    <a:pt x="166" y="91"/>
                    <a:pt x="92" y="72"/>
                  </a:cubicBezTo>
                  <a:cubicBezTo>
                    <a:pt x="48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7" name="Freeform 367">
              <a:extLst>
                <a:ext uri="{FF2B5EF4-FFF2-40B4-BE49-F238E27FC236}">
                  <a16:creationId xmlns:a16="http://schemas.microsoft.com/office/drawing/2014/main" id="{E5A9B136-7600-EC7F-FB09-3B384D530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1" y="4491037"/>
              <a:ext cx="428625" cy="146050"/>
            </a:xfrm>
            <a:custGeom>
              <a:avLst/>
              <a:gdLst>
                <a:gd name="T0" fmla="*/ 270 w 270"/>
                <a:gd name="T1" fmla="*/ 92 h 92"/>
                <a:gd name="T2" fmla="*/ 91 w 270"/>
                <a:gd name="T3" fmla="*/ 19 h 92"/>
                <a:gd name="T4" fmla="*/ 0 w 270"/>
                <a:gd name="T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92">
                  <a:moveTo>
                    <a:pt x="270" y="92"/>
                  </a:moveTo>
                  <a:cubicBezTo>
                    <a:pt x="246" y="32"/>
                    <a:pt x="165" y="0"/>
                    <a:pt x="91" y="19"/>
                  </a:cubicBezTo>
                  <a:cubicBezTo>
                    <a:pt x="48" y="31"/>
                    <a:pt x="14" y="57"/>
                    <a:pt x="0" y="92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8" name="Freeform 368">
              <a:extLst>
                <a:ext uri="{FF2B5EF4-FFF2-40B4-BE49-F238E27FC236}">
                  <a16:creationId xmlns:a16="http://schemas.microsoft.com/office/drawing/2014/main" id="{862A7AAA-102B-15BF-1C53-FAFB09C36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63" y="4645024"/>
              <a:ext cx="428625" cy="144463"/>
            </a:xfrm>
            <a:custGeom>
              <a:avLst/>
              <a:gdLst>
                <a:gd name="T0" fmla="*/ 270 w 270"/>
                <a:gd name="T1" fmla="*/ 0 h 91"/>
                <a:gd name="T2" fmla="*/ 91 w 270"/>
                <a:gd name="T3" fmla="*/ 72 h 91"/>
                <a:gd name="T4" fmla="*/ 0 w 270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0" h="91">
                  <a:moveTo>
                    <a:pt x="270" y="0"/>
                  </a:moveTo>
                  <a:cubicBezTo>
                    <a:pt x="246" y="59"/>
                    <a:pt x="165" y="91"/>
                    <a:pt x="91" y="72"/>
                  </a:cubicBezTo>
                  <a:cubicBezTo>
                    <a:pt x="48" y="61"/>
                    <a:pt x="14" y="3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19" name="Line 369">
              <a:extLst>
                <a:ext uri="{FF2B5EF4-FFF2-40B4-BE49-F238E27FC236}">
                  <a16:creationId xmlns:a16="http://schemas.microsoft.com/office/drawing/2014/main" id="{1D0FC90B-8447-BF45-A53C-00FDCCBF8A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1901" y="4637087"/>
              <a:ext cx="1730375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0" name="Line 370">
              <a:extLst>
                <a:ext uri="{FF2B5EF4-FFF2-40B4-BE49-F238E27FC236}">
                  <a16:creationId xmlns:a16="http://schemas.microsoft.com/office/drawing/2014/main" id="{13D8C158-8507-7BE2-8679-13275ED361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0926" y="4676774"/>
              <a:ext cx="90488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1" name="Freeform 371">
              <a:extLst>
                <a:ext uri="{FF2B5EF4-FFF2-40B4-BE49-F238E27FC236}">
                  <a16:creationId xmlns:a16="http://schemas.microsoft.com/office/drawing/2014/main" id="{F0205830-FF58-4379-2D56-855CED740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188" y="4637087"/>
              <a:ext cx="111125" cy="74613"/>
            </a:xfrm>
            <a:custGeom>
              <a:avLst/>
              <a:gdLst>
                <a:gd name="T0" fmla="*/ 0 w 70"/>
                <a:gd name="T1" fmla="*/ 6 h 47"/>
                <a:gd name="T2" fmla="*/ 70 w 70"/>
                <a:gd name="T3" fmla="*/ 0 h 47"/>
                <a:gd name="T4" fmla="*/ 18 w 70"/>
                <a:gd name="T5" fmla="*/ 47 h 47"/>
                <a:gd name="T6" fmla="*/ 0 w 70"/>
                <a:gd name="T7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7">
                  <a:moveTo>
                    <a:pt x="0" y="6"/>
                  </a:moveTo>
                  <a:lnTo>
                    <a:pt x="70" y="0"/>
                  </a:lnTo>
                  <a:lnTo>
                    <a:pt x="18" y="4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2" name="Line 372">
              <a:extLst>
                <a:ext uri="{FF2B5EF4-FFF2-40B4-BE49-F238E27FC236}">
                  <a16:creationId xmlns:a16="http://schemas.microsoft.com/office/drawing/2014/main" id="{7DC127BA-FC8C-C655-825A-22240FA11B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43626" y="4698999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3" name="Freeform 373">
              <a:extLst>
                <a:ext uri="{FF2B5EF4-FFF2-40B4-BE49-F238E27FC236}">
                  <a16:creationId xmlns:a16="http://schemas.microsoft.com/office/drawing/2014/main" id="{0F678A78-4F24-06A6-3BAA-B03DA39E4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4637087"/>
              <a:ext cx="103188" cy="95250"/>
            </a:xfrm>
            <a:custGeom>
              <a:avLst/>
              <a:gdLst>
                <a:gd name="T0" fmla="*/ 28 w 65"/>
                <a:gd name="T1" fmla="*/ 60 h 60"/>
                <a:gd name="T2" fmla="*/ 65 w 65"/>
                <a:gd name="T3" fmla="*/ 0 h 60"/>
                <a:gd name="T4" fmla="*/ 0 w 65"/>
                <a:gd name="T5" fmla="*/ 26 h 60"/>
                <a:gd name="T6" fmla="*/ 28 w 65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0">
                  <a:moveTo>
                    <a:pt x="28" y="60"/>
                  </a:moveTo>
                  <a:lnTo>
                    <a:pt x="65" y="0"/>
                  </a:lnTo>
                  <a:lnTo>
                    <a:pt x="0" y="26"/>
                  </a:lnTo>
                  <a:lnTo>
                    <a:pt x="28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4" name="Line 374">
              <a:extLst>
                <a:ext uri="{FF2B5EF4-FFF2-40B4-BE49-F238E27FC236}">
                  <a16:creationId xmlns:a16="http://schemas.microsoft.com/office/drawing/2014/main" id="{5C5A5542-0DA8-192C-F47A-868484E181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8551" y="4719637"/>
              <a:ext cx="73025" cy="9525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5" name="Freeform 375">
              <a:extLst>
                <a:ext uri="{FF2B5EF4-FFF2-40B4-BE49-F238E27FC236}">
                  <a16:creationId xmlns:a16="http://schemas.microsoft.com/office/drawing/2014/main" id="{59C06ECF-61B4-B79E-108D-87AD045CE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238" y="4641849"/>
              <a:ext cx="92075" cy="106363"/>
            </a:xfrm>
            <a:custGeom>
              <a:avLst/>
              <a:gdLst>
                <a:gd name="T0" fmla="*/ 35 w 58"/>
                <a:gd name="T1" fmla="*/ 67 h 67"/>
                <a:gd name="T2" fmla="*/ 58 w 58"/>
                <a:gd name="T3" fmla="*/ 0 h 67"/>
                <a:gd name="T4" fmla="*/ 0 w 58"/>
                <a:gd name="T5" fmla="*/ 40 h 67"/>
                <a:gd name="T6" fmla="*/ 35 w 58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7">
                  <a:moveTo>
                    <a:pt x="35" y="67"/>
                  </a:moveTo>
                  <a:lnTo>
                    <a:pt x="58" y="0"/>
                  </a:lnTo>
                  <a:lnTo>
                    <a:pt x="0" y="40"/>
                  </a:lnTo>
                  <a:lnTo>
                    <a:pt x="35" y="6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6" name="Line 376">
              <a:extLst>
                <a:ext uri="{FF2B5EF4-FFF2-40B4-BE49-F238E27FC236}">
                  <a16:creationId xmlns:a16="http://schemas.microsoft.com/office/drawing/2014/main" id="{387663EA-4A79-BD88-51BE-6421E3A638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0926" y="4560887"/>
              <a:ext cx="92075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7" name="Freeform 377">
              <a:extLst>
                <a:ext uri="{FF2B5EF4-FFF2-40B4-BE49-F238E27FC236}">
                  <a16:creationId xmlns:a16="http://schemas.microsoft.com/office/drawing/2014/main" id="{1D7162AC-BB1F-EB15-4661-5C2B4F3EA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4564062"/>
              <a:ext cx="111125" cy="74613"/>
            </a:xfrm>
            <a:custGeom>
              <a:avLst/>
              <a:gdLst>
                <a:gd name="T0" fmla="*/ 0 w 70"/>
                <a:gd name="T1" fmla="*/ 41 h 47"/>
                <a:gd name="T2" fmla="*/ 70 w 70"/>
                <a:gd name="T3" fmla="*/ 47 h 47"/>
                <a:gd name="T4" fmla="*/ 18 w 70"/>
                <a:gd name="T5" fmla="*/ 0 h 47"/>
                <a:gd name="T6" fmla="*/ 0 w 70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7">
                  <a:moveTo>
                    <a:pt x="0" y="41"/>
                  </a:moveTo>
                  <a:lnTo>
                    <a:pt x="70" y="47"/>
                  </a:lnTo>
                  <a:lnTo>
                    <a:pt x="18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8" name="Line 378">
              <a:extLst>
                <a:ext uri="{FF2B5EF4-FFF2-40B4-BE49-F238E27FC236}">
                  <a16:creationId xmlns:a16="http://schemas.microsoft.com/office/drawing/2014/main" id="{4DD66978-E555-C69E-63B1-9D750F3F5E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5213" y="4500562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29" name="Freeform 379">
              <a:extLst>
                <a:ext uri="{FF2B5EF4-FFF2-40B4-BE49-F238E27FC236}">
                  <a16:creationId xmlns:a16="http://schemas.microsoft.com/office/drawing/2014/main" id="{E6E9D76C-0736-DA28-E6BD-545FABD4D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4543424"/>
              <a:ext cx="104775" cy="95250"/>
            </a:xfrm>
            <a:custGeom>
              <a:avLst/>
              <a:gdLst>
                <a:gd name="T0" fmla="*/ 29 w 66"/>
                <a:gd name="T1" fmla="*/ 0 h 60"/>
                <a:gd name="T2" fmla="*/ 66 w 66"/>
                <a:gd name="T3" fmla="*/ 60 h 60"/>
                <a:gd name="T4" fmla="*/ 0 w 66"/>
                <a:gd name="T5" fmla="*/ 35 h 60"/>
                <a:gd name="T6" fmla="*/ 29 w 6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60">
                  <a:moveTo>
                    <a:pt x="29" y="0"/>
                  </a:moveTo>
                  <a:lnTo>
                    <a:pt x="66" y="60"/>
                  </a:lnTo>
                  <a:lnTo>
                    <a:pt x="0" y="3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0" name="Line 380">
              <a:extLst>
                <a:ext uri="{FF2B5EF4-FFF2-40B4-BE49-F238E27FC236}">
                  <a16:creationId xmlns:a16="http://schemas.microsoft.com/office/drawing/2014/main" id="{F94798D2-5DC0-CC21-68E9-32ABFD5372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80138" y="4462462"/>
              <a:ext cx="73025" cy="93663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1" name="Freeform 381">
              <a:extLst>
                <a:ext uri="{FF2B5EF4-FFF2-40B4-BE49-F238E27FC236}">
                  <a16:creationId xmlns:a16="http://schemas.microsoft.com/office/drawing/2014/main" id="{E6643E5E-44A0-E4B6-F0EA-8B2C1F6DE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4527549"/>
              <a:ext cx="92075" cy="106363"/>
            </a:xfrm>
            <a:custGeom>
              <a:avLst/>
              <a:gdLst>
                <a:gd name="T0" fmla="*/ 35 w 58"/>
                <a:gd name="T1" fmla="*/ 0 h 67"/>
                <a:gd name="T2" fmla="*/ 58 w 58"/>
                <a:gd name="T3" fmla="*/ 67 h 67"/>
                <a:gd name="T4" fmla="*/ 0 w 58"/>
                <a:gd name="T5" fmla="*/ 27 h 67"/>
                <a:gd name="T6" fmla="*/ 35 w 58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7">
                  <a:moveTo>
                    <a:pt x="35" y="0"/>
                  </a:moveTo>
                  <a:lnTo>
                    <a:pt x="58" y="67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2" name="Line 382">
              <a:extLst>
                <a:ext uri="{FF2B5EF4-FFF2-40B4-BE49-F238E27FC236}">
                  <a16:creationId xmlns:a16="http://schemas.microsoft.com/office/drawing/2014/main" id="{BD7B8613-82D1-F72C-0520-EC036289E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3463" y="4637087"/>
              <a:ext cx="100013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3" name="Freeform 383">
              <a:extLst>
                <a:ext uri="{FF2B5EF4-FFF2-40B4-BE49-F238E27FC236}">
                  <a16:creationId xmlns:a16="http://schemas.microsoft.com/office/drawing/2014/main" id="{E4F2075A-F1FF-E50C-D16D-F39551EF0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3951" y="4602162"/>
              <a:ext cx="106363" cy="71438"/>
            </a:xfrm>
            <a:custGeom>
              <a:avLst/>
              <a:gdLst>
                <a:gd name="T0" fmla="*/ 0 w 67"/>
                <a:gd name="T1" fmla="*/ 45 h 45"/>
                <a:gd name="T2" fmla="*/ 67 w 67"/>
                <a:gd name="T3" fmla="*/ 22 h 45"/>
                <a:gd name="T4" fmla="*/ 0 w 67"/>
                <a:gd name="T5" fmla="*/ 0 h 45"/>
                <a:gd name="T6" fmla="*/ 0 w 67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5">
                  <a:moveTo>
                    <a:pt x="0" y="45"/>
                  </a:moveTo>
                  <a:lnTo>
                    <a:pt x="67" y="22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4" name="Line 384">
              <a:extLst>
                <a:ext uri="{FF2B5EF4-FFF2-40B4-BE49-F238E27FC236}">
                  <a16:creationId xmlns:a16="http://schemas.microsoft.com/office/drawing/2014/main" id="{C698792E-C7D7-B555-5DF7-5CA75FC560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3863" y="4638674"/>
              <a:ext cx="90488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5" name="Freeform 385">
              <a:extLst>
                <a:ext uri="{FF2B5EF4-FFF2-40B4-BE49-F238E27FC236}">
                  <a16:creationId xmlns:a16="http://schemas.microsoft.com/office/drawing/2014/main" id="{20F420AB-BBD2-FEA8-5BB8-325E0A73D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6" y="4641849"/>
              <a:ext cx="112713" cy="76200"/>
            </a:xfrm>
            <a:custGeom>
              <a:avLst/>
              <a:gdLst>
                <a:gd name="T0" fmla="*/ 0 w 71"/>
                <a:gd name="T1" fmla="*/ 42 h 48"/>
                <a:gd name="T2" fmla="*/ 71 w 71"/>
                <a:gd name="T3" fmla="*/ 48 h 48"/>
                <a:gd name="T4" fmla="*/ 18 w 71"/>
                <a:gd name="T5" fmla="*/ 0 h 48"/>
                <a:gd name="T6" fmla="*/ 0 w 71"/>
                <a:gd name="T7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48">
                  <a:moveTo>
                    <a:pt x="0" y="42"/>
                  </a:moveTo>
                  <a:lnTo>
                    <a:pt x="71" y="48"/>
                  </a:lnTo>
                  <a:lnTo>
                    <a:pt x="18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6" name="Line 386">
              <a:extLst>
                <a:ext uri="{FF2B5EF4-FFF2-40B4-BE49-F238E27FC236}">
                  <a16:creationId xmlns:a16="http://schemas.microsoft.com/office/drawing/2014/main" id="{C3DD304F-2ECE-94B4-6117-399CD826E7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3863" y="4638674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7" name="Freeform 387">
              <a:extLst>
                <a:ext uri="{FF2B5EF4-FFF2-40B4-BE49-F238E27FC236}">
                  <a16:creationId xmlns:a16="http://schemas.microsoft.com/office/drawing/2014/main" id="{233F5557-ABD9-B7C9-86FD-71E3AAFE6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5776" y="4683124"/>
              <a:ext cx="104775" cy="93663"/>
            </a:xfrm>
            <a:custGeom>
              <a:avLst/>
              <a:gdLst>
                <a:gd name="T0" fmla="*/ 29 w 66"/>
                <a:gd name="T1" fmla="*/ 0 h 59"/>
                <a:gd name="T2" fmla="*/ 66 w 66"/>
                <a:gd name="T3" fmla="*/ 59 h 59"/>
                <a:gd name="T4" fmla="*/ 0 w 66"/>
                <a:gd name="T5" fmla="*/ 34 h 59"/>
                <a:gd name="T6" fmla="*/ 29 w 66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59">
                  <a:moveTo>
                    <a:pt x="29" y="0"/>
                  </a:moveTo>
                  <a:lnTo>
                    <a:pt x="66" y="59"/>
                  </a:lnTo>
                  <a:lnTo>
                    <a:pt x="0" y="3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8" name="Line 388">
              <a:extLst>
                <a:ext uri="{FF2B5EF4-FFF2-40B4-BE49-F238E27FC236}">
                  <a16:creationId xmlns:a16="http://schemas.microsoft.com/office/drawing/2014/main" id="{E19EA66C-6861-ACCB-9959-A72C77048D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3863" y="4645024"/>
              <a:ext cx="73025" cy="93663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39" name="Freeform 389">
              <a:extLst>
                <a:ext uri="{FF2B5EF4-FFF2-40B4-BE49-F238E27FC236}">
                  <a16:creationId xmlns:a16="http://schemas.microsoft.com/office/drawing/2014/main" id="{92415779-C2F2-4036-F09B-55D30F967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551" y="4710112"/>
              <a:ext cx="92075" cy="106363"/>
            </a:xfrm>
            <a:custGeom>
              <a:avLst/>
              <a:gdLst>
                <a:gd name="T0" fmla="*/ 35 w 58"/>
                <a:gd name="T1" fmla="*/ 0 h 67"/>
                <a:gd name="T2" fmla="*/ 58 w 58"/>
                <a:gd name="T3" fmla="*/ 67 h 67"/>
                <a:gd name="T4" fmla="*/ 0 w 58"/>
                <a:gd name="T5" fmla="*/ 28 h 67"/>
                <a:gd name="T6" fmla="*/ 35 w 58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7">
                  <a:moveTo>
                    <a:pt x="35" y="0"/>
                  </a:moveTo>
                  <a:lnTo>
                    <a:pt x="58" y="67"/>
                  </a:lnTo>
                  <a:lnTo>
                    <a:pt x="0" y="2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0" name="Line 390">
              <a:extLst>
                <a:ext uri="{FF2B5EF4-FFF2-40B4-BE49-F238E27FC236}">
                  <a16:creationId xmlns:a16="http://schemas.microsoft.com/office/drawing/2014/main" id="{03E9667A-4D52-6033-BC3E-CA0313F620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2276" y="4600574"/>
              <a:ext cx="90488" cy="3968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1" name="Freeform 391">
              <a:extLst>
                <a:ext uri="{FF2B5EF4-FFF2-40B4-BE49-F238E27FC236}">
                  <a16:creationId xmlns:a16="http://schemas.microsoft.com/office/drawing/2014/main" id="{E0E75B4A-74C5-94A9-7948-48D4E0BB1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538" y="4562474"/>
              <a:ext cx="112713" cy="74613"/>
            </a:xfrm>
            <a:custGeom>
              <a:avLst/>
              <a:gdLst>
                <a:gd name="T0" fmla="*/ 0 w 71"/>
                <a:gd name="T1" fmla="*/ 6 h 47"/>
                <a:gd name="T2" fmla="*/ 71 w 71"/>
                <a:gd name="T3" fmla="*/ 0 h 47"/>
                <a:gd name="T4" fmla="*/ 18 w 71"/>
                <a:gd name="T5" fmla="*/ 47 h 47"/>
                <a:gd name="T6" fmla="*/ 0 w 71"/>
                <a:gd name="T7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47">
                  <a:moveTo>
                    <a:pt x="0" y="6"/>
                  </a:moveTo>
                  <a:lnTo>
                    <a:pt x="71" y="0"/>
                  </a:lnTo>
                  <a:lnTo>
                    <a:pt x="18" y="4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2" name="Line 392">
              <a:extLst>
                <a:ext uri="{FF2B5EF4-FFF2-40B4-BE49-F238E27FC236}">
                  <a16:creationId xmlns:a16="http://schemas.microsoft.com/office/drawing/2014/main" id="{CEBBA9F4-8DB7-E39B-180D-2CDB6BDD43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2276" y="4564062"/>
              <a:ext cx="92075" cy="7620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3" name="Freeform 393">
              <a:extLst>
                <a:ext uri="{FF2B5EF4-FFF2-40B4-BE49-F238E27FC236}">
                  <a16:creationId xmlns:a16="http://schemas.microsoft.com/office/drawing/2014/main" id="{C6562384-211F-4DCD-CF66-4ED9A2A1E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2149"/>
              <a:ext cx="104775" cy="95250"/>
            </a:xfrm>
            <a:custGeom>
              <a:avLst/>
              <a:gdLst>
                <a:gd name="T0" fmla="*/ 29 w 66"/>
                <a:gd name="T1" fmla="*/ 60 h 60"/>
                <a:gd name="T2" fmla="*/ 66 w 66"/>
                <a:gd name="T3" fmla="*/ 0 h 60"/>
                <a:gd name="T4" fmla="*/ 0 w 66"/>
                <a:gd name="T5" fmla="*/ 26 h 60"/>
                <a:gd name="T6" fmla="*/ 29 w 66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60">
                  <a:moveTo>
                    <a:pt x="29" y="60"/>
                  </a:moveTo>
                  <a:lnTo>
                    <a:pt x="66" y="0"/>
                  </a:lnTo>
                  <a:lnTo>
                    <a:pt x="0" y="26"/>
                  </a:lnTo>
                  <a:lnTo>
                    <a:pt x="29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4" name="Line 394">
              <a:extLst>
                <a:ext uri="{FF2B5EF4-FFF2-40B4-BE49-F238E27FC236}">
                  <a16:creationId xmlns:a16="http://schemas.microsoft.com/office/drawing/2014/main" id="{FB89EC95-BFD0-FA9C-BD0F-34522F8595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2276" y="4540249"/>
              <a:ext cx="73025" cy="9525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5" name="Freeform 395">
              <a:extLst>
                <a:ext uri="{FF2B5EF4-FFF2-40B4-BE49-F238E27FC236}">
                  <a16:creationId xmlns:a16="http://schemas.microsoft.com/office/drawing/2014/main" id="{63A3C695-AB7B-E7D8-34F1-6F42E4088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4464049"/>
              <a:ext cx="93663" cy="104775"/>
            </a:xfrm>
            <a:custGeom>
              <a:avLst/>
              <a:gdLst>
                <a:gd name="T0" fmla="*/ 35 w 59"/>
                <a:gd name="T1" fmla="*/ 66 h 66"/>
                <a:gd name="T2" fmla="*/ 59 w 59"/>
                <a:gd name="T3" fmla="*/ 0 h 66"/>
                <a:gd name="T4" fmla="*/ 0 w 59"/>
                <a:gd name="T5" fmla="*/ 39 h 66"/>
                <a:gd name="T6" fmla="*/ 35 w 59"/>
                <a:gd name="T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66">
                  <a:moveTo>
                    <a:pt x="35" y="66"/>
                  </a:moveTo>
                  <a:lnTo>
                    <a:pt x="59" y="0"/>
                  </a:lnTo>
                  <a:lnTo>
                    <a:pt x="0" y="39"/>
                  </a:lnTo>
                  <a:lnTo>
                    <a:pt x="35" y="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6" name="Line 396">
              <a:extLst>
                <a:ext uri="{FF2B5EF4-FFF2-40B4-BE49-F238E27FC236}">
                  <a16:creationId xmlns:a16="http://schemas.microsoft.com/office/drawing/2014/main" id="{97B7A0F8-2E6C-EB6F-9171-7DA1544023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3863" y="4638674"/>
              <a:ext cx="98425" cy="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7" name="Freeform 397">
              <a:extLst>
                <a:ext uri="{FF2B5EF4-FFF2-40B4-BE49-F238E27FC236}">
                  <a16:creationId xmlns:a16="http://schemas.microsoft.com/office/drawing/2014/main" id="{D8B0E4F5-614E-F784-FB70-E7BEA0887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2763" y="4603749"/>
              <a:ext cx="107950" cy="71438"/>
            </a:xfrm>
            <a:custGeom>
              <a:avLst/>
              <a:gdLst>
                <a:gd name="T0" fmla="*/ 0 w 68"/>
                <a:gd name="T1" fmla="*/ 0 h 45"/>
                <a:gd name="T2" fmla="*/ 68 w 68"/>
                <a:gd name="T3" fmla="*/ 22 h 45"/>
                <a:gd name="T4" fmla="*/ 0 w 68"/>
                <a:gd name="T5" fmla="*/ 45 h 45"/>
                <a:gd name="T6" fmla="*/ 0 w 68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5">
                  <a:moveTo>
                    <a:pt x="0" y="0"/>
                  </a:moveTo>
                  <a:lnTo>
                    <a:pt x="68" y="22"/>
                  </a:lnTo>
                  <a:lnTo>
                    <a:pt x="0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8" name="Oval 435">
              <a:extLst>
                <a:ext uri="{FF2B5EF4-FFF2-40B4-BE49-F238E27FC236}">
                  <a16:creationId xmlns:a16="http://schemas.microsoft.com/office/drawing/2014/main" id="{ADC71B0B-C8F1-7986-984E-6F7602DB3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0238" y="4240212"/>
              <a:ext cx="760413" cy="774700"/>
            </a:xfrm>
            <a:prstGeom prst="ellipse">
              <a:avLst/>
            </a:prstGeom>
            <a:solidFill>
              <a:srgbClr val="BFBFB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49" name="Oval 436">
              <a:extLst>
                <a:ext uri="{FF2B5EF4-FFF2-40B4-BE49-F238E27FC236}">
                  <a16:creationId xmlns:a16="http://schemas.microsoft.com/office/drawing/2014/main" id="{0E1EE7E1-B55A-461C-47C0-5C35A06CD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0238" y="4240212"/>
              <a:ext cx="760413" cy="77470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  <p:sp>
          <p:nvSpPr>
            <p:cNvPr id="150" name="Freeform 439">
              <a:extLst>
                <a:ext uri="{FF2B5EF4-FFF2-40B4-BE49-F238E27FC236}">
                  <a16:creationId xmlns:a16="http://schemas.microsoft.com/office/drawing/2014/main" id="{62BCBC34-81E0-0747-B8A8-DFFCF52C2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4354512"/>
              <a:ext cx="536575" cy="547688"/>
            </a:xfrm>
            <a:custGeom>
              <a:avLst/>
              <a:gdLst>
                <a:gd name="T0" fmla="*/ 0 w 338"/>
                <a:gd name="T1" fmla="*/ 173 h 345"/>
                <a:gd name="T2" fmla="*/ 169 w 338"/>
                <a:gd name="T3" fmla="*/ 0 h 345"/>
                <a:gd name="T4" fmla="*/ 338 w 338"/>
                <a:gd name="T5" fmla="*/ 173 h 345"/>
                <a:gd name="T6" fmla="*/ 338 w 338"/>
                <a:gd name="T7" fmla="*/ 173 h 345"/>
                <a:gd name="T8" fmla="*/ 169 w 338"/>
                <a:gd name="T9" fmla="*/ 345 h 345"/>
                <a:gd name="T10" fmla="*/ 0 w 338"/>
                <a:gd name="T11" fmla="*/ 17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8" h="345">
                  <a:moveTo>
                    <a:pt x="0" y="173"/>
                  </a:moveTo>
                  <a:cubicBezTo>
                    <a:pt x="0" y="77"/>
                    <a:pt x="76" y="0"/>
                    <a:pt x="169" y="0"/>
                  </a:cubicBezTo>
                  <a:cubicBezTo>
                    <a:pt x="263" y="0"/>
                    <a:pt x="338" y="77"/>
                    <a:pt x="338" y="173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38" y="268"/>
                    <a:pt x="263" y="345"/>
                    <a:pt x="169" y="345"/>
                  </a:cubicBezTo>
                  <a:cubicBezTo>
                    <a:pt x="76" y="345"/>
                    <a:pt x="0" y="268"/>
                    <a:pt x="0" y="173"/>
                  </a:cubicBez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26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rgbClr val="C6D8F0"/>
                </a:gs>
              </a:gsLst>
              <a:path path="circle">
                <a:fillToRect l="50000" t="50000" r="50000" b="50000"/>
              </a:path>
            </a:gradFill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6000" noProof="0" dirty="0"/>
            </a:p>
          </p:txBody>
        </p:sp>
      </p:grpSp>
      <p:sp>
        <p:nvSpPr>
          <p:cNvPr id="151" name="Rectangle 534">
            <a:extLst>
              <a:ext uri="{FF2B5EF4-FFF2-40B4-BE49-F238E27FC236}">
                <a16:creationId xmlns:a16="http://schemas.microsoft.com/office/drawing/2014/main" id="{EB478CE2-4BAE-0F2C-E90B-094C04C78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471" y="1721811"/>
            <a:ext cx="3381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</a:rPr>
              <a:t>Multimode </a:t>
            </a:r>
            <a:r>
              <a:rPr lang="en-GB" noProof="0" dirty="0">
                <a:solidFill>
                  <a:srgbClr val="262626"/>
                </a:solidFill>
              </a:rPr>
              <a:t>f</a:t>
            </a:r>
            <a:r>
              <a:rPr kumimoji="0" lang="en-GB" b="0" i="0" u="none" strike="noStrike" cap="none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</a:rPr>
              <a:t>ibre (MMFs)</a:t>
            </a:r>
            <a:endParaRPr kumimoji="0" lang="en-GB" sz="4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2" name="Agrupar 356">
            <a:extLst>
              <a:ext uri="{FF2B5EF4-FFF2-40B4-BE49-F238E27FC236}">
                <a16:creationId xmlns:a16="http://schemas.microsoft.com/office/drawing/2014/main" id="{E79B84E2-72B4-F583-EA87-0E6E6138DDA1}"/>
              </a:ext>
            </a:extLst>
          </p:cNvPr>
          <p:cNvGrpSpPr/>
          <p:nvPr/>
        </p:nvGrpSpPr>
        <p:grpSpPr>
          <a:xfrm>
            <a:off x="1839440" y="3114485"/>
            <a:ext cx="3947888" cy="1472880"/>
            <a:chOff x="7858353" y="4991897"/>
            <a:chExt cx="3947888" cy="1472880"/>
          </a:xfrm>
        </p:grpSpPr>
        <p:sp>
          <p:nvSpPr>
            <p:cNvPr id="153" name="Chave Esquerda 211">
              <a:extLst>
                <a:ext uri="{FF2B5EF4-FFF2-40B4-BE49-F238E27FC236}">
                  <a16:creationId xmlns:a16="http://schemas.microsoft.com/office/drawing/2014/main" id="{F5FB9136-0D5E-8192-9840-6A618A9FBF10}"/>
                </a:ext>
              </a:extLst>
            </p:cNvPr>
            <p:cNvSpPr/>
            <p:nvPr/>
          </p:nvSpPr>
          <p:spPr>
            <a:xfrm rot="5400000">
              <a:off x="9866655" y="3367429"/>
              <a:ext cx="315117" cy="3564053"/>
            </a:xfrm>
            <a:prstGeom prst="leftBrace">
              <a:avLst>
                <a:gd name="adj1" fmla="val 37452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n-GB" noProof="0" dirty="0"/>
            </a:p>
          </p:txBody>
        </p:sp>
        <p:grpSp>
          <p:nvGrpSpPr>
            <p:cNvPr id="154" name="Group 644">
              <a:extLst>
                <a:ext uri="{FF2B5EF4-FFF2-40B4-BE49-F238E27FC236}">
                  <a16:creationId xmlns:a16="http://schemas.microsoft.com/office/drawing/2014/main" id="{AA853DB7-BDCA-EC93-D8C4-ACAD719624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10714" y="6006060"/>
              <a:ext cx="717372" cy="438293"/>
              <a:chOff x="10421759" y="4594479"/>
              <a:chExt cx="1096340" cy="577590"/>
            </a:xfrm>
          </p:grpSpPr>
          <p:sp>
            <p:nvSpPr>
              <p:cNvPr id="243" name="Line 59">
                <a:extLst>
                  <a:ext uri="{FF2B5EF4-FFF2-40B4-BE49-F238E27FC236}">
                    <a16:creationId xmlns:a16="http://schemas.microsoft.com/office/drawing/2014/main" id="{7C57527F-7166-E303-C225-42270DDCF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14552" y="4794916"/>
                <a:ext cx="269976" cy="269976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44" name="Freeform 60">
                <a:extLst>
                  <a:ext uri="{FF2B5EF4-FFF2-40B4-BE49-F238E27FC236}">
                    <a16:creationId xmlns:a16="http://schemas.microsoft.com/office/drawing/2014/main" id="{1DA6C954-D981-3C0F-8D97-B391FE4E8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7282" y="5052620"/>
                <a:ext cx="39542" cy="39542"/>
              </a:xfrm>
              <a:custGeom>
                <a:avLst/>
                <a:gdLst>
                  <a:gd name="T0" fmla="*/ 29 w 29"/>
                  <a:gd name="T1" fmla="*/ 14 h 29"/>
                  <a:gd name="T2" fmla="*/ 0 w 29"/>
                  <a:gd name="T3" fmla="*/ 29 h 29"/>
                  <a:gd name="T4" fmla="*/ 14 w 29"/>
                  <a:gd name="T5" fmla="*/ 0 h 29"/>
                  <a:gd name="T6" fmla="*/ 29 w 29"/>
                  <a:gd name="T7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29" y="14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45" name="Line 61">
                <a:extLst>
                  <a:ext uri="{FF2B5EF4-FFF2-40B4-BE49-F238E27FC236}">
                    <a16:creationId xmlns:a16="http://schemas.microsoft.com/office/drawing/2014/main" id="{35AED21A-2016-540B-E328-C8551EBD7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72720" y="4666745"/>
                <a:ext cx="0" cy="344969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46" name="Freeform 62">
                <a:extLst>
                  <a:ext uri="{FF2B5EF4-FFF2-40B4-BE49-F238E27FC236}">
                    <a16:creationId xmlns:a16="http://schemas.microsoft.com/office/drawing/2014/main" id="{C04917CD-1F9D-BA2A-5231-10FCD0B3D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7721" y="4627204"/>
                <a:ext cx="28634" cy="42269"/>
              </a:xfrm>
              <a:custGeom>
                <a:avLst/>
                <a:gdLst>
                  <a:gd name="T0" fmla="*/ 0 w 21"/>
                  <a:gd name="T1" fmla="*/ 31 h 31"/>
                  <a:gd name="T2" fmla="*/ 11 w 21"/>
                  <a:gd name="T3" fmla="*/ 0 h 31"/>
                  <a:gd name="T4" fmla="*/ 21 w 21"/>
                  <a:gd name="T5" fmla="*/ 31 h 31"/>
                  <a:gd name="T6" fmla="*/ 0 w 21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31">
                    <a:moveTo>
                      <a:pt x="0" y="31"/>
                    </a:moveTo>
                    <a:lnTo>
                      <a:pt x="11" y="0"/>
                    </a:lnTo>
                    <a:lnTo>
                      <a:pt x="21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47" name="Freeform 63">
                <a:extLst>
                  <a:ext uri="{FF2B5EF4-FFF2-40B4-BE49-F238E27FC236}">
                    <a16:creationId xmlns:a16="http://schemas.microsoft.com/office/drawing/2014/main" id="{106D6BBE-EF8C-D936-4C4A-9B7CDD5BF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2720" y="4706287"/>
                <a:ext cx="260431" cy="200437"/>
              </a:xfrm>
              <a:custGeom>
                <a:avLst/>
                <a:gdLst>
                  <a:gd name="T0" fmla="*/ 0 w 2223"/>
                  <a:gd name="T1" fmla="*/ 1717 h 1717"/>
                  <a:gd name="T2" fmla="*/ 1086 w 2223"/>
                  <a:gd name="T3" fmla="*/ 794 h 1717"/>
                  <a:gd name="T4" fmla="*/ 1282 w 2223"/>
                  <a:gd name="T5" fmla="*/ 1700 h 1717"/>
                  <a:gd name="T6" fmla="*/ 1282 w 2223"/>
                  <a:gd name="T7" fmla="*/ 1700 h 1717"/>
                  <a:gd name="T8" fmla="*/ 1271 w 2223"/>
                  <a:gd name="T9" fmla="*/ 1717 h 1717"/>
                  <a:gd name="T10" fmla="*/ 0 w 2223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0" y="1717"/>
                    </a:moveTo>
                    <a:cubicBezTo>
                      <a:pt x="414" y="1335"/>
                      <a:pt x="783" y="1021"/>
                      <a:pt x="1086" y="794"/>
                    </a:cubicBezTo>
                    <a:cubicBezTo>
                      <a:pt x="2142" y="0"/>
                      <a:pt x="2223" y="373"/>
                      <a:pt x="1282" y="1700"/>
                    </a:cubicBezTo>
                    <a:lnTo>
                      <a:pt x="1282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48" name="Freeform 64">
                <a:extLst>
                  <a:ext uri="{FF2B5EF4-FFF2-40B4-BE49-F238E27FC236}">
                    <a16:creationId xmlns:a16="http://schemas.microsoft.com/office/drawing/2014/main" id="{E62E03DD-CEE0-F058-58D4-6BE61CC94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2720" y="4706287"/>
                <a:ext cx="260431" cy="200437"/>
              </a:xfrm>
              <a:custGeom>
                <a:avLst/>
                <a:gdLst>
                  <a:gd name="T0" fmla="*/ 0 w 2223"/>
                  <a:gd name="T1" fmla="*/ 1717 h 1717"/>
                  <a:gd name="T2" fmla="*/ 1086 w 2223"/>
                  <a:gd name="T3" fmla="*/ 794 h 1717"/>
                  <a:gd name="T4" fmla="*/ 1282 w 2223"/>
                  <a:gd name="T5" fmla="*/ 1700 h 1717"/>
                  <a:gd name="T6" fmla="*/ 1282 w 2223"/>
                  <a:gd name="T7" fmla="*/ 1700 h 1717"/>
                  <a:gd name="T8" fmla="*/ 1271 w 2223"/>
                  <a:gd name="T9" fmla="*/ 1717 h 1717"/>
                  <a:gd name="T10" fmla="*/ 0 w 2223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0" y="1717"/>
                    </a:moveTo>
                    <a:cubicBezTo>
                      <a:pt x="414" y="1335"/>
                      <a:pt x="783" y="1021"/>
                      <a:pt x="1086" y="794"/>
                    </a:cubicBezTo>
                    <a:cubicBezTo>
                      <a:pt x="2142" y="0"/>
                      <a:pt x="2223" y="373"/>
                      <a:pt x="1282" y="1700"/>
                    </a:cubicBezTo>
                    <a:lnTo>
                      <a:pt x="1282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49" name="Freeform 65">
                <a:extLst>
                  <a:ext uri="{FF2B5EF4-FFF2-40B4-BE49-F238E27FC236}">
                    <a16:creationId xmlns:a16="http://schemas.microsoft.com/office/drawing/2014/main" id="{FBF1EDF9-94FA-1589-6B3A-5F0A4A8B3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1330" y="4706287"/>
                <a:ext cx="259068" cy="200437"/>
              </a:xfrm>
              <a:custGeom>
                <a:avLst/>
                <a:gdLst>
                  <a:gd name="T0" fmla="*/ 0 w 2224"/>
                  <a:gd name="T1" fmla="*/ 1717 h 1717"/>
                  <a:gd name="T2" fmla="*/ 1086 w 2224"/>
                  <a:gd name="T3" fmla="*/ 794 h 1717"/>
                  <a:gd name="T4" fmla="*/ 1283 w 2224"/>
                  <a:gd name="T5" fmla="*/ 1700 h 1717"/>
                  <a:gd name="T6" fmla="*/ 1283 w 2224"/>
                  <a:gd name="T7" fmla="*/ 1700 h 1717"/>
                  <a:gd name="T8" fmla="*/ 1271 w 2224"/>
                  <a:gd name="T9" fmla="*/ 1717 h 1717"/>
                  <a:gd name="T10" fmla="*/ 0 w 2224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0" y="1717"/>
                    </a:moveTo>
                    <a:cubicBezTo>
                      <a:pt x="415" y="1335"/>
                      <a:pt x="784" y="1021"/>
                      <a:pt x="1086" y="794"/>
                    </a:cubicBezTo>
                    <a:cubicBezTo>
                      <a:pt x="2143" y="0"/>
                      <a:pt x="2224" y="373"/>
                      <a:pt x="1283" y="1700"/>
                    </a:cubicBezTo>
                    <a:lnTo>
                      <a:pt x="1283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50" name="Freeform 66">
                <a:extLst>
                  <a:ext uri="{FF2B5EF4-FFF2-40B4-BE49-F238E27FC236}">
                    <a16:creationId xmlns:a16="http://schemas.microsoft.com/office/drawing/2014/main" id="{D2FFB940-C16E-77DF-5D2D-F49A06BE2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1330" y="4706287"/>
                <a:ext cx="259068" cy="200437"/>
              </a:xfrm>
              <a:custGeom>
                <a:avLst/>
                <a:gdLst>
                  <a:gd name="T0" fmla="*/ 0 w 2224"/>
                  <a:gd name="T1" fmla="*/ 1717 h 1717"/>
                  <a:gd name="T2" fmla="*/ 1086 w 2224"/>
                  <a:gd name="T3" fmla="*/ 794 h 1717"/>
                  <a:gd name="T4" fmla="*/ 1283 w 2224"/>
                  <a:gd name="T5" fmla="*/ 1700 h 1717"/>
                  <a:gd name="T6" fmla="*/ 1283 w 2224"/>
                  <a:gd name="T7" fmla="*/ 1700 h 1717"/>
                  <a:gd name="T8" fmla="*/ 1271 w 2224"/>
                  <a:gd name="T9" fmla="*/ 1717 h 1717"/>
                  <a:gd name="T10" fmla="*/ 0 w 2224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0" y="1717"/>
                    </a:moveTo>
                    <a:cubicBezTo>
                      <a:pt x="415" y="1335"/>
                      <a:pt x="784" y="1021"/>
                      <a:pt x="1086" y="794"/>
                    </a:cubicBezTo>
                    <a:cubicBezTo>
                      <a:pt x="2143" y="0"/>
                      <a:pt x="2224" y="373"/>
                      <a:pt x="1283" y="1700"/>
                    </a:cubicBezTo>
                    <a:lnTo>
                      <a:pt x="1283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51" name="Freeform 67">
                <a:extLst>
                  <a:ext uri="{FF2B5EF4-FFF2-40B4-BE49-F238E27FC236}">
                    <a16:creationId xmlns:a16="http://schemas.microsoft.com/office/drawing/2014/main" id="{F1C1E581-2AD7-83EB-A423-CAECC4C73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9993" y="4651747"/>
                <a:ext cx="152714" cy="254977"/>
              </a:xfrm>
              <a:custGeom>
                <a:avLst/>
                <a:gdLst>
                  <a:gd name="T0" fmla="*/ 1309 w 1309"/>
                  <a:gd name="T1" fmla="*/ 2179 h 2179"/>
                  <a:gd name="T2" fmla="*/ 0 w 1309"/>
                  <a:gd name="T3" fmla="*/ 2179 h 2179"/>
                  <a:gd name="T4" fmla="*/ 1107 w 1309"/>
                  <a:gd name="T5" fmla="*/ 1257 h 2179"/>
                  <a:gd name="T6" fmla="*/ 1303 w 1309"/>
                  <a:gd name="T7" fmla="*/ 2163 h 2179"/>
                  <a:gd name="T8" fmla="*/ 1309 w 1309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79">
                    <a:moveTo>
                      <a:pt x="1309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09" y="2179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52" name="Freeform 68">
                <a:extLst>
                  <a:ext uri="{FF2B5EF4-FFF2-40B4-BE49-F238E27FC236}">
                    <a16:creationId xmlns:a16="http://schemas.microsoft.com/office/drawing/2014/main" id="{17DD0BCF-A3FD-5F48-7407-C88BFDA16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9993" y="4651747"/>
                <a:ext cx="152714" cy="254977"/>
              </a:xfrm>
              <a:custGeom>
                <a:avLst/>
                <a:gdLst>
                  <a:gd name="T0" fmla="*/ 1309 w 1309"/>
                  <a:gd name="T1" fmla="*/ 2179 h 2179"/>
                  <a:gd name="T2" fmla="*/ 0 w 1309"/>
                  <a:gd name="T3" fmla="*/ 2179 h 2179"/>
                  <a:gd name="T4" fmla="*/ 1107 w 1309"/>
                  <a:gd name="T5" fmla="*/ 1257 h 2179"/>
                  <a:gd name="T6" fmla="*/ 1303 w 1309"/>
                  <a:gd name="T7" fmla="*/ 2163 h 2179"/>
                  <a:gd name="T8" fmla="*/ 1309 w 1309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79">
                    <a:moveTo>
                      <a:pt x="1309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09" y="2179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53" name="Freeform 69">
                <a:extLst>
                  <a:ext uri="{FF2B5EF4-FFF2-40B4-BE49-F238E27FC236}">
                    <a16:creationId xmlns:a16="http://schemas.microsoft.com/office/drawing/2014/main" id="{4DA16035-68B7-BCE6-DE78-01FAFFFEE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2707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7" y="676"/>
                      <a:pt x="1243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54" name="Freeform 70">
                <a:extLst>
                  <a:ext uri="{FF2B5EF4-FFF2-40B4-BE49-F238E27FC236}">
                    <a16:creationId xmlns:a16="http://schemas.microsoft.com/office/drawing/2014/main" id="{E36397FC-C0A3-05B4-5AEB-3C022A8E2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2707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7" y="676"/>
                      <a:pt x="1243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55" name="Freeform 71">
                <a:extLst>
                  <a:ext uri="{FF2B5EF4-FFF2-40B4-BE49-F238E27FC236}">
                    <a16:creationId xmlns:a16="http://schemas.microsoft.com/office/drawing/2014/main" id="{1172EE3B-FABF-BE67-D16E-85165072F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5420" y="4651747"/>
                <a:ext cx="152714" cy="254977"/>
              </a:xfrm>
              <a:custGeom>
                <a:avLst/>
                <a:gdLst>
                  <a:gd name="T0" fmla="*/ 1310 w 1310"/>
                  <a:gd name="T1" fmla="*/ 2179 h 2179"/>
                  <a:gd name="T2" fmla="*/ 0 w 1310"/>
                  <a:gd name="T3" fmla="*/ 2179 h 2179"/>
                  <a:gd name="T4" fmla="*/ 1107 w 1310"/>
                  <a:gd name="T5" fmla="*/ 1257 h 2179"/>
                  <a:gd name="T6" fmla="*/ 1303 w 1310"/>
                  <a:gd name="T7" fmla="*/ 2163 h 2179"/>
                  <a:gd name="T8" fmla="*/ 1310 w 1310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0" h="2179">
                    <a:moveTo>
                      <a:pt x="1310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10" y="2179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56" name="Freeform 72">
                <a:extLst>
                  <a:ext uri="{FF2B5EF4-FFF2-40B4-BE49-F238E27FC236}">
                    <a16:creationId xmlns:a16="http://schemas.microsoft.com/office/drawing/2014/main" id="{C5B220ED-9F5A-C4BA-0B44-51CE5FDC9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5420" y="4651747"/>
                <a:ext cx="152714" cy="254977"/>
              </a:xfrm>
              <a:custGeom>
                <a:avLst/>
                <a:gdLst>
                  <a:gd name="T0" fmla="*/ 1310 w 1310"/>
                  <a:gd name="T1" fmla="*/ 2179 h 2179"/>
                  <a:gd name="T2" fmla="*/ 0 w 1310"/>
                  <a:gd name="T3" fmla="*/ 2179 h 2179"/>
                  <a:gd name="T4" fmla="*/ 1107 w 1310"/>
                  <a:gd name="T5" fmla="*/ 1257 h 2179"/>
                  <a:gd name="T6" fmla="*/ 1303 w 1310"/>
                  <a:gd name="T7" fmla="*/ 2163 h 2179"/>
                  <a:gd name="T8" fmla="*/ 1310 w 1310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0" h="2179">
                    <a:moveTo>
                      <a:pt x="1310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10" y="2179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57" name="Freeform 73">
                <a:extLst>
                  <a:ext uri="{FF2B5EF4-FFF2-40B4-BE49-F238E27FC236}">
                    <a16:creationId xmlns:a16="http://schemas.microsoft.com/office/drawing/2014/main" id="{47F5A7FD-E626-BD70-A38A-C0F2EA361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8134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8" y="676"/>
                      <a:pt x="1244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58" name="Freeform 74">
                <a:extLst>
                  <a:ext uri="{FF2B5EF4-FFF2-40B4-BE49-F238E27FC236}">
                    <a16:creationId xmlns:a16="http://schemas.microsoft.com/office/drawing/2014/main" id="{164599C1-6BCE-4419-7B7F-544740E97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8134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8" y="676"/>
                      <a:pt x="1244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59" name="Freeform 75">
                <a:extLst>
                  <a:ext uri="{FF2B5EF4-FFF2-40B4-BE49-F238E27FC236}">
                    <a16:creationId xmlns:a16="http://schemas.microsoft.com/office/drawing/2014/main" id="{1384F7EB-D3F7-42A8-9A52-989935C34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0898" y="4906724"/>
                <a:ext cx="260431" cy="200437"/>
              </a:xfrm>
              <a:custGeom>
                <a:avLst/>
                <a:gdLst>
                  <a:gd name="T0" fmla="*/ 2224 w 2224"/>
                  <a:gd name="T1" fmla="*/ 0 h 1717"/>
                  <a:gd name="T2" fmla="*/ 1137 w 2224"/>
                  <a:gd name="T3" fmla="*/ 923 h 1717"/>
                  <a:gd name="T4" fmla="*/ 941 w 2224"/>
                  <a:gd name="T5" fmla="*/ 17 h 1717"/>
                  <a:gd name="T6" fmla="*/ 941 w 2224"/>
                  <a:gd name="T7" fmla="*/ 17 h 1717"/>
                  <a:gd name="T8" fmla="*/ 953 w 2224"/>
                  <a:gd name="T9" fmla="*/ 0 h 1717"/>
                  <a:gd name="T10" fmla="*/ 2224 w 2224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2224" y="0"/>
                    </a:moveTo>
                    <a:cubicBezTo>
                      <a:pt x="1809" y="382"/>
                      <a:pt x="1440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3" y="0"/>
                    </a:lnTo>
                    <a:lnTo>
                      <a:pt x="2224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60" name="Freeform 76">
                <a:extLst>
                  <a:ext uri="{FF2B5EF4-FFF2-40B4-BE49-F238E27FC236}">
                    <a16:creationId xmlns:a16="http://schemas.microsoft.com/office/drawing/2014/main" id="{B2829998-11C2-2891-DDC1-0F5926FC5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0898" y="4906724"/>
                <a:ext cx="260431" cy="200437"/>
              </a:xfrm>
              <a:custGeom>
                <a:avLst/>
                <a:gdLst>
                  <a:gd name="T0" fmla="*/ 2224 w 2224"/>
                  <a:gd name="T1" fmla="*/ 0 h 1717"/>
                  <a:gd name="T2" fmla="*/ 1137 w 2224"/>
                  <a:gd name="T3" fmla="*/ 923 h 1717"/>
                  <a:gd name="T4" fmla="*/ 941 w 2224"/>
                  <a:gd name="T5" fmla="*/ 17 h 1717"/>
                  <a:gd name="T6" fmla="*/ 941 w 2224"/>
                  <a:gd name="T7" fmla="*/ 17 h 1717"/>
                  <a:gd name="T8" fmla="*/ 953 w 2224"/>
                  <a:gd name="T9" fmla="*/ 0 h 1717"/>
                  <a:gd name="T10" fmla="*/ 2224 w 2224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2224" y="0"/>
                    </a:moveTo>
                    <a:cubicBezTo>
                      <a:pt x="1809" y="382"/>
                      <a:pt x="1440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3" y="0"/>
                    </a:lnTo>
                    <a:lnTo>
                      <a:pt x="2224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61" name="Freeform 77">
                <a:extLst>
                  <a:ext uri="{FF2B5EF4-FFF2-40B4-BE49-F238E27FC236}">
                    <a16:creationId xmlns:a16="http://schemas.microsoft.com/office/drawing/2014/main" id="{862913EC-A186-D048-3C89-654040599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145" y="4906724"/>
                <a:ext cx="260431" cy="200437"/>
              </a:xfrm>
              <a:custGeom>
                <a:avLst/>
                <a:gdLst>
                  <a:gd name="T0" fmla="*/ 2223 w 2223"/>
                  <a:gd name="T1" fmla="*/ 0 h 1717"/>
                  <a:gd name="T2" fmla="*/ 1137 w 2223"/>
                  <a:gd name="T3" fmla="*/ 923 h 1717"/>
                  <a:gd name="T4" fmla="*/ 941 w 2223"/>
                  <a:gd name="T5" fmla="*/ 17 h 1717"/>
                  <a:gd name="T6" fmla="*/ 941 w 2223"/>
                  <a:gd name="T7" fmla="*/ 17 h 1717"/>
                  <a:gd name="T8" fmla="*/ 952 w 2223"/>
                  <a:gd name="T9" fmla="*/ 0 h 1717"/>
                  <a:gd name="T10" fmla="*/ 2223 w 2223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2223" y="0"/>
                    </a:moveTo>
                    <a:cubicBezTo>
                      <a:pt x="1809" y="382"/>
                      <a:pt x="1439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2" y="0"/>
                    </a:lnTo>
                    <a:lnTo>
                      <a:pt x="222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62" name="Freeform 78">
                <a:extLst>
                  <a:ext uri="{FF2B5EF4-FFF2-40B4-BE49-F238E27FC236}">
                    <a16:creationId xmlns:a16="http://schemas.microsoft.com/office/drawing/2014/main" id="{92CDAFFF-E69A-3CA6-0FE5-8E5296E0C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145" y="4906724"/>
                <a:ext cx="260431" cy="200437"/>
              </a:xfrm>
              <a:custGeom>
                <a:avLst/>
                <a:gdLst>
                  <a:gd name="T0" fmla="*/ 2223 w 2223"/>
                  <a:gd name="T1" fmla="*/ 0 h 1717"/>
                  <a:gd name="T2" fmla="*/ 1137 w 2223"/>
                  <a:gd name="T3" fmla="*/ 923 h 1717"/>
                  <a:gd name="T4" fmla="*/ 941 w 2223"/>
                  <a:gd name="T5" fmla="*/ 17 h 1717"/>
                  <a:gd name="T6" fmla="*/ 941 w 2223"/>
                  <a:gd name="T7" fmla="*/ 17 h 1717"/>
                  <a:gd name="T8" fmla="*/ 952 w 2223"/>
                  <a:gd name="T9" fmla="*/ 0 h 1717"/>
                  <a:gd name="T10" fmla="*/ 2223 w 2223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2223" y="0"/>
                    </a:moveTo>
                    <a:cubicBezTo>
                      <a:pt x="1809" y="382"/>
                      <a:pt x="1439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2" y="0"/>
                    </a:lnTo>
                    <a:lnTo>
                      <a:pt x="2223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63" name="Line 79">
                <a:extLst>
                  <a:ext uri="{FF2B5EF4-FFF2-40B4-BE49-F238E27FC236}">
                    <a16:creationId xmlns:a16="http://schemas.microsoft.com/office/drawing/2014/main" id="{5C3E7899-5B6D-59EA-82ED-BFB1D5AB6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82728" y="4906724"/>
                <a:ext cx="789475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64" name="Freeform 80">
                <a:extLst>
                  <a:ext uri="{FF2B5EF4-FFF2-40B4-BE49-F238E27FC236}">
                    <a16:creationId xmlns:a16="http://schemas.microsoft.com/office/drawing/2014/main" id="{97BD5DCD-D9CF-E73E-D9AA-EF50952E5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8112" y="4893089"/>
                <a:ext cx="42269" cy="28634"/>
              </a:xfrm>
              <a:custGeom>
                <a:avLst/>
                <a:gdLst>
                  <a:gd name="T0" fmla="*/ 0 w 31"/>
                  <a:gd name="T1" fmla="*/ 0 h 21"/>
                  <a:gd name="T2" fmla="*/ 31 w 31"/>
                  <a:gd name="T3" fmla="*/ 10 h 21"/>
                  <a:gd name="T4" fmla="*/ 0 w 31"/>
                  <a:gd name="T5" fmla="*/ 21 h 21"/>
                  <a:gd name="T6" fmla="*/ 0 w 31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1">
                    <a:moveTo>
                      <a:pt x="0" y="0"/>
                    </a:moveTo>
                    <a:lnTo>
                      <a:pt x="31" y="10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65" name="Rectangle 81">
                <a:extLst>
                  <a:ext uri="{FF2B5EF4-FFF2-40B4-BE49-F238E27FC236}">
                    <a16:creationId xmlns:a16="http://schemas.microsoft.com/office/drawing/2014/main" id="{927F8A07-198F-AC16-51EA-7EEC60977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9928" y="4594479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x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6" name="Rectangle 82">
                <a:extLst>
                  <a:ext uri="{FF2B5EF4-FFF2-40B4-BE49-F238E27FC236}">
                    <a16:creationId xmlns:a16="http://schemas.microsoft.com/office/drawing/2014/main" id="{948E0D14-5703-A610-D135-D2339E484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759" y="4948993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y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7" name="Rectangle 83">
                <a:extLst>
                  <a:ext uri="{FF2B5EF4-FFF2-40B4-BE49-F238E27FC236}">
                    <a16:creationId xmlns:a16="http://schemas.microsoft.com/office/drawing/2014/main" id="{EE5C23F4-7E51-2DD7-9D3A-58A60E90E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0307" y="4876726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z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5" name="Group 644">
              <a:extLst>
                <a:ext uri="{FF2B5EF4-FFF2-40B4-BE49-F238E27FC236}">
                  <a16:creationId xmlns:a16="http://schemas.microsoft.com/office/drawing/2014/main" id="{57D4AFFB-FC85-B616-A634-1931033395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97638" y="6026484"/>
              <a:ext cx="717372" cy="438293"/>
              <a:chOff x="10421759" y="4594479"/>
              <a:chExt cx="1096340" cy="577590"/>
            </a:xfrm>
          </p:grpSpPr>
          <p:sp>
            <p:nvSpPr>
              <p:cNvPr id="218" name="Line 59">
                <a:extLst>
                  <a:ext uri="{FF2B5EF4-FFF2-40B4-BE49-F238E27FC236}">
                    <a16:creationId xmlns:a16="http://schemas.microsoft.com/office/drawing/2014/main" id="{1C2D7C07-4939-B31F-EC29-F469C3CDA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14552" y="4794916"/>
                <a:ext cx="269976" cy="269976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19" name="Freeform 60">
                <a:extLst>
                  <a:ext uri="{FF2B5EF4-FFF2-40B4-BE49-F238E27FC236}">
                    <a16:creationId xmlns:a16="http://schemas.microsoft.com/office/drawing/2014/main" id="{8D1D75C7-AA08-887B-D55A-A89C7BE16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7282" y="5052620"/>
                <a:ext cx="39542" cy="39542"/>
              </a:xfrm>
              <a:custGeom>
                <a:avLst/>
                <a:gdLst>
                  <a:gd name="T0" fmla="*/ 29 w 29"/>
                  <a:gd name="T1" fmla="*/ 14 h 29"/>
                  <a:gd name="T2" fmla="*/ 0 w 29"/>
                  <a:gd name="T3" fmla="*/ 29 h 29"/>
                  <a:gd name="T4" fmla="*/ 14 w 29"/>
                  <a:gd name="T5" fmla="*/ 0 h 29"/>
                  <a:gd name="T6" fmla="*/ 29 w 29"/>
                  <a:gd name="T7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29" y="14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20" name="Line 61">
                <a:extLst>
                  <a:ext uri="{FF2B5EF4-FFF2-40B4-BE49-F238E27FC236}">
                    <a16:creationId xmlns:a16="http://schemas.microsoft.com/office/drawing/2014/main" id="{583C1E41-A18E-C8B4-40EA-DBCF67EE4F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72720" y="4666745"/>
                <a:ext cx="0" cy="344969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21" name="Freeform 62">
                <a:extLst>
                  <a:ext uri="{FF2B5EF4-FFF2-40B4-BE49-F238E27FC236}">
                    <a16:creationId xmlns:a16="http://schemas.microsoft.com/office/drawing/2014/main" id="{AA1706B8-8733-8E0C-E594-BE083C78D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7721" y="4627204"/>
                <a:ext cx="28634" cy="42269"/>
              </a:xfrm>
              <a:custGeom>
                <a:avLst/>
                <a:gdLst>
                  <a:gd name="T0" fmla="*/ 0 w 21"/>
                  <a:gd name="T1" fmla="*/ 31 h 31"/>
                  <a:gd name="T2" fmla="*/ 11 w 21"/>
                  <a:gd name="T3" fmla="*/ 0 h 31"/>
                  <a:gd name="T4" fmla="*/ 21 w 21"/>
                  <a:gd name="T5" fmla="*/ 31 h 31"/>
                  <a:gd name="T6" fmla="*/ 0 w 21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31">
                    <a:moveTo>
                      <a:pt x="0" y="31"/>
                    </a:moveTo>
                    <a:lnTo>
                      <a:pt x="11" y="0"/>
                    </a:lnTo>
                    <a:lnTo>
                      <a:pt x="21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22" name="Freeform 63">
                <a:extLst>
                  <a:ext uri="{FF2B5EF4-FFF2-40B4-BE49-F238E27FC236}">
                    <a16:creationId xmlns:a16="http://schemas.microsoft.com/office/drawing/2014/main" id="{AAE50D9D-EE6B-AB8C-046E-AF872A1C8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2720" y="4706287"/>
                <a:ext cx="260431" cy="200437"/>
              </a:xfrm>
              <a:custGeom>
                <a:avLst/>
                <a:gdLst>
                  <a:gd name="T0" fmla="*/ 0 w 2223"/>
                  <a:gd name="T1" fmla="*/ 1717 h 1717"/>
                  <a:gd name="T2" fmla="*/ 1086 w 2223"/>
                  <a:gd name="T3" fmla="*/ 794 h 1717"/>
                  <a:gd name="T4" fmla="*/ 1282 w 2223"/>
                  <a:gd name="T5" fmla="*/ 1700 h 1717"/>
                  <a:gd name="T6" fmla="*/ 1282 w 2223"/>
                  <a:gd name="T7" fmla="*/ 1700 h 1717"/>
                  <a:gd name="T8" fmla="*/ 1271 w 2223"/>
                  <a:gd name="T9" fmla="*/ 1717 h 1717"/>
                  <a:gd name="T10" fmla="*/ 0 w 2223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0" y="1717"/>
                    </a:moveTo>
                    <a:cubicBezTo>
                      <a:pt x="414" y="1335"/>
                      <a:pt x="783" y="1021"/>
                      <a:pt x="1086" y="794"/>
                    </a:cubicBezTo>
                    <a:cubicBezTo>
                      <a:pt x="2142" y="0"/>
                      <a:pt x="2223" y="373"/>
                      <a:pt x="1282" y="1700"/>
                    </a:cubicBezTo>
                    <a:lnTo>
                      <a:pt x="1282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23" name="Freeform 64">
                <a:extLst>
                  <a:ext uri="{FF2B5EF4-FFF2-40B4-BE49-F238E27FC236}">
                    <a16:creationId xmlns:a16="http://schemas.microsoft.com/office/drawing/2014/main" id="{796D1DC4-17A0-CF4C-33A5-8DFEF35F6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2720" y="4706287"/>
                <a:ext cx="260431" cy="200437"/>
              </a:xfrm>
              <a:custGeom>
                <a:avLst/>
                <a:gdLst>
                  <a:gd name="T0" fmla="*/ 0 w 2223"/>
                  <a:gd name="T1" fmla="*/ 1717 h 1717"/>
                  <a:gd name="T2" fmla="*/ 1086 w 2223"/>
                  <a:gd name="T3" fmla="*/ 794 h 1717"/>
                  <a:gd name="T4" fmla="*/ 1282 w 2223"/>
                  <a:gd name="T5" fmla="*/ 1700 h 1717"/>
                  <a:gd name="T6" fmla="*/ 1282 w 2223"/>
                  <a:gd name="T7" fmla="*/ 1700 h 1717"/>
                  <a:gd name="T8" fmla="*/ 1271 w 2223"/>
                  <a:gd name="T9" fmla="*/ 1717 h 1717"/>
                  <a:gd name="T10" fmla="*/ 0 w 2223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0" y="1717"/>
                    </a:moveTo>
                    <a:cubicBezTo>
                      <a:pt x="414" y="1335"/>
                      <a:pt x="783" y="1021"/>
                      <a:pt x="1086" y="794"/>
                    </a:cubicBezTo>
                    <a:cubicBezTo>
                      <a:pt x="2142" y="0"/>
                      <a:pt x="2223" y="373"/>
                      <a:pt x="1282" y="1700"/>
                    </a:cubicBezTo>
                    <a:lnTo>
                      <a:pt x="1282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24" name="Freeform 65">
                <a:extLst>
                  <a:ext uri="{FF2B5EF4-FFF2-40B4-BE49-F238E27FC236}">
                    <a16:creationId xmlns:a16="http://schemas.microsoft.com/office/drawing/2014/main" id="{55548B33-904A-1E50-A66A-965F65119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1330" y="4706287"/>
                <a:ext cx="259068" cy="200437"/>
              </a:xfrm>
              <a:custGeom>
                <a:avLst/>
                <a:gdLst>
                  <a:gd name="T0" fmla="*/ 0 w 2224"/>
                  <a:gd name="T1" fmla="*/ 1717 h 1717"/>
                  <a:gd name="T2" fmla="*/ 1086 w 2224"/>
                  <a:gd name="T3" fmla="*/ 794 h 1717"/>
                  <a:gd name="T4" fmla="*/ 1283 w 2224"/>
                  <a:gd name="T5" fmla="*/ 1700 h 1717"/>
                  <a:gd name="T6" fmla="*/ 1283 w 2224"/>
                  <a:gd name="T7" fmla="*/ 1700 h 1717"/>
                  <a:gd name="T8" fmla="*/ 1271 w 2224"/>
                  <a:gd name="T9" fmla="*/ 1717 h 1717"/>
                  <a:gd name="T10" fmla="*/ 0 w 2224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0" y="1717"/>
                    </a:moveTo>
                    <a:cubicBezTo>
                      <a:pt x="415" y="1335"/>
                      <a:pt x="784" y="1021"/>
                      <a:pt x="1086" y="794"/>
                    </a:cubicBezTo>
                    <a:cubicBezTo>
                      <a:pt x="2143" y="0"/>
                      <a:pt x="2224" y="373"/>
                      <a:pt x="1283" y="1700"/>
                    </a:cubicBezTo>
                    <a:lnTo>
                      <a:pt x="1283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25" name="Freeform 66">
                <a:extLst>
                  <a:ext uri="{FF2B5EF4-FFF2-40B4-BE49-F238E27FC236}">
                    <a16:creationId xmlns:a16="http://schemas.microsoft.com/office/drawing/2014/main" id="{3B179AF7-69FC-091F-2103-7441C181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1330" y="4706287"/>
                <a:ext cx="259068" cy="200437"/>
              </a:xfrm>
              <a:custGeom>
                <a:avLst/>
                <a:gdLst>
                  <a:gd name="T0" fmla="*/ 0 w 2224"/>
                  <a:gd name="T1" fmla="*/ 1717 h 1717"/>
                  <a:gd name="T2" fmla="*/ 1086 w 2224"/>
                  <a:gd name="T3" fmla="*/ 794 h 1717"/>
                  <a:gd name="T4" fmla="*/ 1283 w 2224"/>
                  <a:gd name="T5" fmla="*/ 1700 h 1717"/>
                  <a:gd name="T6" fmla="*/ 1283 w 2224"/>
                  <a:gd name="T7" fmla="*/ 1700 h 1717"/>
                  <a:gd name="T8" fmla="*/ 1271 w 2224"/>
                  <a:gd name="T9" fmla="*/ 1717 h 1717"/>
                  <a:gd name="T10" fmla="*/ 0 w 2224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0" y="1717"/>
                    </a:moveTo>
                    <a:cubicBezTo>
                      <a:pt x="415" y="1335"/>
                      <a:pt x="784" y="1021"/>
                      <a:pt x="1086" y="794"/>
                    </a:cubicBezTo>
                    <a:cubicBezTo>
                      <a:pt x="2143" y="0"/>
                      <a:pt x="2224" y="373"/>
                      <a:pt x="1283" y="1700"/>
                    </a:cubicBezTo>
                    <a:lnTo>
                      <a:pt x="1283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26" name="Freeform 67">
                <a:extLst>
                  <a:ext uri="{FF2B5EF4-FFF2-40B4-BE49-F238E27FC236}">
                    <a16:creationId xmlns:a16="http://schemas.microsoft.com/office/drawing/2014/main" id="{305CE042-B04E-DD98-05E0-129AA866E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9993" y="4651747"/>
                <a:ext cx="152714" cy="254977"/>
              </a:xfrm>
              <a:custGeom>
                <a:avLst/>
                <a:gdLst>
                  <a:gd name="T0" fmla="*/ 1309 w 1309"/>
                  <a:gd name="T1" fmla="*/ 2179 h 2179"/>
                  <a:gd name="T2" fmla="*/ 0 w 1309"/>
                  <a:gd name="T3" fmla="*/ 2179 h 2179"/>
                  <a:gd name="T4" fmla="*/ 1107 w 1309"/>
                  <a:gd name="T5" fmla="*/ 1257 h 2179"/>
                  <a:gd name="T6" fmla="*/ 1303 w 1309"/>
                  <a:gd name="T7" fmla="*/ 2163 h 2179"/>
                  <a:gd name="T8" fmla="*/ 1309 w 1309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79">
                    <a:moveTo>
                      <a:pt x="1309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09" y="2179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27" name="Freeform 68">
                <a:extLst>
                  <a:ext uri="{FF2B5EF4-FFF2-40B4-BE49-F238E27FC236}">
                    <a16:creationId xmlns:a16="http://schemas.microsoft.com/office/drawing/2014/main" id="{4D9CE28A-0D4A-F614-C7CD-75C9D6B61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9993" y="4651747"/>
                <a:ext cx="152714" cy="254977"/>
              </a:xfrm>
              <a:custGeom>
                <a:avLst/>
                <a:gdLst>
                  <a:gd name="T0" fmla="*/ 1309 w 1309"/>
                  <a:gd name="T1" fmla="*/ 2179 h 2179"/>
                  <a:gd name="T2" fmla="*/ 0 w 1309"/>
                  <a:gd name="T3" fmla="*/ 2179 h 2179"/>
                  <a:gd name="T4" fmla="*/ 1107 w 1309"/>
                  <a:gd name="T5" fmla="*/ 1257 h 2179"/>
                  <a:gd name="T6" fmla="*/ 1303 w 1309"/>
                  <a:gd name="T7" fmla="*/ 2163 h 2179"/>
                  <a:gd name="T8" fmla="*/ 1309 w 1309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79">
                    <a:moveTo>
                      <a:pt x="1309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09" y="2179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28" name="Freeform 69">
                <a:extLst>
                  <a:ext uri="{FF2B5EF4-FFF2-40B4-BE49-F238E27FC236}">
                    <a16:creationId xmlns:a16="http://schemas.microsoft.com/office/drawing/2014/main" id="{7954F987-67DE-6B38-3868-FBBAD6387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2707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7" y="676"/>
                      <a:pt x="1243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29" name="Freeform 70">
                <a:extLst>
                  <a:ext uri="{FF2B5EF4-FFF2-40B4-BE49-F238E27FC236}">
                    <a16:creationId xmlns:a16="http://schemas.microsoft.com/office/drawing/2014/main" id="{D64FF3A2-BB0F-3933-DA9A-30A0838E8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2707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7" y="676"/>
                      <a:pt x="1243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30" name="Freeform 71">
                <a:extLst>
                  <a:ext uri="{FF2B5EF4-FFF2-40B4-BE49-F238E27FC236}">
                    <a16:creationId xmlns:a16="http://schemas.microsoft.com/office/drawing/2014/main" id="{76367635-8666-2E47-24F8-87535ABBE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5420" y="4651747"/>
                <a:ext cx="152714" cy="254977"/>
              </a:xfrm>
              <a:custGeom>
                <a:avLst/>
                <a:gdLst>
                  <a:gd name="T0" fmla="*/ 1310 w 1310"/>
                  <a:gd name="T1" fmla="*/ 2179 h 2179"/>
                  <a:gd name="T2" fmla="*/ 0 w 1310"/>
                  <a:gd name="T3" fmla="*/ 2179 h 2179"/>
                  <a:gd name="T4" fmla="*/ 1107 w 1310"/>
                  <a:gd name="T5" fmla="*/ 1257 h 2179"/>
                  <a:gd name="T6" fmla="*/ 1303 w 1310"/>
                  <a:gd name="T7" fmla="*/ 2163 h 2179"/>
                  <a:gd name="T8" fmla="*/ 1310 w 1310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0" h="2179">
                    <a:moveTo>
                      <a:pt x="1310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10" y="2179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31" name="Freeform 72">
                <a:extLst>
                  <a:ext uri="{FF2B5EF4-FFF2-40B4-BE49-F238E27FC236}">
                    <a16:creationId xmlns:a16="http://schemas.microsoft.com/office/drawing/2014/main" id="{B35D208E-E8D6-A9EB-E368-5EFD6BCF4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5420" y="4651747"/>
                <a:ext cx="152714" cy="254977"/>
              </a:xfrm>
              <a:custGeom>
                <a:avLst/>
                <a:gdLst>
                  <a:gd name="T0" fmla="*/ 1310 w 1310"/>
                  <a:gd name="T1" fmla="*/ 2179 h 2179"/>
                  <a:gd name="T2" fmla="*/ 0 w 1310"/>
                  <a:gd name="T3" fmla="*/ 2179 h 2179"/>
                  <a:gd name="T4" fmla="*/ 1107 w 1310"/>
                  <a:gd name="T5" fmla="*/ 1257 h 2179"/>
                  <a:gd name="T6" fmla="*/ 1303 w 1310"/>
                  <a:gd name="T7" fmla="*/ 2163 h 2179"/>
                  <a:gd name="T8" fmla="*/ 1310 w 1310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0" h="2179">
                    <a:moveTo>
                      <a:pt x="1310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10" y="2179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32" name="Freeform 73">
                <a:extLst>
                  <a:ext uri="{FF2B5EF4-FFF2-40B4-BE49-F238E27FC236}">
                    <a16:creationId xmlns:a16="http://schemas.microsoft.com/office/drawing/2014/main" id="{708554A1-79FB-FEA5-B5C8-C1B227077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8134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8" y="676"/>
                      <a:pt x="1244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33" name="Freeform 74">
                <a:extLst>
                  <a:ext uri="{FF2B5EF4-FFF2-40B4-BE49-F238E27FC236}">
                    <a16:creationId xmlns:a16="http://schemas.microsoft.com/office/drawing/2014/main" id="{10DC24D8-83B4-F632-D215-2CE0F2E5C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8134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8" y="676"/>
                      <a:pt x="1244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34" name="Freeform 75">
                <a:extLst>
                  <a:ext uri="{FF2B5EF4-FFF2-40B4-BE49-F238E27FC236}">
                    <a16:creationId xmlns:a16="http://schemas.microsoft.com/office/drawing/2014/main" id="{CF89FF8F-4A24-A56E-9A89-6AF428F63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0898" y="4906724"/>
                <a:ext cx="260431" cy="200437"/>
              </a:xfrm>
              <a:custGeom>
                <a:avLst/>
                <a:gdLst>
                  <a:gd name="T0" fmla="*/ 2224 w 2224"/>
                  <a:gd name="T1" fmla="*/ 0 h 1717"/>
                  <a:gd name="T2" fmla="*/ 1137 w 2224"/>
                  <a:gd name="T3" fmla="*/ 923 h 1717"/>
                  <a:gd name="T4" fmla="*/ 941 w 2224"/>
                  <a:gd name="T5" fmla="*/ 17 h 1717"/>
                  <a:gd name="T6" fmla="*/ 941 w 2224"/>
                  <a:gd name="T7" fmla="*/ 17 h 1717"/>
                  <a:gd name="T8" fmla="*/ 953 w 2224"/>
                  <a:gd name="T9" fmla="*/ 0 h 1717"/>
                  <a:gd name="T10" fmla="*/ 2224 w 2224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2224" y="0"/>
                    </a:moveTo>
                    <a:cubicBezTo>
                      <a:pt x="1809" y="382"/>
                      <a:pt x="1440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3" y="0"/>
                    </a:lnTo>
                    <a:lnTo>
                      <a:pt x="2224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35" name="Freeform 76">
                <a:extLst>
                  <a:ext uri="{FF2B5EF4-FFF2-40B4-BE49-F238E27FC236}">
                    <a16:creationId xmlns:a16="http://schemas.microsoft.com/office/drawing/2014/main" id="{FB712C05-EBF8-B630-38AC-E4DCB3BBB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0898" y="4906724"/>
                <a:ext cx="260431" cy="200437"/>
              </a:xfrm>
              <a:custGeom>
                <a:avLst/>
                <a:gdLst>
                  <a:gd name="T0" fmla="*/ 2224 w 2224"/>
                  <a:gd name="T1" fmla="*/ 0 h 1717"/>
                  <a:gd name="T2" fmla="*/ 1137 w 2224"/>
                  <a:gd name="T3" fmla="*/ 923 h 1717"/>
                  <a:gd name="T4" fmla="*/ 941 w 2224"/>
                  <a:gd name="T5" fmla="*/ 17 h 1717"/>
                  <a:gd name="T6" fmla="*/ 941 w 2224"/>
                  <a:gd name="T7" fmla="*/ 17 h 1717"/>
                  <a:gd name="T8" fmla="*/ 953 w 2224"/>
                  <a:gd name="T9" fmla="*/ 0 h 1717"/>
                  <a:gd name="T10" fmla="*/ 2224 w 2224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2224" y="0"/>
                    </a:moveTo>
                    <a:cubicBezTo>
                      <a:pt x="1809" y="382"/>
                      <a:pt x="1440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3" y="0"/>
                    </a:lnTo>
                    <a:lnTo>
                      <a:pt x="2224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36" name="Freeform 77">
                <a:extLst>
                  <a:ext uri="{FF2B5EF4-FFF2-40B4-BE49-F238E27FC236}">
                    <a16:creationId xmlns:a16="http://schemas.microsoft.com/office/drawing/2014/main" id="{3879A794-7540-CF75-364E-A772005C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145" y="4906724"/>
                <a:ext cx="260431" cy="200437"/>
              </a:xfrm>
              <a:custGeom>
                <a:avLst/>
                <a:gdLst>
                  <a:gd name="T0" fmla="*/ 2223 w 2223"/>
                  <a:gd name="T1" fmla="*/ 0 h 1717"/>
                  <a:gd name="T2" fmla="*/ 1137 w 2223"/>
                  <a:gd name="T3" fmla="*/ 923 h 1717"/>
                  <a:gd name="T4" fmla="*/ 941 w 2223"/>
                  <a:gd name="T5" fmla="*/ 17 h 1717"/>
                  <a:gd name="T6" fmla="*/ 941 w 2223"/>
                  <a:gd name="T7" fmla="*/ 17 h 1717"/>
                  <a:gd name="T8" fmla="*/ 952 w 2223"/>
                  <a:gd name="T9" fmla="*/ 0 h 1717"/>
                  <a:gd name="T10" fmla="*/ 2223 w 2223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2223" y="0"/>
                    </a:moveTo>
                    <a:cubicBezTo>
                      <a:pt x="1809" y="382"/>
                      <a:pt x="1439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2" y="0"/>
                    </a:lnTo>
                    <a:lnTo>
                      <a:pt x="222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37" name="Freeform 78">
                <a:extLst>
                  <a:ext uri="{FF2B5EF4-FFF2-40B4-BE49-F238E27FC236}">
                    <a16:creationId xmlns:a16="http://schemas.microsoft.com/office/drawing/2014/main" id="{2EE29011-D7D9-C390-3A39-AC1DE0D6D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145" y="4906724"/>
                <a:ext cx="260431" cy="200437"/>
              </a:xfrm>
              <a:custGeom>
                <a:avLst/>
                <a:gdLst>
                  <a:gd name="T0" fmla="*/ 2223 w 2223"/>
                  <a:gd name="T1" fmla="*/ 0 h 1717"/>
                  <a:gd name="T2" fmla="*/ 1137 w 2223"/>
                  <a:gd name="T3" fmla="*/ 923 h 1717"/>
                  <a:gd name="T4" fmla="*/ 941 w 2223"/>
                  <a:gd name="T5" fmla="*/ 17 h 1717"/>
                  <a:gd name="T6" fmla="*/ 941 w 2223"/>
                  <a:gd name="T7" fmla="*/ 17 h 1717"/>
                  <a:gd name="T8" fmla="*/ 952 w 2223"/>
                  <a:gd name="T9" fmla="*/ 0 h 1717"/>
                  <a:gd name="T10" fmla="*/ 2223 w 2223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2223" y="0"/>
                    </a:moveTo>
                    <a:cubicBezTo>
                      <a:pt x="1809" y="382"/>
                      <a:pt x="1439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2" y="0"/>
                    </a:lnTo>
                    <a:lnTo>
                      <a:pt x="2223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38" name="Line 79">
                <a:extLst>
                  <a:ext uri="{FF2B5EF4-FFF2-40B4-BE49-F238E27FC236}">
                    <a16:creationId xmlns:a16="http://schemas.microsoft.com/office/drawing/2014/main" id="{B900E791-6677-2996-FF4A-555FCA0A6C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82728" y="4906724"/>
                <a:ext cx="789475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39" name="Freeform 80">
                <a:extLst>
                  <a:ext uri="{FF2B5EF4-FFF2-40B4-BE49-F238E27FC236}">
                    <a16:creationId xmlns:a16="http://schemas.microsoft.com/office/drawing/2014/main" id="{C9A80E33-4B73-4C5C-39FF-4B0FA23B1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8112" y="4893089"/>
                <a:ext cx="42269" cy="28634"/>
              </a:xfrm>
              <a:custGeom>
                <a:avLst/>
                <a:gdLst>
                  <a:gd name="T0" fmla="*/ 0 w 31"/>
                  <a:gd name="T1" fmla="*/ 0 h 21"/>
                  <a:gd name="T2" fmla="*/ 31 w 31"/>
                  <a:gd name="T3" fmla="*/ 10 h 21"/>
                  <a:gd name="T4" fmla="*/ 0 w 31"/>
                  <a:gd name="T5" fmla="*/ 21 h 21"/>
                  <a:gd name="T6" fmla="*/ 0 w 31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1">
                    <a:moveTo>
                      <a:pt x="0" y="0"/>
                    </a:moveTo>
                    <a:lnTo>
                      <a:pt x="31" y="10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40" name="Rectangle 81">
                <a:extLst>
                  <a:ext uri="{FF2B5EF4-FFF2-40B4-BE49-F238E27FC236}">
                    <a16:creationId xmlns:a16="http://schemas.microsoft.com/office/drawing/2014/main" id="{8A4A9D4F-87E2-CC49-C946-DBAC3C30C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9928" y="4594479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x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1" name="Rectangle 82">
                <a:extLst>
                  <a:ext uri="{FF2B5EF4-FFF2-40B4-BE49-F238E27FC236}">
                    <a16:creationId xmlns:a16="http://schemas.microsoft.com/office/drawing/2014/main" id="{C86B2FD6-9DB2-9B1A-3461-A9799EAC0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759" y="4948993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y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2" name="Rectangle 83">
                <a:extLst>
                  <a:ext uri="{FF2B5EF4-FFF2-40B4-BE49-F238E27FC236}">
                    <a16:creationId xmlns:a16="http://schemas.microsoft.com/office/drawing/2014/main" id="{79B34093-A19E-BB35-EBB0-7D598005F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0307" y="4876726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z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56" name="Content Placeholder 18">
              <a:extLst>
                <a:ext uri="{FF2B5EF4-FFF2-40B4-BE49-F238E27FC236}">
                  <a16:creationId xmlns:a16="http://schemas.microsoft.com/office/drawing/2014/main" id="{3AEA6F0E-C9B1-D812-57C6-459B1277B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74" r="27422" b="32774"/>
            <a:stretch>
              <a:fillRect/>
            </a:stretch>
          </p:blipFill>
          <p:spPr>
            <a:xfrm>
              <a:off x="7858353" y="5133183"/>
              <a:ext cx="2612797" cy="826837"/>
            </a:xfrm>
            <a:prstGeom prst="rect">
              <a:avLst/>
            </a:prstGeom>
          </p:spPr>
        </p:pic>
        <p:grpSp>
          <p:nvGrpSpPr>
            <p:cNvPr id="157" name="Group 644">
              <a:extLst>
                <a:ext uri="{FF2B5EF4-FFF2-40B4-BE49-F238E27FC236}">
                  <a16:creationId xmlns:a16="http://schemas.microsoft.com/office/drawing/2014/main" id="{25411352-0BAA-C9B9-1606-5C67BFC5F4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42003" y="6007687"/>
              <a:ext cx="717372" cy="438293"/>
              <a:chOff x="10421759" y="4594479"/>
              <a:chExt cx="1096340" cy="577590"/>
            </a:xfrm>
          </p:grpSpPr>
          <p:sp>
            <p:nvSpPr>
              <p:cNvPr id="193" name="Line 59">
                <a:extLst>
                  <a:ext uri="{FF2B5EF4-FFF2-40B4-BE49-F238E27FC236}">
                    <a16:creationId xmlns:a16="http://schemas.microsoft.com/office/drawing/2014/main" id="{6D5BBDBE-6D64-6D18-5579-7FB6F57007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14552" y="4794916"/>
                <a:ext cx="269976" cy="269976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94" name="Freeform 60">
                <a:extLst>
                  <a:ext uri="{FF2B5EF4-FFF2-40B4-BE49-F238E27FC236}">
                    <a16:creationId xmlns:a16="http://schemas.microsoft.com/office/drawing/2014/main" id="{2864D014-0512-6789-A01C-3ADB822A0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7282" y="5052620"/>
                <a:ext cx="39542" cy="39542"/>
              </a:xfrm>
              <a:custGeom>
                <a:avLst/>
                <a:gdLst>
                  <a:gd name="T0" fmla="*/ 29 w 29"/>
                  <a:gd name="T1" fmla="*/ 14 h 29"/>
                  <a:gd name="T2" fmla="*/ 0 w 29"/>
                  <a:gd name="T3" fmla="*/ 29 h 29"/>
                  <a:gd name="T4" fmla="*/ 14 w 29"/>
                  <a:gd name="T5" fmla="*/ 0 h 29"/>
                  <a:gd name="T6" fmla="*/ 29 w 29"/>
                  <a:gd name="T7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29" y="14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95" name="Line 61">
                <a:extLst>
                  <a:ext uri="{FF2B5EF4-FFF2-40B4-BE49-F238E27FC236}">
                    <a16:creationId xmlns:a16="http://schemas.microsoft.com/office/drawing/2014/main" id="{4B3CC0CD-B5C4-58C8-77D3-B81B4977D7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72720" y="4666745"/>
                <a:ext cx="0" cy="344969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96" name="Freeform 62">
                <a:extLst>
                  <a:ext uri="{FF2B5EF4-FFF2-40B4-BE49-F238E27FC236}">
                    <a16:creationId xmlns:a16="http://schemas.microsoft.com/office/drawing/2014/main" id="{512DCE35-5382-8BB2-C20E-2C954C13D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7721" y="4627204"/>
                <a:ext cx="28634" cy="42269"/>
              </a:xfrm>
              <a:custGeom>
                <a:avLst/>
                <a:gdLst>
                  <a:gd name="T0" fmla="*/ 0 w 21"/>
                  <a:gd name="T1" fmla="*/ 31 h 31"/>
                  <a:gd name="T2" fmla="*/ 11 w 21"/>
                  <a:gd name="T3" fmla="*/ 0 h 31"/>
                  <a:gd name="T4" fmla="*/ 21 w 21"/>
                  <a:gd name="T5" fmla="*/ 31 h 31"/>
                  <a:gd name="T6" fmla="*/ 0 w 21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31">
                    <a:moveTo>
                      <a:pt x="0" y="31"/>
                    </a:moveTo>
                    <a:lnTo>
                      <a:pt x="11" y="0"/>
                    </a:lnTo>
                    <a:lnTo>
                      <a:pt x="21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97" name="Freeform 63">
                <a:extLst>
                  <a:ext uri="{FF2B5EF4-FFF2-40B4-BE49-F238E27FC236}">
                    <a16:creationId xmlns:a16="http://schemas.microsoft.com/office/drawing/2014/main" id="{F3EA3EB3-BC6D-8920-BB34-3B3068865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2720" y="4706287"/>
                <a:ext cx="260431" cy="200437"/>
              </a:xfrm>
              <a:custGeom>
                <a:avLst/>
                <a:gdLst>
                  <a:gd name="T0" fmla="*/ 0 w 2223"/>
                  <a:gd name="T1" fmla="*/ 1717 h 1717"/>
                  <a:gd name="T2" fmla="*/ 1086 w 2223"/>
                  <a:gd name="T3" fmla="*/ 794 h 1717"/>
                  <a:gd name="T4" fmla="*/ 1282 w 2223"/>
                  <a:gd name="T5" fmla="*/ 1700 h 1717"/>
                  <a:gd name="T6" fmla="*/ 1282 w 2223"/>
                  <a:gd name="T7" fmla="*/ 1700 h 1717"/>
                  <a:gd name="T8" fmla="*/ 1271 w 2223"/>
                  <a:gd name="T9" fmla="*/ 1717 h 1717"/>
                  <a:gd name="T10" fmla="*/ 0 w 2223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0" y="1717"/>
                    </a:moveTo>
                    <a:cubicBezTo>
                      <a:pt x="414" y="1335"/>
                      <a:pt x="783" y="1021"/>
                      <a:pt x="1086" y="794"/>
                    </a:cubicBezTo>
                    <a:cubicBezTo>
                      <a:pt x="2142" y="0"/>
                      <a:pt x="2223" y="373"/>
                      <a:pt x="1282" y="1700"/>
                    </a:cubicBezTo>
                    <a:lnTo>
                      <a:pt x="1282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98" name="Freeform 64">
                <a:extLst>
                  <a:ext uri="{FF2B5EF4-FFF2-40B4-BE49-F238E27FC236}">
                    <a16:creationId xmlns:a16="http://schemas.microsoft.com/office/drawing/2014/main" id="{E8582DBB-795F-47F6-B818-54D8A701F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2720" y="4706287"/>
                <a:ext cx="260431" cy="200437"/>
              </a:xfrm>
              <a:custGeom>
                <a:avLst/>
                <a:gdLst>
                  <a:gd name="T0" fmla="*/ 0 w 2223"/>
                  <a:gd name="T1" fmla="*/ 1717 h 1717"/>
                  <a:gd name="T2" fmla="*/ 1086 w 2223"/>
                  <a:gd name="T3" fmla="*/ 794 h 1717"/>
                  <a:gd name="T4" fmla="*/ 1282 w 2223"/>
                  <a:gd name="T5" fmla="*/ 1700 h 1717"/>
                  <a:gd name="T6" fmla="*/ 1282 w 2223"/>
                  <a:gd name="T7" fmla="*/ 1700 h 1717"/>
                  <a:gd name="T8" fmla="*/ 1271 w 2223"/>
                  <a:gd name="T9" fmla="*/ 1717 h 1717"/>
                  <a:gd name="T10" fmla="*/ 0 w 2223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0" y="1717"/>
                    </a:moveTo>
                    <a:cubicBezTo>
                      <a:pt x="414" y="1335"/>
                      <a:pt x="783" y="1021"/>
                      <a:pt x="1086" y="794"/>
                    </a:cubicBezTo>
                    <a:cubicBezTo>
                      <a:pt x="2142" y="0"/>
                      <a:pt x="2223" y="373"/>
                      <a:pt x="1282" y="1700"/>
                    </a:cubicBezTo>
                    <a:lnTo>
                      <a:pt x="1282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99" name="Freeform 65">
                <a:extLst>
                  <a:ext uri="{FF2B5EF4-FFF2-40B4-BE49-F238E27FC236}">
                    <a16:creationId xmlns:a16="http://schemas.microsoft.com/office/drawing/2014/main" id="{D18D4B5E-63A5-161A-9D81-F718877CA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1330" y="4706287"/>
                <a:ext cx="259068" cy="200437"/>
              </a:xfrm>
              <a:custGeom>
                <a:avLst/>
                <a:gdLst>
                  <a:gd name="T0" fmla="*/ 0 w 2224"/>
                  <a:gd name="T1" fmla="*/ 1717 h 1717"/>
                  <a:gd name="T2" fmla="*/ 1086 w 2224"/>
                  <a:gd name="T3" fmla="*/ 794 h 1717"/>
                  <a:gd name="T4" fmla="*/ 1283 w 2224"/>
                  <a:gd name="T5" fmla="*/ 1700 h 1717"/>
                  <a:gd name="T6" fmla="*/ 1283 w 2224"/>
                  <a:gd name="T7" fmla="*/ 1700 h 1717"/>
                  <a:gd name="T8" fmla="*/ 1271 w 2224"/>
                  <a:gd name="T9" fmla="*/ 1717 h 1717"/>
                  <a:gd name="T10" fmla="*/ 0 w 2224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0" y="1717"/>
                    </a:moveTo>
                    <a:cubicBezTo>
                      <a:pt x="415" y="1335"/>
                      <a:pt x="784" y="1021"/>
                      <a:pt x="1086" y="794"/>
                    </a:cubicBezTo>
                    <a:cubicBezTo>
                      <a:pt x="2143" y="0"/>
                      <a:pt x="2224" y="373"/>
                      <a:pt x="1283" y="1700"/>
                    </a:cubicBezTo>
                    <a:lnTo>
                      <a:pt x="1283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00" name="Freeform 66">
                <a:extLst>
                  <a:ext uri="{FF2B5EF4-FFF2-40B4-BE49-F238E27FC236}">
                    <a16:creationId xmlns:a16="http://schemas.microsoft.com/office/drawing/2014/main" id="{041EE50E-F972-B582-2E72-E5B2D7172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1330" y="4706287"/>
                <a:ext cx="259068" cy="200437"/>
              </a:xfrm>
              <a:custGeom>
                <a:avLst/>
                <a:gdLst>
                  <a:gd name="T0" fmla="*/ 0 w 2224"/>
                  <a:gd name="T1" fmla="*/ 1717 h 1717"/>
                  <a:gd name="T2" fmla="*/ 1086 w 2224"/>
                  <a:gd name="T3" fmla="*/ 794 h 1717"/>
                  <a:gd name="T4" fmla="*/ 1283 w 2224"/>
                  <a:gd name="T5" fmla="*/ 1700 h 1717"/>
                  <a:gd name="T6" fmla="*/ 1283 w 2224"/>
                  <a:gd name="T7" fmla="*/ 1700 h 1717"/>
                  <a:gd name="T8" fmla="*/ 1271 w 2224"/>
                  <a:gd name="T9" fmla="*/ 1717 h 1717"/>
                  <a:gd name="T10" fmla="*/ 0 w 2224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0" y="1717"/>
                    </a:moveTo>
                    <a:cubicBezTo>
                      <a:pt x="415" y="1335"/>
                      <a:pt x="784" y="1021"/>
                      <a:pt x="1086" y="794"/>
                    </a:cubicBezTo>
                    <a:cubicBezTo>
                      <a:pt x="2143" y="0"/>
                      <a:pt x="2224" y="373"/>
                      <a:pt x="1283" y="1700"/>
                    </a:cubicBezTo>
                    <a:lnTo>
                      <a:pt x="1283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01" name="Freeform 67">
                <a:extLst>
                  <a:ext uri="{FF2B5EF4-FFF2-40B4-BE49-F238E27FC236}">
                    <a16:creationId xmlns:a16="http://schemas.microsoft.com/office/drawing/2014/main" id="{D0497FAC-35BD-3227-3466-2FCE454C2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9993" y="4651747"/>
                <a:ext cx="152714" cy="254977"/>
              </a:xfrm>
              <a:custGeom>
                <a:avLst/>
                <a:gdLst>
                  <a:gd name="T0" fmla="*/ 1309 w 1309"/>
                  <a:gd name="T1" fmla="*/ 2179 h 2179"/>
                  <a:gd name="T2" fmla="*/ 0 w 1309"/>
                  <a:gd name="T3" fmla="*/ 2179 h 2179"/>
                  <a:gd name="T4" fmla="*/ 1107 w 1309"/>
                  <a:gd name="T5" fmla="*/ 1257 h 2179"/>
                  <a:gd name="T6" fmla="*/ 1303 w 1309"/>
                  <a:gd name="T7" fmla="*/ 2163 h 2179"/>
                  <a:gd name="T8" fmla="*/ 1309 w 1309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79">
                    <a:moveTo>
                      <a:pt x="1309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09" y="2179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02" name="Freeform 68">
                <a:extLst>
                  <a:ext uri="{FF2B5EF4-FFF2-40B4-BE49-F238E27FC236}">
                    <a16:creationId xmlns:a16="http://schemas.microsoft.com/office/drawing/2014/main" id="{F1B5E6CF-83A9-7BD5-215B-9B0A621C3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9993" y="4651747"/>
                <a:ext cx="152714" cy="254977"/>
              </a:xfrm>
              <a:custGeom>
                <a:avLst/>
                <a:gdLst>
                  <a:gd name="T0" fmla="*/ 1309 w 1309"/>
                  <a:gd name="T1" fmla="*/ 2179 h 2179"/>
                  <a:gd name="T2" fmla="*/ 0 w 1309"/>
                  <a:gd name="T3" fmla="*/ 2179 h 2179"/>
                  <a:gd name="T4" fmla="*/ 1107 w 1309"/>
                  <a:gd name="T5" fmla="*/ 1257 h 2179"/>
                  <a:gd name="T6" fmla="*/ 1303 w 1309"/>
                  <a:gd name="T7" fmla="*/ 2163 h 2179"/>
                  <a:gd name="T8" fmla="*/ 1309 w 1309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79">
                    <a:moveTo>
                      <a:pt x="1309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09" y="2179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03" name="Freeform 69">
                <a:extLst>
                  <a:ext uri="{FF2B5EF4-FFF2-40B4-BE49-F238E27FC236}">
                    <a16:creationId xmlns:a16="http://schemas.microsoft.com/office/drawing/2014/main" id="{4BA966E3-0151-8031-299E-0C4ED8917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2707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7" y="676"/>
                      <a:pt x="1243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04" name="Freeform 70">
                <a:extLst>
                  <a:ext uri="{FF2B5EF4-FFF2-40B4-BE49-F238E27FC236}">
                    <a16:creationId xmlns:a16="http://schemas.microsoft.com/office/drawing/2014/main" id="{426F9214-87A8-A2FA-E15B-DA69F015A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2707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7" y="676"/>
                      <a:pt x="1243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05" name="Freeform 71">
                <a:extLst>
                  <a:ext uri="{FF2B5EF4-FFF2-40B4-BE49-F238E27FC236}">
                    <a16:creationId xmlns:a16="http://schemas.microsoft.com/office/drawing/2014/main" id="{7220D796-2DA2-4D3E-6062-456A5D12D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5420" y="4651747"/>
                <a:ext cx="152714" cy="254977"/>
              </a:xfrm>
              <a:custGeom>
                <a:avLst/>
                <a:gdLst>
                  <a:gd name="T0" fmla="*/ 1310 w 1310"/>
                  <a:gd name="T1" fmla="*/ 2179 h 2179"/>
                  <a:gd name="T2" fmla="*/ 0 w 1310"/>
                  <a:gd name="T3" fmla="*/ 2179 h 2179"/>
                  <a:gd name="T4" fmla="*/ 1107 w 1310"/>
                  <a:gd name="T5" fmla="*/ 1257 h 2179"/>
                  <a:gd name="T6" fmla="*/ 1303 w 1310"/>
                  <a:gd name="T7" fmla="*/ 2163 h 2179"/>
                  <a:gd name="T8" fmla="*/ 1310 w 1310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0" h="2179">
                    <a:moveTo>
                      <a:pt x="1310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10" y="2179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06" name="Freeform 72">
                <a:extLst>
                  <a:ext uri="{FF2B5EF4-FFF2-40B4-BE49-F238E27FC236}">
                    <a16:creationId xmlns:a16="http://schemas.microsoft.com/office/drawing/2014/main" id="{AEB2656B-B700-A993-5A59-EF71FC4A6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5420" y="4651747"/>
                <a:ext cx="152714" cy="254977"/>
              </a:xfrm>
              <a:custGeom>
                <a:avLst/>
                <a:gdLst>
                  <a:gd name="T0" fmla="*/ 1310 w 1310"/>
                  <a:gd name="T1" fmla="*/ 2179 h 2179"/>
                  <a:gd name="T2" fmla="*/ 0 w 1310"/>
                  <a:gd name="T3" fmla="*/ 2179 h 2179"/>
                  <a:gd name="T4" fmla="*/ 1107 w 1310"/>
                  <a:gd name="T5" fmla="*/ 1257 h 2179"/>
                  <a:gd name="T6" fmla="*/ 1303 w 1310"/>
                  <a:gd name="T7" fmla="*/ 2163 h 2179"/>
                  <a:gd name="T8" fmla="*/ 1310 w 1310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0" h="2179">
                    <a:moveTo>
                      <a:pt x="1310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10" y="2179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07" name="Freeform 73">
                <a:extLst>
                  <a:ext uri="{FF2B5EF4-FFF2-40B4-BE49-F238E27FC236}">
                    <a16:creationId xmlns:a16="http://schemas.microsoft.com/office/drawing/2014/main" id="{CB42FDAD-A969-AD39-5ABD-EECEEC3C3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8134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8" y="676"/>
                      <a:pt x="1244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08" name="Freeform 74">
                <a:extLst>
                  <a:ext uri="{FF2B5EF4-FFF2-40B4-BE49-F238E27FC236}">
                    <a16:creationId xmlns:a16="http://schemas.microsoft.com/office/drawing/2014/main" id="{A2AC53BE-70AF-B95E-89AC-7C3379300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8134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8" y="676"/>
                      <a:pt x="1244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09" name="Freeform 75">
                <a:extLst>
                  <a:ext uri="{FF2B5EF4-FFF2-40B4-BE49-F238E27FC236}">
                    <a16:creationId xmlns:a16="http://schemas.microsoft.com/office/drawing/2014/main" id="{9A57F58D-2AE1-1131-2A92-DDCA135DF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0898" y="4906724"/>
                <a:ext cx="260431" cy="200437"/>
              </a:xfrm>
              <a:custGeom>
                <a:avLst/>
                <a:gdLst>
                  <a:gd name="T0" fmla="*/ 2224 w 2224"/>
                  <a:gd name="T1" fmla="*/ 0 h 1717"/>
                  <a:gd name="T2" fmla="*/ 1137 w 2224"/>
                  <a:gd name="T3" fmla="*/ 923 h 1717"/>
                  <a:gd name="T4" fmla="*/ 941 w 2224"/>
                  <a:gd name="T5" fmla="*/ 17 h 1717"/>
                  <a:gd name="T6" fmla="*/ 941 w 2224"/>
                  <a:gd name="T7" fmla="*/ 17 h 1717"/>
                  <a:gd name="T8" fmla="*/ 953 w 2224"/>
                  <a:gd name="T9" fmla="*/ 0 h 1717"/>
                  <a:gd name="T10" fmla="*/ 2224 w 2224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2224" y="0"/>
                    </a:moveTo>
                    <a:cubicBezTo>
                      <a:pt x="1809" y="382"/>
                      <a:pt x="1440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3" y="0"/>
                    </a:lnTo>
                    <a:lnTo>
                      <a:pt x="2224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10" name="Freeform 76">
                <a:extLst>
                  <a:ext uri="{FF2B5EF4-FFF2-40B4-BE49-F238E27FC236}">
                    <a16:creationId xmlns:a16="http://schemas.microsoft.com/office/drawing/2014/main" id="{5A01D87C-A33C-1FB1-27DC-56CBECFFD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0898" y="4906724"/>
                <a:ext cx="260431" cy="200437"/>
              </a:xfrm>
              <a:custGeom>
                <a:avLst/>
                <a:gdLst>
                  <a:gd name="T0" fmla="*/ 2224 w 2224"/>
                  <a:gd name="T1" fmla="*/ 0 h 1717"/>
                  <a:gd name="T2" fmla="*/ 1137 w 2224"/>
                  <a:gd name="T3" fmla="*/ 923 h 1717"/>
                  <a:gd name="T4" fmla="*/ 941 w 2224"/>
                  <a:gd name="T5" fmla="*/ 17 h 1717"/>
                  <a:gd name="T6" fmla="*/ 941 w 2224"/>
                  <a:gd name="T7" fmla="*/ 17 h 1717"/>
                  <a:gd name="T8" fmla="*/ 953 w 2224"/>
                  <a:gd name="T9" fmla="*/ 0 h 1717"/>
                  <a:gd name="T10" fmla="*/ 2224 w 2224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2224" y="0"/>
                    </a:moveTo>
                    <a:cubicBezTo>
                      <a:pt x="1809" y="382"/>
                      <a:pt x="1440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3" y="0"/>
                    </a:lnTo>
                    <a:lnTo>
                      <a:pt x="2224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11" name="Freeform 77">
                <a:extLst>
                  <a:ext uri="{FF2B5EF4-FFF2-40B4-BE49-F238E27FC236}">
                    <a16:creationId xmlns:a16="http://schemas.microsoft.com/office/drawing/2014/main" id="{22BF175B-0E76-E59D-4695-019DB9898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145" y="4906724"/>
                <a:ext cx="260431" cy="200437"/>
              </a:xfrm>
              <a:custGeom>
                <a:avLst/>
                <a:gdLst>
                  <a:gd name="T0" fmla="*/ 2223 w 2223"/>
                  <a:gd name="T1" fmla="*/ 0 h 1717"/>
                  <a:gd name="T2" fmla="*/ 1137 w 2223"/>
                  <a:gd name="T3" fmla="*/ 923 h 1717"/>
                  <a:gd name="T4" fmla="*/ 941 w 2223"/>
                  <a:gd name="T5" fmla="*/ 17 h 1717"/>
                  <a:gd name="T6" fmla="*/ 941 w 2223"/>
                  <a:gd name="T7" fmla="*/ 17 h 1717"/>
                  <a:gd name="T8" fmla="*/ 952 w 2223"/>
                  <a:gd name="T9" fmla="*/ 0 h 1717"/>
                  <a:gd name="T10" fmla="*/ 2223 w 2223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2223" y="0"/>
                    </a:moveTo>
                    <a:cubicBezTo>
                      <a:pt x="1809" y="382"/>
                      <a:pt x="1439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2" y="0"/>
                    </a:lnTo>
                    <a:lnTo>
                      <a:pt x="222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12" name="Freeform 78">
                <a:extLst>
                  <a:ext uri="{FF2B5EF4-FFF2-40B4-BE49-F238E27FC236}">
                    <a16:creationId xmlns:a16="http://schemas.microsoft.com/office/drawing/2014/main" id="{3DE060E7-5DAE-93FF-BDF6-55424CE50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145" y="4906724"/>
                <a:ext cx="260431" cy="200437"/>
              </a:xfrm>
              <a:custGeom>
                <a:avLst/>
                <a:gdLst>
                  <a:gd name="T0" fmla="*/ 2223 w 2223"/>
                  <a:gd name="T1" fmla="*/ 0 h 1717"/>
                  <a:gd name="T2" fmla="*/ 1137 w 2223"/>
                  <a:gd name="T3" fmla="*/ 923 h 1717"/>
                  <a:gd name="T4" fmla="*/ 941 w 2223"/>
                  <a:gd name="T5" fmla="*/ 17 h 1717"/>
                  <a:gd name="T6" fmla="*/ 941 w 2223"/>
                  <a:gd name="T7" fmla="*/ 17 h 1717"/>
                  <a:gd name="T8" fmla="*/ 952 w 2223"/>
                  <a:gd name="T9" fmla="*/ 0 h 1717"/>
                  <a:gd name="T10" fmla="*/ 2223 w 2223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2223" y="0"/>
                    </a:moveTo>
                    <a:cubicBezTo>
                      <a:pt x="1809" y="382"/>
                      <a:pt x="1439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2" y="0"/>
                    </a:lnTo>
                    <a:lnTo>
                      <a:pt x="2223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13" name="Line 79">
                <a:extLst>
                  <a:ext uri="{FF2B5EF4-FFF2-40B4-BE49-F238E27FC236}">
                    <a16:creationId xmlns:a16="http://schemas.microsoft.com/office/drawing/2014/main" id="{7586EA00-0E01-0C17-938B-16BC43CC3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82728" y="4906724"/>
                <a:ext cx="789475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14" name="Freeform 80">
                <a:extLst>
                  <a:ext uri="{FF2B5EF4-FFF2-40B4-BE49-F238E27FC236}">
                    <a16:creationId xmlns:a16="http://schemas.microsoft.com/office/drawing/2014/main" id="{8E83DA65-3AB1-CCFE-D495-2BCCDD7AC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8112" y="4893089"/>
                <a:ext cx="42269" cy="28634"/>
              </a:xfrm>
              <a:custGeom>
                <a:avLst/>
                <a:gdLst>
                  <a:gd name="T0" fmla="*/ 0 w 31"/>
                  <a:gd name="T1" fmla="*/ 0 h 21"/>
                  <a:gd name="T2" fmla="*/ 31 w 31"/>
                  <a:gd name="T3" fmla="*/ 10 h 21"/>
                  <a:gd name="T4" fmla="*/ 0 w 31"/>
                  <a:gd name="T5" fmla="*/ 21 h 21"/>
                  <a:gd name="T6" fmla="*/ 0 w 31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1">
                    <a:moveTo>
                      <a:pt x="0" y="0"/>
                    </a:moveTo>
                    <a:lnTo>
                      <a:pt x="31" y="10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215" name="Rectangle 81">
                <a:extLst>
                  <a:ext uri="{FF2B5EF4-FFF2-40B4-BE49-F238E27FC236}">
                    <a16:creationId xmlns:a16="http://schemas.microsoft.com/office/drawing/2014/main" id="{58C06161-610C-52DD-A2FE-F03FA7338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9928" y="4594479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x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6" name="Rectangle 82">
                <a:extLst>
                  <a:ext uri="{FF2B5EF4-FFF2-40B4-BE49-F238E27FC236}">
                    <a16:creationId xmlns:a16="http://schemas.microsoft.com/office/drawing/2014/main" id="{3994295A-E10E-4451-BC68-1EC39BE12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759" y="4948993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y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7" name="Rectangle 83">
                <a:extLst>
                  <a:ext uri="{FF2B5EF4-FFF2-40B4-BE49-F238E27FC236}">
                    <a16:creationId xmlns:a16="http://schemas.microsoft.com/office/drawing/2014/main" id="{EC74A08C-A67C-4CBB-15FC-8D64BA015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0307" y="4876726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z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8" name="Group 644">
              <a:extLst>
                <a:ext uri="{FF2B5EF4-FFF2-40B4-BE49-F238E27FC236}">
                  <a16:creationId xmlns:a16="http://schemas.microsoft.com/office/drawing/2014/main" id="{9AD2C128-916B-CDA0-2194-067C50CE3F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39429" y="6012412"/>
              <a:ext cx="717372" cy="438293"/>
              <a:chOff x="10421759" y="4594479"/>
              <a:chExt cx="1096340" cy="577590"/>
            </a:xfrm>
          </p:grpSpPr>
          <p:sp>
            <p:nvSpPr>
              <p:cNvPr id="168" name="Line 59">
                <a:extLst>
                  <a:ext uri="{FF2B5EF4-FFF2-40B4-BE49-F238E27FC236}">
                    <a16:creationId xmlns:a16="http://schemas.microsoft.com/office/drawing/2014/main" id="{459084B5-902C-F9F0-911C-B2FF226EC6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14552" y="4794916"/>
                <a:ext cx="269976" cy="269976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69" name="Freeform 60">
                <a:extLst>
                  <a:ext uri="{FF2B5EF4-FFF2-40B4-BE49-F238E27FC236}">
                    <a16:creationId xmlns:a16="http://schemas.microsoft.com/office/drawing/2014/main" id="{4DD2BD4D-1BF0-A8E3-06F3-3B7803B25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7282" y="5052620"/>
                <a:ext cx="39542" cy="39542"/>
              </a:xfrm>
              <a:custGeom>
                <a:avLst/>
                <a:gdLst>
                  <a:gd name="T0" fmla="*/ 29 w 29"/>
                  <a:gd name="T1" fmla="*/ 14 h 29"/>
                  <a:gd name="T2" fmla="*/ 0 w 29"/>
                  <a:gd name="T3" fmla="*/ 29 h 29"/>
                  <a:gd name="T4" fmla="*/ 14 w 29"/>
                  <a:gd name="T5" fmla="*/ 0 h 29"/>
                  <a:gd name="T6" fmla="*/ 29 w 29"/>
                  <a:gd name="T7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9">
                    <a:moveTo>
                      <a:pt x="29" y="14"/>
                    </a:moveTo>
                    <a:lnTo>
                      <a:pt x="0" y="29"/>
                    </a:lnTo>
                    <a:lnTo>
                      <a:pt x="14" y="0"/>
                    </a:lnTo>
                    <a:lnTo>
                      <a:pt x="29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70" name="Line 61">
                <a:extLst>
                  <a:ext uri="{FF2B5EF4-FFF2-40B4-BE49-F238E27FC236}">
                    <a16:creationId xmlns:a16="http://schemas.microsoft.com/office/drawing/2014/main" id="{7C6B2306-A1C0-DC02-9C04-DB2164A29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72720" y="4666745"/>
                <a:ext cx="0" cy="344969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71" name="Freeform 62">
                <a:extLst>
                  <a:ext uri="{FF2B5EF4-FFF2-40B4-BE49-F238E27FC236}">
                    <a16:creationId xmlns:a16="http://schemas.microsoft.com/office/drawing/2014/main" id="{B72FA020-0E1F-E030-0787-E54B4AE4D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7721" y="4627204"/>
                <a:ext cx="28634" cy="42269"/>
              </a:xfrm>
              <a:custGeom>
                <a:avLst/>
                <a:gdLst>
                  <a:gd name="T0" fmla="*/ 0 w 21"/>
                  <a:gd name="T1" fmla="*/ 31 h 31"/>
                  <a:gd name="T2" fmla="*/ 11 w 21"/>
                  <a:gd name="T3" fmla="*/ 0 h 31"/>
                  <a:gd name="T4" fmla="*/ 21 w 21"/>
                  <a:gd name="T5" fmla="*/ 31 h 31"/>
                  <a:gd name="T6" fmla="*/ 0 w 21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31">
                    <a:moveTo>
                      <a:pt x="0" y="31"/>
                    </a:moveTo>
                    <a:lnTo>
                      <a:pt x="11" y="0"/>
                    </a:lnTo>
                    <a:lnTo>
                      <a:pt x="21" y="31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72" name="Freeform 63">
                <a:extLst>
                  <a:ext uri="{FF2B5EF4-FFF2-40B4-BE49-F238E27FC236}">
                    <a16:creationId xmlns:a16="http://schemas.microsoft.com/office/drawing/2014/main" id="{A454AC22-B342-35BD-2AD8-9CDFA5B7C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2720" y="4706287"/>
                <a:ext cx="260431" cy="200437"/>
              </a:xfrm>
              <a:custGeom>
                <a:avLst/>
                <a:gdLst>
                  <a:gd name="T0" fmla="*/ 0 w 2223"/>
                  <a:gd name="T1" fmla="*/ 1717 h 1717"/>
                  <a:gd name="T2" fmla="*/ 1086 w 2223"/>
                  <a:gd name="T3" fmla="*/ 794 h 1717"/>
                  <a:gd name="T4" fmla="*/ 1282 w 2223"/>
                  <a:gd name="T5" fmla="*/ 1700 h 1717"/>
                  <a:gd name="T6" fmla="*/ 1282 w 2223"/>
                  <a:gd name="T7" fmla="*/ 1700 h 1717"/>
                  <a:gd name="T8" fmla="*/ 1271 w 2223"/>
                  <a:gd name="T9" fmla="*/ 1717 h 1717"/>
                  <a:gd name="T10" fmla="*/ 0 w 2223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0" y="1717"/>
                    </a:moveTo>
                    <a:cubicBezTo>
                      <a:pt x="414" y="1335"/>
                      <a:pt x="783" y="1021"/>
                      <a:pt x="1086" y="794"/>
                    </a:cubicBezTo>
                    <a:cubicBezTo>
                      <a:pt x="2142" y="0"/>
                      <a:pt x="2223" y="373"/>
                      <a:pt x="1282" y="1700"/>
                    </a:cubicBezTo>
                    <a:lnTo>
                      <a:pt x="1282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73" name="Freeform 64">
                <a:extLst>
                  <a:ext uri="{FF2B5EF4-FFF2-40B4-BE49-F238E27FC236}">
                    <a16:creationId xmlns:a16="http://schemas.microsoft.com/office/drawing/2014/main" id="{AF1A3EB8-F3D9-FF40-A9EA-3AFAA16A6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72720" y="4706287"/>
                <a:ext cx="260431" cy="200437"/>
              </a:xfrm>
              <a:custGeom>
                <a:avLst/>
                <a:gdLst>
                  <a:gd name="T0" fmla="*/ 0 w 2223"/>
                  <a:gd name="T1" fmla="*/ 1717 h 1717"/>
                  <a:gd name="T2" fmla="*/ 1086 w 2223"/>
                  <a:gd name="T3" fmla="*/ 794 h 1717"/>
                  <a:gd name="T4" fmla="*/ 1282 w 2223"/>
                  <a:gd name="T5" fmla="*/ 1700 h 1717"/>
                  <a:gd name="T6" fmla="*/ 1282 w 2223"/>
                  <a:gd name="T7" fmla="*/ 1700 h 1717"/>
                  <a:gd name="T8" fmla="*/ 1271 w 2223"/>
                  <a:gd name="T9" fmla="*/ 1717 h 1717"/>
                  <a:gd name="T10" fmla="*/ 0 w 2223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0" y="1717"/>
                    </a:moveTo>
                    <a:cubicBezTo>
                      <a:pt x="414" y="1335"/>
                      <a:pt x="783" y="1021"/>
                      <a:pt x="1086" y="794"/>
                    </a:cubicBezTo>
                    <a:cubicBezTo>
                      <a:pt x="2142" y="0"/>
                      <a:pt x="2223" y="373"/>
                      <a:pt x="1282" y="1700"/>
                    </a:cubicBezTo>
                    <a:lnTo>
                      <a:pt x="1282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74" name="Freeform 65">
                <a:extLst>
                  <a:ext uri="{FF2B5EF4-FFF2-40B4-BE49-F238E27FC236}">
                    <a16:creationId xmlns:a16="http://schemas.microsoft.com/office/drawing/2014/main" id="{EB227340-CCBF-A65A-6664-8379652C0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1330" y="4706287"/>
                <a:ext cx="259068" cy="200437"/>
              </a:xfrm>
              <a:custGeom>
                <a:avLst/>
                <a:gdLst>
                  <a:gd name="T0" fmla="*/ 0 w 2224"/>
                  <a:gd name="T1" fmla="*/ 1717 h 1717"/>
                  <a:gd name="T2" fmla="*/ 1086 w 2224"/>
                  <a:gd name="T3" fmla="*/ 794 h 1717"/>
                  <a:gd name="T4" fmla="*/ 1283 w 2224"/>
                  <a:gd name="T5" fmla="*/ 1700 h 1717"/>
                  <a:gd name="T6" fmla="*/ 1283 w 2224"/>
                  <a:gd name="T7" fmla="*/ 1700 h 1717"/>
                  <a:gd name="T8" fmla="*/ 1271 w 2224"/>
                  <a:gd name="T9" fmla="*/ 1717 h 1717"/>
                  <a:gd name="T10" fmla="*/ 0 w 2224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0" y="1717"/>
                    </a:moveTo>
                    <a:cubicBezTo>
                      <a:pt x="415" y="1335"/>
                      <a:pt x="784" y="1021"/>
                      <a:pt x="1086" y="794"/>
                    </a:cubicBezTo>
                    <a:cubicBezTo>
                      <a:pt x="2143" y="0"/>
                      <a:pt x="2224" y="373"/>
                      <a:pt x="1283" y="1700"/>
                    </a:cubicBezTo>
                    <a:lnTo>
                      <a:pt x="1283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75" name="Freeform 66">
                <a:extLst>
                  <a:ext uri="{FF2B5EF4-FFF2-40B4-BE49-F238E27FC236}">
                    <a16:creationId xmlns:a16="http://schemas.microsoft.com/office/drawing/2014/main" id="{02B9D9B9-EF59-9223-06D1-8A3DB39A5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1330" y="4706287"/>
                <a:ext cx="259068" cy="200437"/>
              </a:xfrm>
              <a:custGeom>
                <a:avLst/>
                <a:gdLst>
                  <a:gd name="T0" fmla="*/ 0 w 2224"/>
                  <a:gd name="T1" fmla="*/ 1717 h 1717"/>
                  <a:gd name="T2" fmla="*/ 1086 w 2224"/>
                  <a:gd name="T3" fmla="*/ 794 h 1717"/>
                  <a:gd name="T4" fmla="*/ 1283 w 2224"/>
                  <a:gd name="T5" fmla="*/ 1700 h 1717"/>
                  <a:gd name="T6" fmla="*/ 1283 w 2224"/>
                  <a:gd name="T7" fmla="*/ 1700 h 1717"/>
                  <a:gd name="T8" fmla="*/ 1271 w 2224"/>
                  <a:gd name="T9" fmla="*/ 1717 h 1717"/>
                  <a:gd name="T10" fmla="*/ 0 w 2224"/>
                  <a:gd name="T11" fmla="*/ 1717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0" y="1717"/>
                    </a:moveTo>
                    <a:cubicBezTo>
                      <a:pt x="415" y="1335"/>
                      <a:pt x="784" y="1021"/>
                      <a:pt x="1086" y="794"/>
                    </a:cubicBezTo>
                    <a:cubicBezTo>
                      <a:pt x="2143" y="0"/>
                      <a:pt x="2224" y="373"/>
                      <a:pt x="1283" y="1700"/>
                    </a:cubicBezTo>
                    <a:lnTo>
                      <a:pt x="1283" y="1700"/>
                    </a:lnTo>
                    <a:lnTo>
                      <a:pt x="1271" y="1717"/>
                    </a:lnTo>
                    <a:lnTo>
                      <a:pt x="0" y="171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76" name="Freeform 67">
                <a:extLst>
                  <a:ext uri="{FF2B5EF4-FFF2-40B4-BE49-F238E27FC236}">
                    <a16:creationId xmlns:a16="http://schemas.microsoft.com/office/drawing/2014/main" id="{E2535262-360A-685F-25F0-8A697C03E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9993" y="4651747"/>
                <a:ext cx="152714" cy="254977"/>
              </a:xfrm>
              <a:custGeom>
                <a:avLst/>
                <a:gdLst>
                  <a:gd name="T0" fmla="*/ 1309 w 1309"/>
                  <a:gd name="T1" fmla="*/ 2179 h 2179"/>
                  <a:gd name="T2" fmla="*/ 0 w 1309"/>
                  <a:gd name="T3" fmla="*/ 2179 h 2179"/>
                  <a:gd name="T4" fmla="*/ 1107 w 1309"/>
                  <a:gd name="T5" fmla="*/ 1257 h 2179"/>
                  <a:gd name="T6" fmla="*/ 1303 w 1309"/>
                  <a:gd name="T7" fmla="*/ 2163 h 2179"/>
                  <a:gd name="T8" fmla="*/ 1309 w 1309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79">
                    <a:moveTo>
                      <a:pt x="1309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09" y="2179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77" name="Freeform 68">
                <a:extLst>
                  <a:ext uri="{FF2B5EF4-FFF2-40B4-BE49-F238E27FC236}">
                    <a16:creationId xmlns:a16="http://schemas.microsoft.com/office/drawing/2014/main" id="{B984BDE1-B95A-EE13-1F7E-5BB2F2674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9993" y="4651747"/>
                <a:ext cx="152714" cy="254977"/>
              </a:xfrm>
              <a:custGeom>
                <a:avLst/>
                <a:gdLst>
                  <a:gd name="T0" fmla="*/ 1309 w 1309"/>
                  <a:gd name="T1" fmla="*/ 2179 h 2179"/>
                  <a:gd name="T2" fmla="*/ 0 w 1309"/>
                  <a:gd name="T3" fmla="*/ 2179 h 2179"/>
                  <a:gd name="T4" fmla="*/ 1107 w 1309"/>
                  <a:gd name="T5" fmla="*/ 1257 h 2179"/>
                  <a:gd name="T6" fmla="*/ 1303 w 1309"/>
                  <a:gd name="T7" fmla="*/ 2163 h 2179"/>
                  <a:gd name="T8" fmla="*/ 1309 w 1309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79">
                    <a:moveTo>
                      <a:pt x="1309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09" y="2179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78" name="Freeform 69">
                <a:extLst>
                  <a:ext uri="{FF2B5EF4-FFF2-40B4-BE49-F238E27FC236}">
                    <a16:creationId xmlns:a16="http://schemas.microsoft.com/office/drawing/2014/main" id="{645996AC-8D19-A90A-7F5A-CF6C3141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2707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7" y="676"/>
                      <a:pt x="1243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79" name="Freeform 70">
                <a:extLst>
                  <a:ext uri="{FF2B5EF4-FFF2-40B4-BE49-F238E27FC236}">
                    <a16:creationId xmlns:a16="http://schemas.microsoft.com/office/drawing/2014/main" id="{5A46B68B-5BA5-3E45-9D99-884E1B1A5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2707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7" y="676"/>
                      <a:pt x="1243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80" name="Freeform 71">
                <a:extLst>
                  <a:ext uri="{FF2B5EF4-FFF2-40B4-BE49-F238E27FC236}">
                    <a16:creationId xmlns:a16="http://schemas.microsoft.com/office/drawing/2014/main" id="{D9E7ACFC-8B8B-AFC8-2053-5AC588E71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5420" y="4651747"/>
                <a:ext cx="152714" cy="254977"/>
              </a:xfrm>
              <a:custGeom>
                <a:avLst/>
                <a:gdLst>
                  <a:gd name="T0" fmla="*/ 1310 w 1310"/>
                  <a:gd name="T1" fmla="*/ 2179 h 2179"/>
                  <a:gd name="T2" fmla="*/ 0 w 1310"/>
                  <a:gd name="T3" fmla="*/ 2179 h 2179"/>
                  <a:gd name="T4" fmla="*/ 1107 w 1310"/>
                  <a:gd name="T5" fmla="*/ 1257 h 2179"/>
                  <a:gd name="T6" fmla="*/ 1303 w 1310"/>
                  <a:gd name="T7" fmla="*/ 2163 h 2179"/>
                  <a:gd name="T8" fmla="*/ 1310 w 1310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0" h="2179">
                    <a:moveTo>
                      <a:pt x="1310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10" y="2179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81" name="Freeform 72">
                <a:extLst>
                  <a:ext uri="{FF2B5EF4-FFF2-40B4-BE49-F238E27FC236}">
                    <a16:creationId xmlns:a16="http://schemas.microsoft.com/office/drawing/2014/main" id="{30C5B6D2-7A3F-A20F-C73B-A429EAAF8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5420" y="4651747"/>
                <a:ext cx="152714" cy="254977"/>
              </a:xfrm>
              <a:custGeom>
                <a:avLst/>
                <a:gdLst>
                  <a:gd name="T0" fmla="*/ 1310 w 1310"/>
                  <a:gd name="T1" fmla="*/ 2179 h 2179"/>
                  <a:gd name="T2" fmla="*/ 0 w 1310"/>
                  <a:gd name="T3" fmla="*/ 2179 h 2179"/>
                  <a:gd name="T4" fmla="*/ 1107 w 1310"/>
                  <a:gd name="T5" fmla="*/ 1257 h 2179"/>
                  <a:gd name="T6" fmla="*/ 1303 w 1310"/>
                  <a:gd name="T7" fmla="*/ 2163 h 2179"/>
                  <a:gd name="T8" fmla="*/ 1310 w 1310"/>
                  <a:gd name="T9" fmla="*/ 2179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0" h="2179">
                    <a:moveTo>
                      <a:pt x="1310" y="2179"/>
                    </a:moveTo>
                    <a:lnTo>
                      <a:pt x="0" y="2179"/>
                    </a:lnTo>
                    <a:cubicBezTo>
                      <a:pt x="300" y="371"/>
                      <a:pt x="745" y="0"/>
                      <a:pt x="1107" y="1257"/>
                    </a:cubicBezTo>
                    <a:cubicBezTo>
                      <a:pt x="1178" y="1504"/>
                      <a:pt x="1244" y="1808"/>
                      <a:pt x="1303" y="2163"/>
                    </a:cubicBezTo>
                    <a:cubicBezTo>
                      <a:pt x="1306" y="2168"/>
                      <a:pt x="1308" y="2174"/>
                      <a:pt x="1310" y="2179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82" name="Freeform 73">
                <a:extLst>
                  <a:ext uri="{FF2B5EF4-FFF2-40B4-BE49-F238E27FC236}">
                    <a16:creationId xmlns:a16="http://schemas.microsoft.com/office/drawing/2014/main" id="{E082C504-06F9-FBFD-C427-F624947F6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8134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8" y="676"/>
                      <a:pt x="1244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83" name="Freeform 74">
                <a:extLst>
                  <a:ext uri="{FF2B5EF4-FFF2-40B4-BE49-F238E27FC236}">
                    <a16:creationId xmlns:a16="http://schemas.microsoft.com/office/drawing/2014/main" id="{96CC1F96-3E4A-99BF-8797-98EB2AE3D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8134" y="4906724"/>
                <a:ext cx="152714" cy="254977"/>
              </a:xfrm>
              <a:custGeom>
                <a:avLst/>
                <a:gdLst>
                  <a:gd name="T0" fmla="*/ 1309 w 1309"/>
                  <a:gd name="T1" fmla="*/ 0 h 2180"/>
                  <a:gd name="T2" fmla="*/ 0 w 1309"/>
                  <a:gd name="T3" fmla="*/ 0 h 2180"/>
                  <a:gd name="T4" fmla="*/ 1106 w 1309"/>
                  <a:gd name="T5" fmla="*/ 923 h 2180"/>
                  <a:gd name="T6" fmla="*/ 1303 w 1309"/>
                  <a:gd name="T7" fmla="*/ 17 h 2180"/>
                  <a:gd name="T8" fmla="*/ 1309 w 1309"/>
                  <a:gd name="T9" fmla="*/ 0 h 2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9" h="2180">
                    <a:moveTo>
                      <a:pt x="1309" y="0"/>
                    </a:moveTo>
                    <a:lnTo>
                      <a:pt x="0" y="0"/>
                    </a:lnTo>
                    <a:cubicBezTo>
                      <a:pt x="300" y="1809"/>
                      <a:pt x="745" y="2180"/>
                      <a:pt x="1106" y="923"/>
                    </a:cubicBezTo>
                    <a:cubicBezTo>
                      <a:pt x="1178" y="676"/>
                      <a:pt x="1244" y="371"/>
                      <a:pt x="1303" y="17"/>
                    </a:cubicBezTo>
                    <a:cubicBezTo>
                      <a:pt x="1306" y="12"/>
                      <a:pt x="1308" y="6"/>
                      <a:pt x="1309" y="0"/>
                    </a:cubicBez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84" name="Freeform 75">
                <a:extLst>
                  <a:ext uri="{FF2B5EF4-FFF2-40B4-BE49-F238E27FC236}">
                    <a16:creationId xmlns:a16="http://schemas.microsoft.com/office/drawing/2014/main" id="{C435ED8F-7D7F-7DC5-046F-2C3A32A11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0898" y="4906724"/>
                <a:ext cx="260431" cy="200437"/>
              </a:xfrm>
              <a:custGeom>
                <a:avLst/>
                <a:gdLst>
                  <a:gd name="T0" fmla="*/ 2224 w 2224"/>
                  <a:gd name="T1" fmla="*/ 0 h 1717"/>
                  <a:gd name="T2" fmla="*/ 1137 w 2224"/>
                  <a:gd name="T3" fmla="*/ 923 h 1717"/>
                  <a:gd name="T4" fmla="*/ 941 w 2224"/>
                  <a:gd name="T5" fmla="*/ 17 h 1717"/>
                  <a:gd name="T6" fmla="*/ 941 w 2224"/>
                  <a:gd name="T7" fmla="*/ 17 h 1717"/>
                  <a:gd name="T8" fmla="*/ 953 w 2224"/>
                  <a:gd name="T9" fmla="*/ 0 h 1717"/>
                  <a:gd name="T10" fmla="*/ 2224 w 2224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2224" y="0"/>
                    </a:moveTo>
                    <a:cubicBezTo>
                      <a:pt x="1809" y="382"/>
                      <a:pt x="1440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3" y="0"/>
                    </a:lnTo>
                    <a:lnTo>
                      <a:pt x="2224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85" name="Freeform 76">
                <a:extLst>
                  <a:ext uri="{FF2B5EF4-FFF2-40B4-BE49-F238E27FC236}">
                    <a16:creationId xmlns:a16="http://schemas.microsoft.com/office/drawing/2014/main" id="{4DB4EE82-98DD-BA07-6E53-FDB47A280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0898" y="4906724"/>
                <a:ext cx="260431" cy="200437"/>
              </a:xfrm>
              <a:custGeom>
                <a:avLst/>
                <a:gdLst>
                  <a:gd name="T0" fmla="*/ 2224 w 2224"/>
                  <a:gd name="T1" fmla="*/ 0 h 1717"/>
                  <a:gd name="T2" fmla="*/ 1137 w 2224"/>
                  <a:gd name="T3" fmla="*/ 923 h 1717"/>
                  <a:gd name="T4" fmla="*/ 941 w 2224"/>
                  <a:gd name="T5" fmla="*/ 17 h 1717"/>
                  <a:gd name="T6" fmla="*/ 941 w 2224"/>
                  <a:gd name="T7" fmla="*/ 17 h 1717"/>
                  <a:gd name="T8" fmla="*/ 953 w 2224"/>
                  <a:gd name="T9" fmla="*/ 0 h 1717"/>
                  <a:gd name="T10" fmla="*/ 2224 w 2224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4" h="1717">
                    <a:moveTo>
                      <a:pt x="2224" y="0"/>
                    </a:moveTo>
                    <a:cubicBezTo>
                      <a:pt x="1809" y="382"/>
                      <a:pt x="1440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3" y="0"/>
                    </a:lnTo>
                    <a:lnTo>
                      <a:pt x="2224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86" name="Freeform 77">
                <a:extLst>
                  <a:ext uri="{FF2B5EF4-FFF2-40B4-BE49-F238E27FC236}">
                    <a16:creationId xmlns:a16="http://schemas.microsoft.com/office/drawing/2014/main" id="{755B5AC0-7CE6-FF8D-896D-DF7141252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145" y="4906724"/>
                <a:ext cx="260431" cy="200437"/>
              </a:xfrm>
              <a:custGeom>
                <a:avLst/>
                <a:gdLst>
                  <a:gd name="T0" fmla="*/ 2223 w 2223"/>
                  <a:gd name="T1" fmla="*/ 0 h 1717"/>
                  <a:gd name="T2" fmla="*/ 1137 w 2223"/>
                  <a:gd name="T3" fmla="*/ 923 h 1717"/>
                  <a:gd name="T4" fmla="*/ 941 w 2223"/>
                  <a:gd name="T5" fmla="*/ 17 h 1717"/>
                  <a:gd name="T6" fmla="*/ 941 w 2223"/>
                  <a:gd name="T7" fmla="*/ 17 h 1717"/>
                  <a:gd name="T8" fmla="*/ 952 w 2223"/>
                  <a:gd name="T9" fmla="*/ 0 h 1717"/>
                  <a:gd name="T10" fmla="*/ 2223 w 2223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2223" y="0"/>
                    </a:moveTo>
                    <a:cubicBezTo>
                      <a:pt x="1809" y="382"/>
                      <a:pt x="1439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2" y="0"/>
                    </a:lnTo>
                    <a:lnTo>
                      <a:pt x="222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87" name="Freeform 78">
                <a:extLst>
                  <a:ext uri="{FF2B5EF4-FFF2-40B4-BE49-F238E27FC236}">
                    <a16:creationId xmlns:a16="http://schemas.microsoft.com/office/drawing/2014/main" id="{2DF6679D-C2E1-6C7B-38EB-4EAFFEAEC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145" y="4906724"/>
                <a:ext cx="260431" cy="200437"/>
              </a:xfrm>
              <a:custGeom>
                <a:avLst/>
                <a:gdLst>
                  <a:gd name="T0" fmla="*/ 2223 w 2223"/>
                  <a:gd name="T1" fmla="*/ 0 h 1717"/>
                  <a:gd name="T2" fmla="*/ 1137 w 2223"/>
                  <a:gd name="T3" fmla="*/ 923 h 1717"/>
                  <a:gd name="T4" fmla="*/ 941 w 2223"/>
                  <a:gd name="T5" fmla="*/ 17 h 1717"/>
                  <a:gd name="T6" fmla="*/ 941 w 2223"/>
                  <a:gd name="T7" fmla="*/ 17 h 1717"/>
                  <a:gd name="T8" fmla="*/ 952 w 2223"/>
                  <a:gd name="T9" fmla="*/ 0 h 1717"/>
                  <a:gd name="T10" fmla="*/ 2223 w 2223"/>
                  <a:gd name="T11" fmla="*/ 0 h 1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23" h="1717">
                    <a:moveTo>
                      <a:pt x="2223" y="0"/>
                    </a:moveTo>
                    <a:cubicBezTo>
                      <a:pt x="1809" y="382"/>
                      <a:pt x="1439" y="696"/>
                      <a:pt x="1137" y="923"/>
                    </a:cubicBezTo>
                    <a:cubicBezTo>
                      <a:pt x="81" y="1717"/>
                      <a:pt x="0" y="1344"/>
                      <a:pt x="941" y="17"/>
                    </a:cubicBezTo>
                    <a:lnTo>
                      <a:pt x="941" y="17"/>
                    </a:lnTo>
                    <a:lnTo>
                      <a:pt x="952" y="0"/>
                    </a:lnTo>
                    <a:lnTo>
                      <a:pt x="2223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88" name="Line 79">
                <a:extLst>
                  <a:ext uri="{FF2B5EF4-FFF2-40B4-BE49-F238E27FC236}">
                    <a16:creationId xmlns:a16="http://schemas.microsoft.com/office/drawing/2014/main" id="{5397FF3C-88B9-2A2D-CC85-EAEFB68AD9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582728" y="4906724"/>
                <a:ext cx="789475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89" name="Freeform 80">
                <a:extLst>
                  <a:ext uri="{FF2B5EF4-FFF2-40B4-BE49-F238E27FC236}">
                    <a16:creationId xmlns:a16="http://schemas.microsoft.com/office/drawing/2014/main" id="{05A2528A-8FA5-E674-2CA0-820AEB376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8112" y="4893089"/>
                <a:ext cx="42269" cy="28634"/>
              </a:xfrm>
              <a:custGeom>
                <a:avLst/>
                <a:gdLst>
                  <a:gd name="T0" fmla="*/ 0 w 31"/>
                  <a:gd name="T1" fmla="*/ 0 h 21"/>
                  <a:gd name="T2" fmla="*/ 31 w 31"/>
                  <a:gd name="T3" fmla="*/ 10 h 21"/>
                  <a:gd name="T4" fmla="*/ 0 w 31"/>
                  <a:gd name="T5" fmla="*/ 21 h 21"/>
                  <a:gd name="T6" fmla="*/ 0 w 31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1">
                    <a:moveTo>
                      <a:pt x="0" y="0"/>
                    </a:moveTo>
                    <a:lnTo>
                      <a:pt x="31" y="10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90" name="Rectangle 81">
                <a:extLst>
                  <a:ext uri="{FF2B5EF4-FFF2-40B4-BE49-F238E27FC236}">
                    <a16:creationId xmlns:a16="http://schemas.microsoft.com/office/drawing/2014/main" id="{91D935A9-31B9-E836-6487-1E49F647A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9928" y="4594479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x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1" name="Rectangle 82">
                <a:extLst>
                  <a:ext uri="{FF2B5EF4-FFF2-40B4-BE49-F238E27FC236}">
                    <a16:creationId xmlns:a16="http://schemas.microsoft.com/office/drawing/2014/main" id="{2250E1F9-03CA-1078-01BB-9480CFF00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21759" y="4948993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y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2" name="Rectangle 83">
                <a:extLst>
                  <a:ext uri="{FF2B5EF4-FFF2-40B4-BE49-F238E27FC236}">
                    <a16:creationId xmlns:a16="http://schemas.microsoft.com/office/drawing/2014/main" id="{A9383723-158E-E46E-ABB1-67CF5983A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0307" y="4876726"/>
                <a:ext cx="107792" cy="223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100" b="0" i="1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z</a:t>
                </a: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9" name="Agrupar 347">
              <a:extLst>
                <a:ext uri="{FF2B5EF4-FFF2-40B4-BE49-F238E27FC236}">
                  <a16:creationId xmlns:a16="http://schemas.microsoft.com/office/drawing/2014/main" id="{5AD15D66-73D7-3E6A-A2A8-B46AA9ABB9F8}"/>
                </a:ext>
              </a:extLst>
            </p:cNvPr>
            <p:cNvGrpSpPr/>
            <p:nvPr/>
          </p:nvGrpSpPr>
          <p:grpSpPr>
            <a:xfrm>
              <a:off x="10593620" y="6199484"/>
              <a:ext cx="380946" cy="74944"/>
              <a:chOff x="5670503" y="2076451"/>
              <a:chExt cx="380946" cy="74944"/>
            </a:xfrm>
          </p:grpSpPr>
          <p:sp>
            <p:nvSpPr>
              <p:cNvPr id="165" name="Elipse 348">
                <a:extLst>
                  <a:ext uri="{FF2B5EF4-FFF2-40B4-BE49-F238E27FC236}">
                    <a16:creationId xmlns:a16="http://schemas.microsoft.com/office/drawing/2014/main" id="{95E32083-C089-494C-63BC-BA1AA01288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0503" y="207645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66" name="Elipse 349">
                <a:extLst>
                  <a:ext uri="{FF2B5EF4-FFF2-40B4-BE49-F238E27FC236}">
                    <a16:creationId xmlns:a16="http://schemas.microsoft.com/office/drawing/2014/main" id="{F1A22090-4589-FEDB-6D3D-D181112D99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3412" y="207645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67" name="Elipse 350">
                <a:extLst>
                  <a:ext uri="{FF2B5EF4-FFF2-40B4-BE49-F238E27FC236}">
                    <a16:creationId xmlns:a16="http://schemas.microsoft.com/office/drawing/2014/main" id="{152E662D-F703-5F87-4938-42AE26684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79449" y="207939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noProof="0" dirty="0"/>
              </a:p>
            </p:txBody>
          </p:sp>
        </p:grpSp>
        <p:grpSp>
          <p:nvGrpSpPr>
            <p:cNvPr id="160" name="Agrupar 351">
              <a:extLst>
                <a:ext uri="{FF2B5EF4-FFF2-40B4-BE49-F238E27FC236}">
                  <a16:creationId xmlns:a16="http://schemas.microsoft.com/office/drawing/2014/main" id="{4058809D-77B3-C727-573D-6397D77EEBCD}"/>
                </a:ext>
              </a:extLst>
            </p:cNvPr>
            <p:cNvGrpSpPr/>
            <p:nvPr/>
          </p:nvGrpSpPr>
          <p:grpSpPr>
            <a:xfrm>
              <a:off x="10574570" y="5502050"/>
              <a:ext cx="380946" cy="74944"/>
              <a:chOff x="5670503" y="2076451"/>
              <a:chExt cx="380946" cy="74944"/>
            </a:xfrm>
          </p:grpSpPr>
          <p:sp>
            <p:nvSpPr>
              <p:cNvPr id="162" name="Elipse 352">
                <a:extLst>
                  <a:ext uri="{FF2B5EF4-FFF2-40B4-BE49-F238E27FC236}">
                    <a16:creationId xmlns:a16="http://schemas.microsoft.com/office/drawing/2014/main" id="{B32B614D-9738-F1C5-BB2C-6CBF4FD118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0503" y="207645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63" name="Elipse 353">
                <a:extLst>
                  <a:ext uri="{FF2B5EF4-FFF2-40B4-BE49-F238E27FC236}">
                    <a16:creationId xmlns:a16="http://schemas.microsoft.com/office/drawing/2014/main" id="{F64BDBDA-7531-7962-4904-7D88A5C321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23412" y="207645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noProof="0" dirty="0"/>
              </a:p>
            </p:txBody>
          </p:sp>
          <p:sp>
            <p:nvSpPr>
              <p:cNvPr id="164" name="Elipse 354">
                <a:extLst>
                  <a:ext uri="{FF2B5EF4-FFF2-40B4-BE49-F238E27FC236}">
                    <a16:creationId xmlns:a16="http://schemas.microsoft.com/office/drawing/2014/main" id="{6026EC0A-DC72-FEE6-38ED-8415DEBC9E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79449" y="207939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GB" noProof="0" dirty="0"/>
              </a:p>
            </p:txBody>
          </p:sp>
        </p:grpSp>
        <p:pic>
          <p:nvPicPr>
            <p:cNvPr id="161" name="Content Placeholder 18">
              <a:extLst>
                <a:ext uri="{FF2B5EF4-FFF2-40B4-BE49-F238E27FC236}">
                  <a16:creationId xmlns:a16="http://schemas.microsoft.com/office/drawing/2014/main" id="{CD3DFDCD-2094-7E34-D442-D24286ECE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07" t="64160" r="6432" b="7398"/>
            <a:stretch>
              <a:fillRect/>
            </a:stretch>
          </p:blipFill>
          <p:spPr>
            <a:xfrm>
              <a:off x="11069640" y="5161758"/>
              <a:ext cx="736601" cy="682626"/>
            </a:xfrm>
            <a:prstGeom prst="rect">
              <a:avLst/>
            </a:prstGeom>
          </p:spPr>
        </p:pic>
      </p:grpSp>
      <p:sp>
        <p:nvSpPr>
          <p:cNvPr id="268" name="Chave Direita 210">
            <a:extLst>
              <a:ext uri="{FF2B5EF4-FFF2-40B4-BE49-F238E27FC236}">
                <a16:creationId xmlns:a16="http://schemas.microsoft.com/office/drawing/2014/main" id="{6EECB7A0-B81F-B19B-0604-20F62945F0F9}"/>
              </a:ext>
            </a:extLst>
          </p:cNvPr>
          <p:cNvSpPr/>
          <p:nvPr/>
        </p:nvSpPr>
        <p:spPr>
          <a:xfrm rot="16200000">
            <a:off x="2524218" y="3837587"/>
            <a:ext cx="136521" cy="365125"/>
          </a:xfrm>
          <a:prstGeom prst="rightBrace">
            <a:avLst>
              <a:gd name="adj1" fmla="val 4321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69" name="Chave Direita 213">
            <a:extLst>
              <a:ext uri="{FF2B5EF4-FFF2-40B4-BE49-F238E27FC236}">
                <a16:creationId xmlns:a16="http://schemas.microsoft.com/office/drawing/2014/main" id="{9DAFD232-12DB-DAE5-B898-0B9BD6C2D0F6}"/>
              </a:ext>
            </a:extLst>
          </p:cNvPr>
          <p:cNvSpPr/>
          <p:nvPr/>
        </p:nvSpPr>
        <p:spPr>
          <a:xfrm rot="16200000">
            <a:off x="3240205" y="3837586"/>
            <a:ext cx="136521" cy="365125"/>
          </a:xfrm>
          <a:prstGeom prst="rightBrace">
            <a:avLst>
              <a:gd name="adj1" fmla="val 4321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0" name="Chave Direita 214">
            <a:extLst>
              <a:ext uri="{FF2B5EF4-FFF2-40B4-BE49-F238E27FC236}">
                <a16:creationId xmlns:a16="http://schemas.microsoft.com/office/drawing/2014/main" id="{B08327BE-A976-FA49-2764-44FBE85DA5DB}"/>
              </a:ext>
            </a:extLst>
          </p:cNvPr>
          <p:cNvSpPr/>
          <p:nvPr/>
        </p:nvSpPr>
        <p:spPr>
          <a:xfrm rot="16200000">
            <a:off x="4020442" y="3834986"/>
            <a:ext cx="136521" cy="365125"/>
          </a:xfrm>
          <a:prstGeom prst="rightBrace">
            <a:avLst>
              <a:gd name="adj1" fmla="val 4321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1" name="Chave Direita 215">
            <a:extLst>
              <a:ext uri="{FF2B5EF4-FFF2-40B4-BE49-F238E27FC236}">
                <a16:creationId xmlns:a16="http://schemas.microsoft.com/office/drawing/2014/main" id="{3F992791-ECED-0EFD-EEAD-9E0A3B1FB026}"/>
              </a:ext>
            </a:extLst>
          </p:cNvPr>
          <p:cNvSpPr/>
          <p:nvPr/>
        </p:nvSpPr>
        <p:spPr>
          <a:xfrm rot="16200000">
            <a:off x="5340175" y="3834985"/>
            <a:ext cx="136521" cy="365125"/>
          </a:xfrm>
          <a:prstGeom prst="rightBrace">
            <a:avLst>
              <a:gd name="adj1" fmla="val 4321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2" name="CaixaDeTexto 217">
            <a:extLst>
              <a:ext uri="{FF2B5EF4-FFF2-40B4-BE49-F238E27FC236}">
                <a16:creationId xmlns:a16="http://schemas.microsoft.com/office/drawing/2014/main" id="{240D3DC2-F198-6DD6-433F-BED753ACAAE7}"/>
              </a:ext>
            </a:extLst>
          </p:cNvPr>
          <p:cNvSpPr txBox="1"/>
          <p:nvPr/>
        </p:nvSpPr>
        <p:spPr>
          <a:xfrm>
            <a:off x="343788" y="3190242"/>
            <a:ext cx="1930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Degrees of freedom</a:t>
            </a:r>
          </a:p>
          <a:p>
            <a:pPr marL="285750" indent="-285750">
              <a:buFontTx/>
              <a:buChar char="-"/>
            </a:pPr>
            <a:endParaRPr lang="en-GB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    “</a:t>
            </a:r>
            <a:r>
              <a:rPr lang="en-GB" sz="1400" i="1" noProof="0" dirty="0">
                <a:latin typeface="Arial" panose="020B0604020202020204" pitchFamily="34" charset="0"/>
                <a:cs typeface="Arial" panose="020B0604020202020204" pitchFamily="34" charset="0"/>
              </a:rPr>
              <a:t>Space” (Modes)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Amplitude, phase,</a:t>
            </a:r>
          </a:p>
          <a:p>
            <a:pPr algn="ctr"/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frequency and polarisation</a:t>
            </a:r>
          </a:p>
        </p:txBody>
      </p:sp>
      <p:pic>
        <p:nvPicPr>
          <p:cNvPr id="273" name="Picture 272">
            <a:extLst>
              <a:ext uri="{FF2B5EF4-FFF2-40B4-BE49-F238E27FC236}">
                <a16:creationId xmlns:a16="http://schemas.microsoft.com/office/drawing/2014/main" id="{57BDCE14-BCE7-A783-EE63-0E4E7D0812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5" t="5823" r="3011" b="14959"/>
          <a:stretch>
            <a:fillRect/>
          </a:stretch>
        </p:blipFill>
        <p:spPr>
          <a:xfrm>
            <a:off x="6569812" y="2076714"/>
            <a:ext cx="5326913" cy="3078349"/>
          </a:xfrm>
          <a:prstGeom prst="rect">
            <a:avLst/>
          </a:prstGeom>
        </p:spPr>
      </p:pic>
      <p:sp>
        <p:nvSpPr>
          <p:cNvPr id="274" name="TextBox 273">
            <a:extLst>
              <a:ext uri="{FF2B5EF4-FFF2-40B4-BE49-F238E27FC236}">
                <a16:creationId xmlns:a16="http://schemas.microsoft.com/office/drawing/2014/main" id="{3D427170-2CA6-7B71-F2A6-9DEC4E92DB74}"/>
              </a:ext>
            </a:extLst>
          </p:cNvPr>
          <p:cNvSpPr txBox="1"/>
          <p:nvPr/>
        </p:nvSpPr>
        <p:spPr>
          <a:xfrm>
            <a:off x="6471771" y="1702937"/>
            <a:ext cx="55229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Proportions of fibres deployed in data centres</a:t>
            </a:r>
            <a:r>
              <a:rPr lang="en-US" sz="1700" baseline="300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33ADB70C-5DAF-1A44-34C0-43B6334A4965}"/>
              </a:ext>
            </a:extLst>
          </p:cNvPr>
          <p:cNvSpPr txBox="1"/>
          <p:nvPr/>
        </p:nvSpPr>
        <p:spPr>
          <a:xfrm>
            <a:off x="277725" y="5067707"/>
            <a:ext cx="10705707" cy="1188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7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diversity </a:t>
            </a: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MMFs is not currently explored</a:t>
            </a:r>
          </a:p>
          <a:p>
            <a:pPr marL="895335" lvl="1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 and economical challenges</a:t>
            </a:r>
          </a:p>
          <a:p>
            <a:pPr marL="895335" lvl="1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the future?</a:t>
            </a:r>
          </a:p>
          <a:p>
            <a:pPr marL="1352535" lvl="2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advancements in space-division multiplexing (SDM) have been achieved</a:t>
            </a:r>
          </a:p>
        </p:txBody>
      </p:sp>
      <p:sp>
        <p:nvSpPr>
          <p:cNvPr id="276" name="Slide Number Placeholder 275">
            <a:extLst>
              <a:ext uri="{FF2B5EF4-FFF2-40B4-BE49-F238E27FC236}">
                <a16:creationId xmlns:a16="http://schemas.microsoft.com/office/drawing/2014/main" id="{0EA10A0C-0847-EC0A-7A76-1E8F0B1D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B0015-4568-61AC-6E8C-38B77E51D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02E8F-747E-47F6-8C97-574C292D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Future-Proof Data Centre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46972-C9BA-1E12-FC79-53C74ACB4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17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 defTabSz="609619">
              <a:spcBef>
                <a:spcPct val="20000"/>
              </a:spcBef>
              <a:buFont typeface="Arial"/>
              <a:buChar char="•"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B51-8451-552B-9AD0-E089A578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2A2900-9ECB-5DFD-83DF-B991F46BF98C}"/>
              </a:ext>
            </a:extLst>
          </p:cNvPr>
          <p:cNvSpPr txBox="1">
            <a:spLocks/>
          </p:cNvSpPr>
          <p:nvPr/>
        </p:nvSpPr>
        <p:spPr>
          <a:xfrm>
            <a:off x="510363" y="1537340"/>
            <a:ext cx="11681637" cy="4428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15" indent="-457215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90633" indent="-381012" algn="l" defTabSz="60961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524050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133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133669" indent="-304811" algn="l" defTabSz="609619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743289" indent="-304811" algn="l" defTabSz="609619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3352910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529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148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768" indent="-304811" algn="l" defTabSz="60961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10000"/>
              </a:lnSpc>
              <a:spcBef>
                <a:spcPts val="400"/>
              </a:spcBef>
              <a:buFont typeface="Arial"/>
              <a:buNone/>
              <a:defRPr/>
            </a:pPr>
            <a:r>
              <a:rPr lang="pt-BR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circuit switching (OCS):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scalability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Transceiver upgrades are easier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spcBef>
                <a:spcPts val="400"/>
              </a:spcBef>
              <a:buNone/>
              <a:defRPr/>
            </a:pPr>
            <a:r>
              <a:rPr lang="en-GB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Single-mode fibre (SMFs) vs Multimode fibres (MMFs)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different needs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fibres are largely deployed in data centres</a:t>
            </a:r>
          </a:p>
          <a:p>
            <a:pPr defTabSz="685800">
              <a:lnSpc>
                <a:spcPct val="110000"/>
              </a:lnSpc>
              <a:spcBef>
                <a:spcPts val="400"/>
              </a:spcBef>
              <a:defRPr/>
            </a:pPr>
            <a:r>
              <a:rPr lang="en-GB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different transmission technologies</a:t>
            </a: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None/>
              <a:defRPr/>
            </a:pPr>
            <a:r>
              <a:rPr lang="en-US" sz="1700" b="1" dirty="0"/>
              <a:t>What if there were a versatile </a:t>
            </a:r>
            <a:r>
              <a:rPr lang="en-US" sz="1700" b="1" dirty="0" err="1"/>
              <a:t>fibre</a:t>
            </a:r>
            <a:r>
              <a:rPr lang="en-US" sz="1700" b="1" dirty="0"/>
              <a:t> that supported both single-mode and multimode transmission technologies?</a:t>
            </a: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 cable infrastructure</a:t>
            </a: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Transceiver upgrades, potentially exploring the </a:t>
            </a:r>
            <a:r>
              <a:rPr lang="en-US" sz="17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diversity in the future</a:t>
            </a: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Bef>
                <a:spcPts val="375"/>
              </a:spcBef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9725" indent="-339725">
              <a:defRPr/>
            </a:pPr>
            <a:endParaRPr lang="en-GB" sz="17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685800">
              <a:lnSpc>
                <a:spcPct val="90000"/>
              </a:lnSpc>
              <a:spcBef>
                <a:spcPts val="375"/>
              </a:spcBef>
              <a:buFont typeface="Arial"/>
              <a:buNone/>
              <a:defRPr/>
            </a:pPr>
            <a:endParaRPr lang="en-GB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3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TC">
      <a:dk1>
        <a:srgbClr val="000000"/>
      </a:dk1>
      <a:lt1>
        <a:srgbClr val="FFFFFF"/>
      </a:lt1>
      <a:dk2>
        <a:srgbClr val="171717"/>
      </a:dk2>
      <a:lt2>
        <a:srgbClr val="FFFFFF"/>
      </a:lt2>
      <a:accent1>
        <a:srgbClr val="002BF3"/>
      </a:accent1>
      <a:accent2>
        <a:srgbClr val="3054FE"/>
      </a:accent2>
      <a:accent3>
        <a:srgbClr val="00A7FF"/>
      </a:accent3>
      <a:accent4>
        <a:srgbClr val="03F7D3"/>
      </a:accent4>
      <a:accent5>
        <a:srgbClr val="F88379"/>
      </a:accent5>
      <a:accent6>
        <a:srgbClr val="FFFFFF"/>
      </a:accent6>
      <a:hlink>
        <a:srgbClr val="002BF3"/>
      </a:hlink>
      <a:folHlink>
        <a:srgbClr val="002BF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1593</Words>
  <Application>Microsoft Office PowerPoint</Application>
  <PresentationFormat>Widescreen</PresentationFormat>
  <Paragraphs>691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Symbol</vt:lpstr>
      <vt:lpstr>System Font Regular</vt:lpstr>
      <vt:lpstr>Times New Roman</vt:lpstr>
      <vt:lpstr>Office Theme</vt:lpstr>
      <vt:lpstr>Universal Fibre for Coherent Data Centre Interconnects</vt:lpstr>
      <vt:lpstr>Acknowledgements</vt:lpstr>
      <vt:lpstr>Optical communication systems</vt:lpstr>
      <vt:lpstr>Data Centre Capacity Expands, So Do the Challenges</vt:lpstr>
      <vt:lpstr>Different types of optical fibres: single versus multimode fibres</vt:lpstr>
      <vt:lpstr>Optical Fibre in Data Centres: single versus multimode fibres</vt:lpstr>
      <vt:lpstr>Data Centre Capacity Expands, So Do the Challenges</vt:lpstr>
      <vt:lpstr>Different types of optical fibres: single versus multimode fibres</vt:lpstr>
      <vt:lpstr>Future-Proof Data Centre Infrastructure</vt:lpstr>
      <vt:lpstr>Universal Fibre: Multimode and Single-Mode Transmission</vt:lpstr>
      <vt:lpstr>Coherent Transmission over the Universal Fiber</vt:lpstr>
      <vt:lpstr>Experimental Setup</vt:lpstr>
      <vt:lpstr>Universal Fiber: C-Band Single-Mode Coherent Transmission</vt:lpstr>
      <vt:lpstr>Universal Fiber: C-Band Single-Mode Coherent Transmission</vt:lpstr>
      <vt:lpstr>Summary</vt:lpstr>
      <vt:lpstr>Thank you for your attention!</vt:lpstr>
      <vt:lpstr>PowerPoint Presentation</vt:lpstr>
      <vt:lpstr>Data Centre Architectures</vt:lpstr>
      <vt:lpstr>Channel Estimation and Equalisation</vt:lpstr>
      <vt:lpstr>On the Effects of Offset at Launching Splice</vt:lpstr>
      <vt:lpstr>Digital Signal Processing Stages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Roger Proeis</dc:creator>
  <cp:lastModifiedBy>Fionna Clark</cp:lastModifiedBy>
  <cp:revision>26</cp:revision>
  <dcterms:created xsi:type="dcterms:W3CDTF">2025-05-24T00:08:08Z</dcterms:created>
  <dcterms:modified xsi:type="dcterms:W3CDTF">2026-01-19T20:45:06Z</dcterms:modified>
</cp:coreProperties>
</file>