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autoCompressPictures="0">
  <p:sldMasterIdLst>
    <p:sldMasterId id="2147483648" r:id="rId1"/>
  </p:sldMasterIdLst>
  <p:notesMasterIdLst>
    <p:notesMasterId r:id="rId10"/>
  </p:notesMasterIdLst>
  <p:sldIdLst>
    <p:sldId id="256" r:id="rId2"/>
    <p:sldId id="281" r:id="rId3"/>
    <p:sldId id="279" r:id="rId4"/>
    <p:sldId id="275" r:id="rId5"/>
    <p:sldId id="278" r:id="rId6"/>
    <p:sldId id="282" r:id="rId7"/>
    <p:sldId id="259"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C4CA"/>
    <a:srgbClr val="8686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20" d="100"/>
          <a:sy n="20" d="100"/>
        </p:scale>
        <p:origin x="1224"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C38D014B-F634-854B-96DA-23EF3EE612DD}" type="datetimeFigureOut">
              <a:rPr lang="en-US" smtClean="0"/>
              <a:pPr/>
              <a:t>1/18/2026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ABAC083-CC60-D54A-A3C0-47316328A425}" type="slidenum">
              <a:rPr lang="en-US" smtClean="0"/>
              <a:pPr/>
              <a:t>‹#›</a:t>
            </a:fld>
            <a:endParaRPr lang="en-US" dirty="0"/>
          </a:p>
        </p:txBody>
      </p:sp>
    </p:spTree>
    <p:extLst>
      <p:ext uri="{BB962C8B-B14F-4D97-AF65-F5344CB8AC3E}">
        <p14:creationId xmlns:p14="http://schemas.microsoft.com/office/powerpoint/2010/main" val="415922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6</a:t>
            </a:fld>
            <a:endParaRPr lang="en-US" dirty="0"/>
          </a:p>
        </p:txBody>
      </p:sp>
    </p:spTree>
    <p:extLst>
      <p:ext uri="{BB962C8B-B14F-4D97-AF65-F5344CB8AC3E}">
        <p14:creationId xmlns:p14="http://schemas.microsoft.com/office/powerpoint/2010/main" val="3252982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D74BC-5823-EBBC-3863-8B84CA24C6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C3358C-D8AA-619F-4B13-64A2A77ED3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F3D996-7BE5-031A-AD7A-309B025FF2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205E58-FB4C-B64A-E8BB-79FDE0884F41}"/>
              </a:ext>
            </a:extLst>
          </p:cNvPr>
          <p:cNvSpPr>
            <a:spLocks noGrp="1"/>
          </p:cNvSpPr>
          <p:nvPr>
            <p:ph type="sldNum" sz="quarter" idx="5"/>
          </p:nvPr>
        </p:nvSpPr>
        <p:spPr/>
        <p:txBody>
          <a:bodyPr/>
          <a:lstStyle/>
          <a:p>
            <a:fld id="{9ABAC083-CC60-D54A-A3C0-47316328A425}" type="slidenum">
              <a:rPr lang="en-US" smtClean="0"/>
              <a:pPr/>
              <a:t>7</a:t>
            </a:fld>
            <a:endParaRPr lang="en-US" dirty="0"/>
          </a:p>
        </p:txBody>
      </p:sp>
    </p:spTree>
    <p:extLst>
      <p:ext uri="{BB962C8B-B14F-4D97-AF65-F5344CB8AC3E}">
        <p14:creationId xmlns:p14="http://schemas.microsoft.com/office/powerpoint/2010/main" val="26214655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26D2DD8-FE25-FE63-5AB8-90ED0F982D7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804" y="-1"/>
            <a:ext cx="12190195" cy="6859015"/>
          </a:xfrm>
          <a:prstGeom prst="rect">
            <a:avLst/>
          </a:prstGeom>
        </p:spPr>
      </p:pic>
      <p:sp>
        <p:nvSpPr>
          <p:cNvPr id="2" name="Title 1">
            <a:extLst>
              <a:ext uri="{FF2B5EF4-FFF2-40B4-BE49-F238E27FC236}">
                <a16:creationId xmlns:a16="http://schemas.microsoft.com/office/drawing/2014/main" id="{593C982F-F972-930F-B4AD-48AC3E718D75}"/>
              </a:ext>
            </a:extLst>
          </p:cNvPr>
          <p:cNvSpPr>
            <a:spLocks noGrp="1"/>
          </p:cNvSpPr>
          <p:nvPr>
            <p:ph type="ctrTitle"/>
          </p:nvPr>
        </p:nvSpPr>
        <p:spPr>
          <a:xfrm>
            <a:off x="359229" y="3135087"/>
            <a:ext cx="10308771" cy="2530248"/>
          </a:xfrm>
        </p:spPr>
        <p:txBody>
          <a:bodyPr anchor="b"/>
          <a:lstStyle>
            <a:lvl1pPr algn="l">
              <a:defRPr sz="6000" b="0" i="0">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Date Placeholder 3">
            <a:extLst>
              <a:ext uri="{FF2B5EF4-FFF2-40B4-BE49-F238E27FC236}">
                <a16:creationId xmlns:a16="http://schemas.microsoft.com/office/drawing/2014/main" id="{F93AE8B5-5C79-4C82-C6D8-4559E0B10741}"/>
              </a:ext>
            </a:extLst>
          </p:cNvPr>
          <p:cNvSpPr>
            <a:spLocks noGrp="1"/>
          </p:cNvSpPr>
          <p:nvPr>
            <p:ph type="dt" sz="half" idx="10"/>
          </p:nvPr>
        </p:nvSpPr>
        <p:spPr>
          <a:xfrm>
            <a:off x="359229" y="6356350"/>
            <a:ext cx="2743200" cy="365125"/>
          </a:xfrm>
          <a:prstGeom prst="rect">
            <a:avLst/>
          </a:prstGeom>
        </p:spPr>
        <p:txBody>
          <a:bodyPr/>
          <a:lstStyle>
            <a:lvl1pPr>
              <a:defRPr sz="2000" b="1" i="0">
                <a:solidFill>
                  <a:schemeClr val="bg1"/>
                </a:solidFill>
                <a:latin typeface="Arial" panose="020B0604020202020204" pitchFamily="34" charset="0"/>
                <a:cs typeface="Arial" panose="020B0604020202020204" pitchFamily="34" charset="0"/>
              </a:defRPr>
            </a:lvl1pPr>
          </a:lstStyle>
          <a:p>
            <a:r>
              <a:rPr lang="en-US" dirty="0"/>
              <a:t>18-21 January 2026</a:t>
            </a:r>
          </a:p>
        </p:txBody>
      </p:sp>
      <p:sp>
        <p:nvSpPr>
          <p:cNvPr id="11" name="Date Placeholder 3">
            <a:extLst>
              <a:ext uri="{FF2B5EF4-FFF2-40B4-BE49-F238E27FC236}">
                <a16:creationId xmlns:a16="http://schemas.microsoft.com/office/drawing/2014/main" id="{623BEC78-608E-475D-F802-1EAE83234C2F}"/>
              </a:ext>
            </a:extLst>
          </p:cNvPr>
          <p:cNvSpPr txBox="1">
            <a:spLocks/>
          </p:cNvSpPr>
          <p:nvPr userDrawn="1"/>
        </p:nvSpPr>
        <p:spPr>
          <a:xfrm>
            <a:off x="6286500" y="6356350"/>
            <a:ext cx="5339443" cy="365125"/>
          </a:xfrm>
          <a:prstGeom prst="rect">
            <a:avLst/>
          </a:prstGeom>
        </p:spPr>
        <p:txBody>
          <a:bodyPr vert="horz" lIns="91440" tIns="45720" rIns="91440" bIns="45720" rtlCol="0" anchor="ctr"/>
          <a:lstStyle>
            <a:defPPr>
              <a:defRPr lang="en-US"/>
            </a:defPPr>
            <a:lvl1pPr marL="0" algn="l" defTabSz="914400" rtl="0" eaLnBrk="1" latinLnBrk="0" hangingPunct="1">
              <a:defRPr sz="2000" b="1" i="0" kern="1200">
                <a:solidFill>
                  <a:schemeClr val="bg1"/>
                </a:solidFill>
                <a:latin typeface="HelveticaNowDisplay Bold" panose="020B0504030202020204" pitchFamily="34" charset="77"/>
                <a:ea typeface="+mn-ea"/>
                <a:cs typeface="HelveticaNowDisplay Bold" panose="020B0504030202020204"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i="0" dirty="0">
              <a:latin typeface="Arial" panose="020B0604020202020204" pitchFamily="34" charset="0"/>
              <a:cs typeface="Arial" panose="020B0604020202020204" pitchFamily="34" charset="0"/>
            </a:endParaRPr>
          </a:p>
        </p:txBody>
      </p:sp>
      <p:pic>
        <p:nvPicPr>
          <p:cNvPr id="5" name="Picture 4" descr="A black and blue logo&#10;&#10;AI-generated content may be incorrect.">
            <a:extLst>
              <a:ext uri="{FF2B5EF4-FFF2-40B4-BE49-F238E27FC236}">
                <a16:creationId xmlns:a16="http://schemas.microsoft.com/office/drawing/2014/main" id="{CEBF80E1-F193-D5AB-9D52-93DDD0E90AD2}"/>
              </a:ext>
            </a:extLst>
          </p:cNvPr>
          <p:cNvPicPr>
            <a:picLocks noChangeAspect="1"/>
          </p:cNvPicPr>
          <p:nvPr userDrawn="1"/>
        </p:nvPicPr>
        <p:blipFill>
          <a:blip r:embed="rId3"/>
          <a:stretch>
            <a:fillRect/>
          </a:stretch>
        </p:blipFill>
        <p:spPr>
          <a:xfrm>
            <a:off x="416960" y="358838"/>
            <a:ext cx="3302000" cy="876300"/>
          </a:xfrm>
          <a:prstGeom prst="rect">
            <a:avLst/>
          </a:prstGeom>
        </p:spPr>
      </p:pic>
    </p:spTree>
    <p:extLst>
      <p:ext uri="{BB962C8B-B14F-4D97-AF65-F5344CB8AC3E}">
        <p14:creationId xmlns:p14="http://schemas.microsoft.com/office/powerpoint/2010/main" val="243564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9308-0E96-6B1A-B839-A3C67EE922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A5E1-5448-BF5B-AD6F-0E51E3000CD4}"/>
              </a:ext>
            </a:extLst>
          </p:cNvPr>
          <p:cNvSpPr>
            <a:spLocks noGrp="1"/>
          </p:cNvSpPr>
          <p:nvPr>
            <p:ph idx="1" hasCustomPrompt="1"/>
          </p:nvPr>
        </p:nvSpPr>
        <p:spPr>
          <a:xfrm>
            <a:off x="268014" y="1024114"/>
            <a:ext cx="10682208" cy="5193806"/>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text</a:t>
            </a:r>
          </a:p>
        </p:txBody>
      </p:sp>
      <p:sp>
        <p:nvSpPr>
          <p:cNvPr id="6" name="Slide Number Placeholder 5">
            <a:extLst>
              <a:ext uri="{FF2B5EF4-FFF2-40B4-BE49-F238E27FC236}">
                <a16:creationId xmlns:a16="http://schemas.microsoft.com/office/drawing/2014/main" id="{33FDE0BF-76DF-8741-F478-21FA9C805544}"/>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5" name="Picture 4">
            <a:extLst>
              <a:ext uri="{FF2B5EF4-FFF2-40B4-BE49-F238E27FC236}">
                <a16:creationId xmlns:a16="http://schemas.microsoft.com/office/drawing/2014/main" id="{2A793983-77B8-3B82-C044-5EBBE223F3FA}"/>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15552155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9308-0E96-6B1A-B839-A3C67EE922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A5E1-5448-BF5B-AD6F-0E51E3000CD4}"/>
              </a:ext>
            </a:extLst>
          </p:cNvPr>
          <p:cNvSpPr>
            <a:spLocks noGrp="1"/>
          </p:cNvSpPr>
          <p:nvPr>
            <p:ph idx="1"/>
          </p:nvPr>
        </p:nvSpPr>
        <p:spPr>
          <a:xfrm>
            <a:off x="268014" y="1024114"/>
            <a:ext cx="10682208" cy="51938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33FDE0BF-76DF-8741-F478-21FA9C805544}"/>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4" name="Picture 3">
            <a:extLst>
              <a:ext uri="{FF2B5EF4-FFF2-40B4-BE49-F238E27FC236}">
                <a16:creationId xmlns:a16="http://schemas.microsoft.com/office/drawing/2014/main" id="{B3D8A76E-2447-0375-3F7B-F63CCFB16535}"/>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0982027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FD56E-E7C2-CE5A-0171-FF71154E906A}"/>
              </a:ext>
            </a:extLst>
          </p:cNvPr>
          <p:cNvSpPr>
            <a:spLocks noGrp="1"/>
          </p:cNvSpPr>
          <p:nvPr>
            <p:ph type="title"/>
          </p:nvPr>
        </p:nvSpPr>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A1E539B0-8131-2A6B-11FF-8377317B6A8E}"/>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3" name="Picture 2">
            <a:extLst>
              <a:ext uri="{FF2B5EF4-FFF2-40B4-BE49-F238E27FC236}">
                <a16:creationId xmlns:a16="http://schemas.microsoft.com/office/drawing/2014/main" id="{D4B5CEE6-D91E-64C5-C26D-9CB69A732062}"/>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4151680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901598D-6A56-351B-C656-46E8C9D73BC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19062367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816E3F-666E-AB9E-138B-FE0E72535EF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1"/>
            <a:ext cx="12191999" cy="6858275"/>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36727667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B6EA17C-2B13-9C1A-8382-E848EC643D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1998" cy="6858275"/>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solidFill>
                  <a:schemeClr val="bg1"/>
                </a:solidFill>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biLevel thresh="25000"/>
          </a:blip>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3364994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BB5C46-AAD0-1427-3262-3E2B476FA5D9}"/>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2" name="Picture 1">
            <a:extLst>
              <a:ext uri="{FF2B5EF4-FFF2-40B4-BE49-F238E27FC236}">
                <a16:creationId xmlns:a16="http://schemas.microsoft.com/office/drawing/2014/main" id="{1A2EECFC-8F9E-CEA0-5CAA-3FF891AFA010}"/>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6962520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Picture 2" descr="A black and blue text&#10;&#10;AI-generated content may be incorrect.">
            <a:extLst>
              <a:ext uri="{FF2B5EF4-FFF2-40B4-BE49-F238E27FC236}">
                <a16:creationId xmlns:a16="http://schemas.microsoft.com/office/drawing/2014/main" id="{5BF2A14A-5597-0C40-FE93-3252F49EFEF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9812931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FA367E-31DA-E37F-897D-F1197E59C019}"/>
              </a:ext>
            </a:extLst>
          </p:cNvPr>
          <p:cNvSpPr>
            <a:spLocks noGrp="1"/>
          </p:cNvSpPr>
          <p:nvPr>
            <p:ph type="title"/>
          </p:nvPr>
        </p:nvSpPr>
        <p:spPr>
          <a:xfrm>
            <a:off x="268014" y="283780"/>
            <a:ext cx="10682208" cy="73222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136E7F7-B619-BF4E-120D-F6F55E769253}"/>
              </a:ext>
            </a:extLst>
          </p:cNvPr>
          <p:cNvSpPr>
            <a:spLocks noGrp="1"/>
          </p:cNvSpPr>
          <p:nvPr>
            <p:ph type="body" idx="1"/>
          </p:nvPr>
        </p:nvSpPr>
        <p:spPr>
          <a:xfrm>
            <a:off x="268014" y="1024114"/>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E6A4712-6906-691E-0DE0-21CE8A23AF6B}"/>
              </a:ext>
            </a:extLst>
          </p:cNvPr>
          <p:cNvSpPr>
            <a:spLocks noGrp="1"/>
          </p:cNvSpPr>
          <p:nvPr>
            <p:ph type="sldNum" sz="quarter" idx="4"/>
          </p:nvPr>
        </p:nvSpPr>
        <p:spPr>
          <a:xfrm>
            <a:off x="9231086" y="6356350"/>
            <a:ext cx="2743200" cy="365125"/>
          </a:xfrm>
          <a:prstGeom prst="rect">
            <a:avLst/>
          </a:prstGeom>
        </p:spPr>
        <p:txBody>
          <a:bodyPr vert="horz" lIns="91440" tIns="45720" rIns="91440" bIns="45720" rtlCol="0" anchor="ctr"/>
          <a:lstStyle>
            <a:lvl1pPr algn="r">
              <a:defRPr sz="1050" b="1" i="0">
                <a:solidFill>
                  <a:schemeClr val="tx1">
                    <a:tint val="82000"/>
                  </a:schemeClr>
                </a:solidFill>
                <a:latin typeface="Arial" panose="020B0604020202020204" pitchFamily="34" charset="0"/>
                <a:cs typeface="Arial" panose="020B0604020202020204" pitchFamily="34" charset="0"/>
              </a:defRPr>
            </a:lvl1pPr>
          </a:lstStyle>
          <a:p>
            <a:fld id="{D452DC3B-A2C9-6442-AA7F-1AAE21BE909D}" type="slidenum">
              <a:rPr lang="en-US" smtClean="0"/>
              <a:pPr/>
              <a:t>‹#›</a:t>
            </a:fld>
            <a:endParaRPr lang="en-US" dirty="0"/>
          </a:p>
        </p:txBody>
      </p:sp>
      <p:pic>
        <p:nvPicPr>
          <p:cNvPr id="8" name="Picture 7">
            <a:extLst>
              <a:ext uri="{FF2B5EF4-FFF2-40B4-BE49-F238E27FC236}">
                <a16:creationId xmlns:a16="http://schemas.microsoft.com/office/drawing/2014/main" id="{58560A75-0E68-F075-15AF-9C2AE22C9DF3}"/>
              </a:ext>
            </a:extLst>
          </p:cNvPr>
          <p:cNvPicPr>
            <a:picLocks noChangeAspect="1"/>
          </p:cNvPicPr>
          <p:nvPr userDrawn="1"/>
        </p:nvPicPr>
        <p:blipFill>
          <a:blip r:embed="rId11"/>
          <a:stretch>
            <a:fillRect/>
          </a:stretch>
        </p:blipFill>
        <p:spPr>
          <a:xfrm>
            <a:off x="7700211" y="-840618"/>
            <a:ext cx="4491789" cy="548054"/>
          </a:xfrm>
          <a:prstGeom prst="rect">
            <a:avLst/>
          </a:prstGeom>
        </p:spPr>
      </p:pic>
    </p:spTree>
    <p:extLst>
      <p:ext uri="{BB962C8B-B14F-4D97-AF65-F5344CB8AC3E}">
        <p14:creationId xmlns:p14="http://schemas.microsoft.com/office/powerpoint/2010/main" val="1424126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4" r:id="rId4"/>
    <p:sldLayoutId id="2147483658" r:id="rId5"/>
    <p:sldLayoutId id="2147483659" r:id="rId6"/>
    <p:sldLayoutId id="2147483660" r:id="rId7"/>
    <p:sldLayoutId id="2147483655" r:id="rId8"/>
    <p:sldLayoutId id="2147483656" r:id="rId9"/>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xStyles>
    <p:titleStyle>
      <a:lvl1pPr algn="l" defTabSz="914400" rtl="0" eaLnBrk="1" latinLnBrk="0" hangingPunct="1">
        <a:lnSpc>
          <a:spcPct val="90000"/>
        </a:lnSpc>
        <a:spcBef>
          <a:spcPct val="0"/>
        </a:spcBef>
        <a:buNone/>
        <a:defRPr sz="20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86868B"/>
        </a:buClr>
        <a:buFont typeface="System Font Regular"/>
        <a:buChar char="⎯"/>
        <a:defRPr sz="20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86868B"/>
        </a:buClr>
        <a:buFont typeface="System Font Regular"/>
        <a:buChar char="⎯"/>
        <a:defRPr sz="18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86868B"/>
        </a:buClr>
        <a:buFont typeface="System Font Regular"/>
        <a:buChar char="⎯"/>
        <a:defRPr sz="16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86868B"/>
        </a:buClr>
        <a:buFont typeface="System Font Regular"/>
        <a:buChar char="⎯"/>
        <a:defRPr sz="1600" b="0" i="0" kern="1200">
          <a:solidFill>
            <a:srgbClr val="86868B"/>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86868B"/>
        </a:buClr>
        <a:buFont typeface="System Font Regular"/>
        <a:buChar char="⎯"/>
        <a:defRPr sz="1400" b="0" i="0" kern="1200">
          <a:solidFill>
            <a:srgbClr val="86868B"/>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9.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slides/_rels/slide6.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9.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slides/_rels/slide7.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5.xml"/><Relationship Id="rId4" Type="http://schemas.openxmlformats.org/officeDocument/2006/relationships/image" Target="../media/image2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A354743-A0F4-2DE6-2817-2C4063E45B61}"/>
              </a:ext>
            </a:extLst>
          </p:cNvPr>
          <p:cNvSpPr>
            <a:spLocks noGrp="1"/>
          </p:cNvSpPr>
          <p:nvPr>
            <p:ph type="ctrTitle"/>
          </p:nvPr>
        </p:nvSpPr>
        <p:spPr>
          <a:xfrm>
            <a:off x="395805" y="2975184"/>
            <a:ext cx="11436966" cy="2530248"/>
          </a:xfrm>
        </p:spPr>
        <p:txBody>
          <a:bodyPr>
            <a:normAutofit/>
          </a:bodyPr>
          <a:lstStyle/>
          <a:p>
            <a:r>
              <a:rPr lang="en-US" sz="4800" b="1" spc="-100" dirty="0"/>
              <a:t>Unpacking Submarine Cable Supply Contract Models: </a:t>
            </a:r>
            <a:br>
              <a:rPr lang="en-US" sz="4800" b="1" spc="-100" dirty="0"/>
            </a:br>
            <a:r>
              <a:rPr lang="en-US" sz="4800" b="1" spc="-100" dirty="0"/>
              <a:t>10 Minutes Below the Surface</a:t>
            </a:r>
          </a:p>
        </p:txBody>
      </p:sp>
      <p:sp>
        <p:nvSpPr>
          <p:cNvPr id="8" name="TextBox 7">
            <a:extLst>
              <a:ext uri="{FF2B5EF4-FFF2-40B4-BE49-F238E27FC236}">
                <a16:creationId xmlns:a16="http://schemas.microsoft.com/office/drawing/2014/main" id="{D9D1C5E9-1093-2E4C-D205-C6335984441F}"/>
              </a:ext>
            </a:extLst>
          </p:cNvPr>
          <p:cNvSpPr txBox="1"/>
          <p:nvPr/>
        </p:nvSpPr>
        <p:spPr>
          <a:xfrm>
            <a:off x="8906969" y="415636"/>
            <a:ext cx="2925802" cy="461665"/>
          </a:xfrm>
          <a:prstGeom prst="rect">
            <a:avLst/>
          </a:prstGeom>
          <a:noFill/>
        </p:spPr>
        <p:txBody>
          <a:bodyPr wrap="none" rtlCol="0">
            <a:spAutoFit/>
          </a:bodyPr>
          <a:lstStyle/>
          <a:p>
            <a:pPr algn="r"/>
            <a:r>
              <a:rPr lang="en-US" sz="2400" dirty="0">
                <a:latin typeface="Arial" panose="020B0604020202020204" pitchFamily="34" charset="0"/>
                <a:cs typeface="Arial" panose="020B0604020202020204" pitchFamily="34" charset="0"/>
              </a:rPr>
              <a:t>18-21 January 2026</a:t>
            </a:r>
          </a:p>
        </p:txBody>
      </p:sp>
      <p:sp>
        <p:nvSpPr>
          <p:cNvPr id="2" name="Title 5">
            <a:extLst>
              <a:ext uri="{FF2B5EF4-FFF2-40B4-BE49-F238E27FC236}">
                <a16:creationId xmlns:a16="http://schemas.microsoft.com/office/drawing/2014/main" id="{8E3C64BA-1240-B7C2-043A-74AB1CA84FE6}"/>
              </a:ext>
            </a:extLst>
          </p:cNvPr>
          <p:cNvSpPr txBox="1">
            <a:spLocks/>
          </p:cNvSpPr>
          <p:nvPr/>
        </p:nvSpPr>
        <p:spPr>
          <a:xfrm>
            <a:off x="7680960" y="4965192"/>
            <a:ext cx="4151811" cy="162912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b="0" i="0" kern="1200">
                <a:solidFill>
                  <a:schemeClr val="tx1"/>
                </a:solidFill>
                <a:latin typeface="HelveticaNowDisplay Medium" panose="020B0504030202020204" pitchFamily="34" charset="77"/>
                <a:ea typeface="+mj-ea"/>
                <a:cs typeface="HelveticaNowDisplay Medium" panose="020B0504030202020204" pitchFamily="34" charset="77"/>
              </a:defRPr>
            </a:lvl1pPr>
          </a:lstStyle>
          <a:p>
            <a:pPr algn="r"/>
            <a:r>
              <a:rPr lang="en-US" sz="2800" dirty="0">
                <a:solidFill>
                  <a:schemeClr val="bg1"/>
                </a:solidFill>
                <a:latin typeface="Arial" panose="020B0604020202020204" pitchFamily="34" charset="0"/>
                <a:cs typeface="Arial" panose="020B0604020202020204" pitchFamily="34" charset="0"/>
              </a:rPr>
              <a:t>Denise Wood </a:t>
            </a:r>
          </a:p>
          <a:p>
            <a:pPr algn="r"/>
            <a:r>
              <a:rPr lang="en-US" sz="2800" dirty="0">
                <a:solidFill>
                  <a:schemeClr val="bg1"/>
                </a:solidFill>
                <a:latin typeface="Arial" panose="020B0604020202020204" pitchFamily="34" charset="0"/>
                <a:cs typeface="Arial" panose="020B0604020202020204" pitchFamily="34" charset="0"/>
              </a:rPr>
              <a:t>Greenberg Traurig, LLP</a:t>
            </a:r>
          </a:p>
        </p:txBody>
      </p:sp>
    </p:spTree>
    <p:extLst>
      <p:ext uri="{BB962C8B-B14F-4D97-AF65-F5344CB8AC3E}">
        <p14:creationId xmlns:p14="http://schemas.microsoft.com/office/powerpoint/2010/main" val="13868273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8C13E-528F-43A9-46F5-200FBFA832F6}"/>
            </a:ext>
          </a:extLst>
        </p:cNvPr>
        <p:cNvGrpSpPr/>
        <p:nvPr/>
      </p:nvGrpSpPr>
      <p:grpSpPr>
        <a:xfrm>
          <a:off x="0" y="0"/>
          <a:ext cx="0" cy="0"/>
          <a:chOff x="0" y="0"/>
          <a:chExt cx="0" cy="0"/>
        </a:xfrm>
      </p:grpSpPr>
      <p:sp>
        <p:nvSpPr>
          <p:cNvPr id="7" name="Text Placeholder 3">
            <a:extLst>
              <a:ext uri="{FF2B5EF4-FFF2-40B4-BE49-F238E27FC236}">
                <a16:creationId xmlns:a16="http://schemas.microsoft.com/office/drawing/2014/main" id="{486B2F62-210F-4758-B28B-E5DF98A3ED40}"/>
              </a:ext>
            </a:extLst>
          </p:cNvPr>
          <p:cNvSpPr txBox="1">
            <a:spLocks/>
          </p:cNvSpPr>
          <p:nvPr/>
        </p:nvSpPr>
        <p:spPr>
          <a:xfrm>
            <a:off x="411018" y="1097280"/>
            <a:ext cx="9471891" cy="4354945"/>
          </a:xfrm>
          <a:prstGeom prst="rect">
            <a:avLst/>
          </a:prstGeom>
        </p:spPr>
        <p:txBody>
          <a:bodyPr>
            <a:normAutofit/>
          </a:bodyPr>
          <a:lstStyle>
            <a:lvl1pPr marL="285750" indent="-228600" algn="l" defTabSz="914400" rtl="0" eaLnBrk="1" latinLnBrk="0" hangingPunct="1">
              <a:spcBef>
                <a:spcPts val="0"/>
              </a:spcBef>
              <a:spcAft>
                <a:spcPts val="600"/>
              </a:spcAft>
              <a:buFont typeface="Arial" panose="020B0604020202020204" pitchFamily="34" charset="0"/>
              <a:buChar char="•"/>
              <a:defRPr lang="en-US" sz="2400" b="0" kern="1200" dirty="0">
                <a:solidFill>
                  <a:schemeClr val="tx1"/>
                </a:solidFill>
                <a:latin typeface="Arial" panose="020B0604020202020204" pitchFamily="34" charset="0"/>
                <a:ea typeface="+mn-ea"/>
                <a:cs typeface="Arial" panose="020B0604020202020204" pitchFamily="34" charset="0"/>
              </a:defRPr>
            </a:lvl1pPr>
            <a:lvl2pPr marL="742950" indent="-228600" algn="l" defTabSz="914400" rtl="0" eaLnBrk="1" latinLnBrk="0" hangingPunct="1">
              <a:spcBef>
                <a:spcPts val="0"/>
              </a:spcBef>
              <a:spcAft>
                <a:spcPts val="600"/>
              </a:spcAft>
              <a:buFont typeface="Arial" panose="020B0604020202020204" pitchFamily="34" charset="0"/>
              <a:buChar char="‒"/>
              <a:defRPr lang="en-US" sz="2200" b="0" kern="1200" dirty="0">
                <a:solidFill>
                  <a:schemeClr val="tx1"/>
                </a:solidFill>
                <a:latin typeface="Arial" panose="020B0604020202020204" pitchFamily="34" charset="0"/>
                <a:ea typeface="+mn-ea"/>
                <a:cs typeface="Arial" panose="020B0604020202020204" pitchFamily="34" charset="0"/>
              </a:defRPr>
            </a:lvl2pPr>
            <a:lvl3pPr marL="1200150" indent="-228600" algn="l" defTabSz="914400" rtl="0" eaLnBrk="1" latinLnBrk="0" hangingPunct="1">
              <a:spcBef>
                <a:spcPts val="0"/>
              </a:spcBef>
              <a:spcAft>
                <a:spcPts val="600"/>
              </a:spcAft>
              <a:buFont typeface="Arial" panose="020B0604020202020204" pitchFamily="34" charset="0"/>
              <a:buChar char="•"/>
              <a:defRPr lang="en-US" sz="2000" b="0" kern="1200" dirty="0">
                <a:solidFill>
                  <a:schemeClr val="tx1"/>
                </a:solidFill>
                <a:latin typeface="Arial" panose="020B0604020202020204" pitchFamily="34" charset="0"/>
                <a:ea typeface="+mn-ea"/>
                <a:cs typeface="Arial" panose="020B0604020202020204" pitchFamily="34" charset="0"/>
              </a:defRPr>
            </a:lvl3pPr>
            <a:lvl4pPr marL="1657350" indent="-228600" algn="l" defTabSz="914400" rtl="0" eaLnBrk="1" latinLnBrk="0" hangingPunct="1">
              <a:spcBef>
                <a:spcPts val="0"/>
              </a:spcBef>
              <a:spcAft>
                <a:spcPts val="600"/>
              </a:spcAft>
              <a:buFont typeface="Arial" panose="020B0604020202020204" pitchFamily="34" charset="0"/>
              <a:buChar char="‒"/>
              <a:defRPr lang="en-US" sz="1800" b="0" kern="1200" dirty="0">
                <a:solidFill>
                  <a:schemeClr val="tx1"/>
                </a:solidFill>
                <a:latin typeface="Arial" panose="020B0604020202020204" pitchFamily="34" charset="0"/>
                <a:ea typeface="+mn-ea"/>
                <a:cs typeface="Arial" panose="020B0604020202020204" pitchFamily="34" charset="0"/>
              </a:defRPr>
            </a:lvl4pPr>
            <a:lvl5pPr marL="2000250" indent="-228600" algn="l" defTabSz="914400" rtl="0" eaLnBrk="1" latinLnBrk="0" hangingPunct="1">
              <a:spcBef>
                <a:spcPts val="0"/>
              </a:spcBef>
              <a:spcAft>
                <a:spcPts val="600"/>
              </a:spcAft>
              <a:buFont typeface="Arial" panose="020B0604020202020204" pitchFamily="34" charset="0"/>
              <a:buChar char="•"/>
              <a:defRPr lang="en-US" sz="1600" b="0"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lvl="1" indent="0">
              <a:buNone/>
            </a:pPr>
            <a:r>
              <a:rPr lang="en-US" dirty="0"/>
              <a:t>Demand continues to accelerate, but supply chains are constrained</a:t>
            </a:r>
          </a:p>
          <a:p>
            <a:pPr lvl="2"/>
            <a:r>
              <a:rPr lang="en-US" dirty="0"/>
              <a:t>&gt;$</a:t>
            </a:r>
            <a:r>
              <a:rPr lang="en-US" dirty="0" err="1"/>
              <a:t>13B</a:t>
            </a:r>
            <a:r>
              <a:rPr lang="en-US" dirty="0"/>
              <a:t> in new submarine cable systems (2025–2027)</a:t>
            </a:r>
          </a:p>
          <a:p>
            <a:pPr lvl="2"/>
            <a:r>
              <a:rPr lang="en-US" dirty="0"/>
              <a:t>Increased </a:t>
            </a:r>
            <a:r>
              <a:rPr lang="en-US" dirty="0" err="1"/>
              <a:t>hyperscaler</a:t>
            </a:r>
            <a:r>
              <a:rPr lang="en-US" dirty="0"/>
              <a:t> participation and private system ownership</a:t>
            </a:r>
          </a:p>
          <a:p>
            <a:pPr lvl="2"/>
            <a:r>
              <a:rPr lang="en-US" dirty="0"/>
              <a:t>Longer lead times and limited supplier capacity</a:t>
            </a:r>
          </a:p>
          <a:p>
            <a:pPr marL="971550" lvl="2" indent="0">
              <a:buNone/>
            </a:pPr>
            <a:endParaRPr lang="en-US" dirty="0"/>
          </a:p>
          <a:p>
            <a:pPr marL="514350" lvl="1" indent="0">
              <a:buNone/>
            </a:pPr>
            <a:r>
              <a:rPr lang="en-US" dirty="0"/>
              <a:t>Geopolitics and regulation are reshaping contract models to manage risk</a:t>
            </a:r>
          </a:p>
          <a:p>
            <a:pPr lvl="2"/>
            <a:r>
              <a:rPr lang="en-US" dirty="0"/>
              <a:t>Increased regulatory scrutiny across multiple jurisdictions</a:t>
            </a:r>
          </a:p>
          <a:p>
            <a:pPr lvl="2"/>
            <a:r>
              <a:rPr lang="en-US" dirty="0"/>
              <a:t>Permitting considerations</a:t>
            </a:r>
          </a:p>
          <a:p>
            <a:pPr lvl="2"/>
            <a:r>
              <a:rPr lang="en-US" dirty="0"/>
              <a:t>Supplier selection is constrained by geopolitical/national security considerations</a:t>
            </a:r>
          </a:p>
          <a:p>
            <a:pPr marL="742950" marR="0" lvl="1"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 name="Title 2">
            <a:extLst>
              <a:ext uri="{FF2B5EF4-FFF2-40B4-BE49-F238E27FC236}">
                <a16:creationId xmlns:a16="http://schemas.microsoft.com/office/drawing/2014/main" id="{083C50D8-9BAE-9A86-C232-F0B186A1F9D3}"/>
              </a:ext>
            </a:extLst>
          </p:cNvPr>
          <p:cNvSpPr txBox="1">
            <a:spLocks/>
          </p:cNvSpPr>
          <p:nvPr/>
        </p:nvSpPr>
        <p:spPr>
          <a:xfrm>
            <a:off x="521495" y="274320"/>
            <a:ext cx="9875520" cy="822960"/>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2400" b="0" kern="1200" baseline="0">
                <a:solidFill>
                  <a:schemeClr val="tx1"/>
                </a:solidFill>
                <a:latin typeface="+mj-lt"/>
                <a:ea typeface="+mj-ea"/>
                <a:cs typeface="+mj-cs"/>
              </a:defRPr>
            </a:lvl1pPr>
          </a:lstStyle>
          <a:p>
            <a:pPr>
              <a:defRPr/>
            </a:pPr>
            <a:r>
              <a:rPr lang="en-US" sz="2300" b="1" dirty="0"/>
              <a:t>Market Conditions are Stress-Testing Traditional Contracting Models</a:t>
            </a:r>
            <a:endParaRPr lang="en-US" sz="2300" dirty="0"/>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300" b="1" i="0" u="none" strike="noStrike" kern="1200" cap="none" spc="0" normalizeH="0" baseline="0" noProof="0" dirty="0">
              <a:ln>
                <a:noFill/>
              </a:ln>
              <a:solidFill>
                <a:srgbClr val="000000"/>
              </a:solidFill>
              <a:effectLst/>
              <a:uLnTx/>
              <a:uFillTx/>
              <a:latin typeface="Arial" panose="020B0604020202020204"/>
              <a:ea typeface="+mj-ea"/>
              <a:cs typeface="+mj-cs"/>
            </a:endParaRPr>
          </a:p>
        </p:txBody>
      </p:sp>
      <p:pic>
        <p:nvPicPr>
          <p:cNvPr id="9" name="Picture 8">
            <a:extLst>
              <a:ext uri="{FF2B5EF4-FFF2-40B4-BE49-F238E27FC236}">
                <a16:creationId xmlns:a16="http://schemas.microsoft.com/office/drawing/2014/main" id="{A0DFCDA8-E1F8-862F-51B5-7F3C3376F2F1}"/>
              </a:ext>
            </a:extLst>
          </p:cNvPr>
          <p:cNvPicPr>
            <a:picLocks noChangeAspect="1"/>
          </p:cNvPicPr>
          <p:nvPr/>
        </p:nvPicPr>
        <p:blipFill>
          <a:blip r:embed="rId2"/>
          <a:stretch>
            <a:fillRect/>
          </a:stretch>
        </p:blipFill>
        <p:spPr>
          <a:xfrm>
            <a:off x="8393905" y="5950860"/>
            <a:ext cx="3310415" cy="548688"/>
          </a:xfrm>
          <a:prstGeom prst="rect">
            <a:avLst/>
          </a:prstGeom>
        </p:spPr>
      </p:pic>
      <p:pic>
        <p:nvPicPr>
          <p:cNvPr id="10" name="Graphic 9" descr="Upward trend outline">
            <a:extLst>
              <a:ext uri="{FF2B5EF4-FFF2-40B4-BE49-F238E27FC236}">
                <a16:creationId xmlns:a16="http://schemas.microsoft.com/office/drawing/2014/main" id="{E97D23E8-7363-0439-2E30-FD40F965515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47703" y="1097280"/>
            <a:ext cx="914400" cy="914400"/>
          </a:xfrm>
          <a:prstGeom prst="rect">
            <a:avLst/>
          </a:prstGeom>
        </p:spPr>
      </p:pic>
      <p:pic>
        <p:nvPicPr>
          <p:cNvPr id="11" name="Graphic 10" descr="Contract outline">
            <a:extLst>
              <a:ext uri="{FF2B5EF4-FFF2-40B4-BE49-F238E27FC236}">
                <a16:creationId xmlns:a16="http://schemas.microsoft.com/office/drawing/2014/main" id="{64423714-A0C1-8C15-1DEA-A74D0183C3C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947703" y="3495550"/>
            <a:ext cx="914400" cy="914400"/>
          </a:xfrm>
          <a:prstGeom prst="rect">
            <a:avLst/>
          </a:prstGeom>
        </p:spPr>
      </p:pic>
    </p:spTree>
    <p:extLst>
      <p:ext uri="{BB962C8B-B14F-4D97-AF65-F5344CB8AC3E}">
        <p14:creationId xmlns:p14="http://schemas.microsoft.com/office/powerpoint/2010/main" val="11985955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B9BAE-790C-863D-93FF-1AE2B64499F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54D83F1-6CED-A758-0E14-E7BD155631D9}"/>
              </a:ext>
            </a:extLst>
          </p:cNvPr>
          <p:cNvPicPr>
            <a:picLocks noChangeAspect="1"/>
          </p:cNvPicPr>
          <p:nvPr/>
        </p:nvPicPr>
        <p:blipFill>
          <a:blip r:embed="rId2"/>
          <a:stretch>
            <a:fillRect/>
          </a:stretch>
        </p:blipFill>
        <p:spPr>
          <a:xfrm>
            <a:off x="6025014" y="2249537"/>
            <a:ext cx="5419814" cy="2152075"/>
          </a:xfrm>
          <a:prstGeom prst="rect">
            <a:avLst/>
          </a:prstGeom>
        </p:spPr>
      </p:pic>
      <p:sp>
        <p:nvSpPr>
          <p:cNvPr id="3" name="Text Placeholder 4">
            <a:extLst>
              <a:ext uri="{FF2B5EF4-FFF2-40B4-BE49-F238E27FC236}">
                <a16:creationId xmlns:a16="http://schemas.microsoft.com/office/drawing/2014/main" id="{EF260197-40B3-25D2-1403-44CB9560347F}"/>
              </a:ext>
            </a:extLst>
          </p:cNvPr>
          <p:cNvSpPr txBox="1">
            <a:spLocks/>
          </p:cNvSpPr>
          <p:nvPr/>
        </p:nvSpPr>
        <p:spPr>
          <a:xfrm>
            <a:off x="265176" y="1371600"/>
            <a:ext cx="5486400" cy="4663440"/>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Clr>
                <a:srgbClr val="86868B"/>
              </a:buClr>
              <a:buFont typeface="System Font Regular"/>
              <a:buChar char="⎯"/>
              <a:defRPr sz="20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86868B"/>
              </a:buClr>
              <a:buFont typeface="System Font Regular"/>
              <a:buChar char="⎯"/>
              <a:defRPr sz="18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86868B"/>
              </a:buClr>
              <a:buFont typeface="System Font Regular"/>
              <a:buChar char="⎯"/>
              <a:defRPr sz="16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86868B"/>
              </a:buClr>
              <a:buFont typeface="System Font Regular"/>
              <a:buChar char="⎯"/>
              <a:defRPr sz="1600" b="0" i="0" kern="1200">
                <a:solidFill>
                  <a:srgbClr val="86868B"/>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86868B"/>
              </a:buClr>
              <a:buFont typeface="System Font Regular"/>
              <a:buChar char="⎯"/>
              <a:defRPr sz="1400" b="0" i="0" kern="1200">
                <a:solidFill>
                  <a:srgbClr val="86868B"/>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 indent="0">
              <a:lnSpc>
                <a:spcPct val="110000"/>
              </a:lnSpc>
              <a:spcBef>
                <a:spcPts val="0"/>
              </a:spcBef>
              <a:spcAft>
                <a:spcPts val="600"/>
              </a:spcAft>
              <a:buFont typeface="System Font Regular"/>
              <a:buNone/>
            </a:pPr>
            <a:r>
              <a:rPr lang="en-US" sz="2800" b="1" dirty="0"/>
              <a:t>Key Features</a:t>
            </a:r>
            <a:endParaRPr lang="en-US" sz="2800" dirty="0"/>
          </a:p>
          <a:p>
            <a:pPr>
              <a:lnSpc>
                <a:spcPct val="110000"/>
              </a:lnSpc>
              <a:spcBef>
                <a:spcPts val="0"/>
              </a:spcBef>
              <a:spcAft>
                <a:spcPts val="600"/>
              </a:spcAft>
            </a:pPr>
            <a:r>
              <a:rPr lang="en-US" sz="2800" dirty="0"/>
              <a:t>Single supplier responsible for design, manufacture, installation, and delivery</a:t>
            </a:r>
          </a:p>
          <a:p>
            <a:pPr>
              <a:lnSpc>
                <a:spcPct val="110000"/>
              </a:lnSpc>
              <a:spcBef>
                <a:spcPts val="0"/>
              </a:spcBef>
              <a:spcAft>
                <a:spcPts val="600"/>
              </a:spcAft>
            </a:pPr>
            <a:r>
              <a:rPr lang="en-US" sz="2800" dirty="0"/>
              <a:t>Predictable pricing and schedule certainty</a:t>
            </a:r>
          </a:p>
          <a:p>
            <a:pPr>
              <a:lnSpc>
                <a:spcPct val="110000"/>
              </a:lnSpc>
              <a:spcBef>
                <a:spcPts val="0"/>
              </a:spcBef>
              <a:spcAft>
                <a:spcPts val="600"/>
              </a:spcAft>
            </a:pPr>
            <a:r>
              <a:rPr lang="en-US" sz="2800" dirty="0"/>
              <a:t>Reduced interface management for purchaser</a:t>
            </a:r>
          </a:p>
          <a:p>
            <a:pPr marL="0" indent="0">
              <a:lnSpc>
                <a:spcPct val="110000"/>
              </a:lnSpc>
              <a:spcBef>
                <a:spcPts val="0"/>
              </a:spcBef>
              <a:spcAft>
                <a:spcPts val="600"/>
              </a:spcAft>
              <a:buNone/>
            </a:pPr>
            <a:endParaRPr lang="en-US" sz="2800" dirty="0"/>
          </a:p>
          <a:p>
            <a:pPr marL="0" indent="0">
              <a:lnSpc>
                <a:spcPct val="110000"/>
              </a:lnSpc>
              <a:spcBef>
                <a:spcPts val="0"/>
              </a:spcBef>
              <a:spcAft>
                <a:spcPts val="600"/>
              </a:spcAft>
              <a:buNone/>
            </a:pPr>
            <a:r>
              <a:rPr lang="en-US" sz="2800" b="1" dirty="0"/>
              <a:t>Key Challenges</a:t>
            </a:r>
            <a:endParaRPr lang="en-US" sz="2800" dirty="0"/>
          </a:p>
          <a:p>
            <a:pPr>
              <a:lnSpc>
                <a:spcPct val="110000"/>
              </a:lnSpc>
              <a:spcBef>
                <a:spcPts val="0"/>
              </a:spcBef>
              <a:spcAft>
                <a:spcPts val="600"/>
              </a:spcAft>
            </a:pPr>
            <a:r>
              <a:rPr lang="en-US" sz="2800" dirty="0"/>
              <a:t>Reduced flexibility once contract is signed</a:t>
            </a:r>
          </a:p>
          <a:p>
            <a:pPr>
              <a:lnSpc>
                <a:spcPct val="110000"/>
              </a:lnSpc>
              <a:spcBef>
                <a:spcPts val="0"/>
              </a:spcBef>
              <a:spcAft>
                <a:spcPts val="600"/>
              </a:spcAft>
            </a:pPr>
            <a:r>
              <a:rPr lang="en-US" sz="2800" dirty="0"/>
              <a:t>Risk priced at a premium</a:t>
            </a:r>
          </a:p>
          <a:p>
            <a:pPr>
              <a:lnSpc>
                <a:spcPct val="110000"/>
              </a:lnSpc>
              <a:spcBef>
                <a:spcPts val="0"/>
              </a:spcBef>
              <a:spcAft>
                <a:spcPts val="600"/>
              </a:spcAft>
            </a:pPr>
            <a:r>
              <a:rPr lang="en-US" sz="2800" dirty="0"/>
              <a:t>Limited transparency into sub-supplier performance</a:t>
            </a:r>
          </a:p>
          <a:p>
            <a:pPr>
              <a:lnSpc>
                <a:spcPct val="110000"/>
              </a:lnSpc>
              <a:spcBef>
                <a:spcPts val="0"/>
              </a:spcBef>
              <a:spcAft>
                <a:spcPts val="600"/>
              </a:spcAft>
            </a:pPr>
            <a:r>
              <a:rPr lang="en-US" sz="2800" dirty="0"/>
              <a:t>Heightened exposure to supplier bottlenecks and geopolitical risk</a:t>
            </a:r>
          </a:p>
          <a:p>
            <a:endParaRPr lang="en-US" sz="2800" dirty="0"/>
          </a:p>
        </p:txBody>
      </p:sp>
      <p:sp>
        <p:nvSpPr>
          <p:cNvPr id="5" name="Title 3">
            <a:extLst>
              <a:ext uri="{FF2B5EF4-FFF2-40B4-BE49-F238E27FC236}">
                <a16:creationId xmlns:a16="http://schemas.microsoft.com/office/drawing/2014/main" id="{BC37389C-781B-4C54-3788-383FCEADB1BD}"/>
              </a:ext>
            </a:extLst>
          </p:cNvPr>
          <p:cNvSpPr>
            <a:spLocks noGrp="1"/>
          </p:cNvSpPr>
          <p:nvPr>
            <p:ph type="title"/>
          </p:nvPr>
        </p:nvSpPr>
        <p:spPr>
          <a:xfrm>
            <a:off x="265176" y="274320"/>
            <a:ext cx="9875520" cy="822960"/>
          </a:xfrm>
        </p:spPr>
        <p:txBody>
          <a:bodyPr>
            <a:normAutofit/>
          </a:bodyPr>
          <a:lstStyle/>
          <a:p>
            <a:r>
              <a:rPr lang="en-US" sz="2800" b="1" dirty="0"/>
              <a:t>Turnkey Contracting Model</a:t>
            </a:r>
          </a:p>
        </p:txBody>
      </p:sp>
      <p:pic>
        <p:nvPicPr>
          <p:cNvPr id="6" name="Picture 5">
            <a:extLst>
              <a:ext uri="{FF2B5EF4-FFF2-40B4-BE49-F238E27FC236}">
                <a16:creationId xmlns:a16="http://schemas.microsoft.com/office/drawing/2014/main" id="{070F08C2-1090-609A-BAA9-90605854FB16}"/>
              </a:ext>
            </a:extLst>
          </p:cNvPr>
          <p:cNvPicPr>
            <a:picLocks noChangeAspect="1"/>
          </p:cNvPicPr>
          <p:nvPr/>
        </p:nvPicPr>
        <p:blipFill>
          <a:blip r:embed="rId3"/>
          <a:stretch>
            <a:fillRect/>
          </a:stretch>
        </p:blipFill>
        <p:spPr>
          <a:xfrm>
            <a:off x="8403336" y="6035040"/>
            <a:ext cx="3310415" cy="548688"/>
          </a:xfrm>
          <a:prstGeom prst="rect">
            <a:avLst/>
          </a:prstGeom>
        </p:spPr>
      </p:pic>
    </p:spTree>
    <p:extLst>
      <p:ext uri="{BB962C8B-B14F-4D97-AF65-F5344CB8AC3E}">
        <p14:creationId xmlns:p14="http://schemas.microsoft.com/office/powerpoint/2010/main" val="7191186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A4CB0-7FD3-E632-4EA9-F7CC55D61B40}"/>
            </a:ext>
          </a:extLst>
        </p:cNvPr>
        <p:cNvGrpSpPr/>
        <p:nvPr/>
      </p:nvGrpSpPr>
      <p:grpSpPr>
        <a:xfrm>
          <a:off x="0" y="0"/>
          <a:ext cx="0" cy="0"/>
          <a:chOff x="0" y="0"/>
          <a:chExt cx="0" cy="0"/>
        </a:xfrm>
      </p:grpSpPr>
      <p:sp>
        <p:nvSpPr>
          <p:cNvPr id="6" name="Text Placeholder 1">
            <a:extLst>
              <a:ext uri="{FF2B5EF4-FFF2-40B4-BE49-F238E27FC236}">
                <a16:creationId xmlns:a16="http://schemas.microsoft.com/office/drawing/2014/main" id="{6883CC78-6914-AF38-F78D-11B3EA235958}"/>
              </a:ext>
            </a:extLst>
          </p:cNvPr>
          <p:cNvSpPr txBox="1">
            <a:spLocks/>
          </p:cNvSpPr>
          <p:nvPr/>
        </p:nvSpPr>
        <p:spPr>
          <a:xfrm>
            <a:off x="227459" y="1262218"/>
            <a:ext cx="5857007" cy="5172508"/>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Clr>
                <a:srgbClr val="86868B"/>
              </a:buClr>
              <a:buFont typeface="System Font Regular"/>
              <a:buChar char="⎯"/>
              <a:defRPr sz="20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86868B"/>
              </a:buClr>
              <a:buFont typeface="System Font Regular"/>
              <a:buChar char="⎯"/>
              <a:defRPr sz="18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86868B"/>
              </a:buClr>
              <a:buFont typeface="System Font Regular"/>
              <a:buChar char="⎯"/>
              <a:defRPr sz="16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86868B"/>
              </a:buClr>
              <a:buFont typeface="System Font Regular"/>
              <a:buChar char="⎯"/>
              <a:defRPr sz="1600" b="0" i="0" kern="1200">
                <a:solidFill>
                  <a:srgbClr val="86868B"/>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86868B"/>
              </a:buClr>
              <a:buFont typeface="System Font Regular"/>
              <a:buChar char="⎯"/>
              <a:defRPr sz="1400" b="0" i="0" kern="1200">
                <a:solidFill>
                  <a:srgbClr val="86868B"/>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spcAft>
                <a:spcPts val="600"/>
              </a:spcAft>
              <a:buNone/>
            </a:pPr>
            <a:r>
              <a:rPr lang="en-US" sz="2200" b="1" dirty="0"/>
              <a:t>Key Features</a:t>
            </a:r>
            <a:endParaRPr lang="en-US" sz="2200" dirty="0"/>
          </a:p>
          <a:p>
            <a:pPr>
              <a:lnSpc>
                <a:spcPct val="110000"/>
              </a:lnSpc>
              <a:spcBef>
                <a:spcPts val="0"/>
              </a:spcBef>
              <a:spcAft>
                <a:spcPts val="600"/>
              </a:spcAft>
            </a:pPr>
            <a:r>
              <a:rPr lang="en-US" sz="2200" dirty="0"/>
              <a:t>Separation of supply, installation, and design responsibilities</a:t>
            </a:r>
          </a:p>
          <a:p>
            <a:pPr>
              <a:lnSpc>
                <a:spcPct val="110000"/>
              </a:lnSpc>
              <a:spcBef>
                <a:spcPts val="0"/>
              </a:spcBef>
              <a:spcAft>
                <a:spcPts val="600"/>
              </a:spcAft>
            </a:pPr>
            <a:r>
              <a:rPr lang="en-US" sz="2200" dirty="0"/>
              <a:t>Increased flexibility and supplier choice</a:t>
            </a:r>
          </a:p>
          <a:p>
            <a:pPr>
              <a:lnSpc>
                <a:spcPct val="110000"/>
              </a:lnSpc>
              <a:spcBef>
                <a:spcPts val="0"/>
              </a:spcBef>
              <a:spcAft>
                <a:spcPts val="600"/>
              </a:spcAft>
            </a:pPr>
            <a:r>
              <a:rPr lang="en-US" sz="2200" dirty="0"/>
              <a:t>Potential cost efficiencies</a:t>
            </a:r>
          </a:p>
          <a:p>
            <a:pPr>
              <a:lnSpc>
                <a:spcPct val="110000"/>
              </a:lnSpc>
              <a:spcBef>
                <a:spcPts val="0"/>
              </a:spcBef>
              <a:spcAft>
                <a:spcPts val="600"/>
              </a:spcAft>
            </a:pPr>
            <a:r>
              <a:rPr lang="en-US" sz="2200" dirty="0"/>
              <a:t>Ability to mitigate supplier concentration risk</a:t>
            </a:r>
          </a:p>
          <a:p>
            <a:pPr marL="0" indent="0">
              <a:lnSpc>
                <a:spcPct val="110000"/>
              </a:lnSpc>
              <a:spcBef>
                <a:spcPts val="0"/>
              </a:spcBef>
              <a:spcAft>
                <a:spcPts val="600"/>
              </a:spcAft>
              <a:buNone/>
            </a:pPr>
            <a:endParaRPr lang="en-US" sz="2200" dirty="0"/>
          </a:p>
          <a:p>
            <a:pPr marL="0" indent="0">
              <a:lnSpc>
                <a:spcPct val="110000"/>
              </a:lnSpc>
              <a:spcBef>
                <a:spcPts val="0"/>
              </a:spcBef>
              <a:spcAft>
                <a:spcPts val="600"/>
              </a:spcAft>
              <a:buNone/>
            </a:pPr>
            <a:endParaRPr lang="en-US" sz="2200" dirty="0"/>
          </a:p>
          <a:p>
            <a:pPr marL="0" indent="0">
              <a:lnSpc>
                <a:spcPct val="110000"/>
              </a:lnSpc>
              <a:spcBef>
                <a:spcPts val="0"/>
              </a:spcBef>
              <a:spcAft>
                <a:spcPts val="600"/>
              </a:spcAft>
              <a:buNone/>
            </a:pPr>
            <a:endParaRPr lang="en-US" sz="2200" dirty="0"/>
          </a:p>
          <a:p>
            <a:pPr marL="0" indent="0">
              <a:lnSpc>
                <a:spcPct val="110000"/>
              </a:lnSpc>
              <a:spcBef>
                <a:spcPts val="0"/>
              </a:spcBef>
              <a:spcAft>
                <a:spcPts val="600"/>
              </a:spcAft>
              <a:buNone/>
            </a:pPr>
            <a:endParaRPr lang="en-US" sz="2200" dirty="0"/>
          </a:p>
          <a:p>
            <a:pPr marL="0" indent="0">
              <a:lnSpc>
                <a:spcPct val="110000"/>
              </a:lnSpc>
              <a:spcBef>
                <a:spcPts val="0"/>
              </a:spcBef>
              <a:spcAft>
                <a:spcPts val="600"/>
              </a:spcAft>
              <a:buNone/>
            </a:pPr>
            <a:r>
              <a:rPr lang="en-US" sz="2200" b="1" dirty="0"/>
              <a:t>Key Challenges</a:t>
            </a:r>
            <a:endParaRPr lang="en-US" sz="2200" dirty="0"/>
          </a:p>
          <a:p>
            <a:pPr>
              <a:lnSpc>
                <a:spcPct val="110000"/>
              </a:lnSpc>
              <a:spcBef>
                <a:spcPts val="0"/>
              </a:spcBef>
              <a:spcAft>
                <a:spcPts val="600"/>
              </a:spcAft>
            </a:pPr>
            <a:r>
              <a:rPr lang="en-US" sz="2200" dirty="0"/>
              <a:t>Purchaser assumes interface and integration risk</a:t>
            </a:r>
          </a:p>
          <a:p>
            <a:pPr>
              <a:lnSpc>
                <a:spcPct val="110000"/>
              </a:lnSpc>
              <a:spcBef>
                <a:spcPts val="0"/>
              </a:spcBef>
              <a:spcAft>
                <a:spcPts val="600"/>
              </a:spcAft>
            </a:pPr>
            <a:r>
              <a:rPr lang="en-US" sz="2200" dirty="0"/>
              <a:t>Increased coordination and administrative burden</a:t>
            </a:r>
          </a:p>
          <a:p>
            <a:pPr>
              <a:lnSpc>
                <a:spcPct val="110000"/>
              </a:lnSpc>
              <a:spcBef>
                <a:spcPts val="0"/>
              </a:spcBef>
              <a:spcAft>
                <a:spcPts val="600"/>
              </a:spcAft>
            </a:pPr>
            <a:r>
              <a:rPr lang="en-US" sz="2200" dirty="0"/>
              <a:t>Complex liability and warranty alignment</a:t>
            </a:r>
          </a:p>
          <a:p>
            <a:pPr>
              <a:lnSpc>
                <a:spcPct val="110000"/>
              </a:lnSpc>
              <a:spcBef>
                <a:spcPts val="0"/>
              </a:spcBef>
              <a:spcAft>
                <a:spcPts val="600"/>
              </a:spcAft>
            </a:pPr>
            <a:r>
              <a:rPr lang="en-US" sz="2200" dirty="0"/>
              <a:t>Greater exposure to regulatory sequencing issues</a:t>
            </a:r>
          </a:p>
          <a:p>
            <a:pPr marL="57150" indent="0">
              <a:buFont typeface="System Font Regular"/>
              <a:buNone/>
            </a:pPr>
            <a:endParaRPr lang="en-US" sz="2200" u="sng" dirty="0"/>
          </a:p>
          <a:p>
            <a:pPr marL="57150" indent="0">
              <a:buFont typeface="System Font Regular"/>
              <a:buNone/>
            </a:pPr>
            <a:endParaRPr lang="en-US" dirty="0"/>
          </a:p>
        </p:txBody>
      </p:sp>
      <p:sp>
        <p:nvSpPr>
          <p:cNvPr id="12" name="Title 3">
            <a:extLst>
              <a:ext uri="{FF2B5EF4-FFF2-40B4-BE49-F238E27FC236}">
                <a16:creationId xmlns:a16="http://schemas.microsoft.com/office/drawing/2014/main" id="{7CE87797-6847-A3D5-3D51-6A451085272C}"/>
              </a:ext>
            </a:extLst>
          </p:cNvPr>
          <p:cNvSpPr>
            <a:spLocks noGrp="1"/>
          </p:cNvSpPr>
          <p:nvPr>
            <p:ph type="title"/>
          </p:nvPr>
        </p:nvSpPr>
        <p:spPr>
          <a:xfrm>
            <a:off x="457200" y="274320"/>
            <a:ext cx="9875520" cy="822960"/>
          </a:xfrm>
        </p:spPr>
        <p:txBody>
          <a:bodyPr>
            <a:normAutofit/>
          </a:bodyPr>
          <a:lstStyle/>
          <a:p>
            <a:r>
              <a:rPr lang="en-US" sz="2800" b="1" dirty="0"/>
              <a:t>Disaggregated Contracting Model</a:t>
            </a:r>
          </a:p>
        </p:txBody>
      </p:sp>
      <p:pic>
        <p:nvPicPr>
          <p:cNvPr id="13" name="Picture 12">
            <a:extLst>
              <a:ext uri="{FF2B5EF4-FFF2-40B4-BE49-F238E27FC236}">
                <a16:creationId xmlns:a16="http://schemas.microsoft.com/office/drawing/2014/main" id="{4E85B555-E258-E632-DF77-6C63F71FCBAB}"/>
              </a:ext>
            </a:extLst>
          </p:cNvPr>
          <p:cNvPicPr>
            <a:picLocks noChangeAspect="1"/>
          </p:cNvPicPr>
          <p:nvPr/>
        </p:nvPicPr>
        <p:blipFill>
          <a:blip r:embed="rId2"/>
          <a:stretch>
            <a:fillRect/>
          </a:stretch>
        </p:blipFill>
        <p:spPr>
          <a:xfrm>
            <a:off x="8424385" y="5525924"/>
            <a:ext cx="3310415" cy="548688"/>
          </a:xfrm>
          <a:prstGeom prst="rect">
            <a:avLst/>
          </a:prstGeom>
        </p:spPr>
      </p:pic>
      <p:sp>
        <p:nvSpPr>
          <p:cNvPr id="14" name="Rectangle: Rounded Corners 13">
            <a:extLst>
              <a:ext uri="{FF2B5EF4-FFF2-40B4-BE49-F238E27FC236}">
                <a16:creationId xmlns:a16="http://schemas.microsoft.com/office/drawing/2014/main" id="{0C495752-E367-C303-84F0-1FADE5AC4F53}"/>
              </a:ext>
            </a:extLst>
          </p:cNvPr>
          <p:cNvSpPr/>
          <p:nvPr/>
        </p:nvSpPr>
        <p:spPr>
          <a:xfrm>
            <a:off x="6982040" y="2470534"/>
            <a:ext cx="2058853" cy="47581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Purchaser</a:t>
            </a:r>
          </a:p>
        </p:txBody>
      </p:sp>
      <p:sp>
        <p:nvSpPr>
          <p:cNvPr id="15" name="Rectangle: Rounded Corners 14">
            <a:extLst>
              <a:ext uri="{FF2B5EF4-FFF2-40B4-BE49-F238E27FC236}">
                <a16:creationId xmlns:a16="http://schemas.microsoft.com/office/drawing/2014/main" id="{265DAAF3-BAB0-D98B-7621-49925A9CEA0C}"/>
              </a:ext>
            </a:extLst>
          </p:cNvPr>
          <p:cNvSpPr/>
          <p:nvPr/>
        </p:nvSpPr>
        <p:spPr>
          <a:xfrm>
            <a:off x="6930694" y="3373379"/>
            <a:ext cx="2161546" cy="47581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Marine Installation Supplier</a:t>
            </a:r>
          </a:p>
        </p:txBody>
      </p:sp>
      <p:sp>
        <p:nvSpPr>
          <p:cNvPr id="16" name="Rectangle: Rounded Corners 15">
            <a:extLst>
              <a:ext uri="{FF2B5EF4-FFF2-40B4-BE49-F238E27FC236}">
                <a16:creationId xmlns:a16="http://schemas.microsoft.com/office/drawing/2014/main" id="{E12055EB-EA57-328E-7FED-CCA4C7716D00}"/>
              </a:ext>
            </a:extLst>
          </p:cNvPr>
          <p:cNvSpPr/>
          <p:nvPr/>
        </p:nvSpPr>
        <p:spPr>
          <a:xfrm>
            <a:off x="5260059" y="4274775"/>
            <a:ext cx="1648823" cy="430235"/>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Subcontractor</a:t>
            </a:r>
          </a:p>
        </p:txBody>
      </p:sp>
      <p:sp>
        <p:nvSpPr>
          <p:cNvPr id="17" name="Rectangle: Rounded Corners 16">
            <a:extLst>
              <a:ext uri="{FF2B5EF4-FFF2-40B4-BE49-F238E27FC236}">
                <a16:creationId xmlns:a16="http://schemas.microsoft.com/office/drawing/2014/main" id="{297F0666-D655-D776-B43F-2CD4EA5B786E}"/>
              </a:ext>
            </a:extLst>
          </p:cNvPr>
          <p:cNvSpPr/>
          <p:nvPr/>
        </p:nvSpPr>
        <p:spPr>
          <a:xfrm>
            <a:off x="7165240" y="4274774"/>
            <a:ext cx="1648823" cy="430235"/>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Subcontractor</a:t>
            </a:r>
          </a:p>
        </p:txBody>
      </p:sp>
      <p:sp>
        <p:nvSpPr>
          <p:cNvPr id="18" name="Rectangle: Rounded Corners 17">
            <a:extLst>
              <a:ext uri="{FF2B5EF4-FFF2-40B4-BE49-F238E27FC236}">
                <a16:creationId xmlns:a16="http://schemas.microsoft.com/office/drawing/2014/main" id="{A925ACAB-6D37-3DC6-17E8-E267348AB986}"/>
              </a:ext>
            </a:extLst>
          </p:cNvPr>
          <p:cNvSpPr/>
          <p:nvPr/>
        </p:nvSpPr>
        <p:spPr>
          <a:xfrm>
            <a:off x="9070420" y="4275501"/>
            <a:ext cx="1648823" cy="430235"/>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Subcontractor</a:t>
            </a:r>
          </a:p>
        </p:txBody>
      </p:sp>
      <p:cxnSp>
        <p:nvCxnSpPr>
          <p:cNvPr id="19" name="Straight Arrow Connector 18">
            <a:extLst>
              <a:ext uri="{FF2B5EF4-FFF2-40B4-BE49-F238E27FC236}">
                <a16:creationId xmlns:a16="http://schemas.microsoft.com/office/drawing/2014/main" id="{97DEE5B3-3302-2729-5709-70879FE24664}"/>
              </a:ext>
            </a:extLst>
          </p:cNvPr>
          <p:cNvCxnSpPr>
            <a:cxnSpLocks/>
            <a:stCxn id="14" idx="2"/>
            <a:endCxn id="15" idx="0"/>
          </p:cNvCxnSpPr>
          <p:nvPr/>
        </p:nvCxnSpPr>
        <p:spPr>
          <a:xfrm>
            <a:off x="8011467" y="2946352"/>
            <a:ext cx="0" cy="427027"/>
          </a:xfrm>
          <a:prstGeom prst="straightConnector1">
            <a:avLst/>
          </a:prstGeom>
          <a:ln w="41275">
            <a:solidFill>
              <a:schemeClr val="tx1"/>
            </a:solidFill>
            <a:tailEnd type="stealth" w="lg" len="lg"/>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6895A47F-925E-E5C5-5C6C-3ABE1EB9F667}"/>
              </a:ext>
            </a:extLst>
          </p:cNvPr>
          <p:cNvCxnSpPr>
            <a:cxnSpLocks/>
            <a:stCxn id="15" idx="2"/>
            <a:endCxn id="16" idx="0"/>
          </p:cNvCxnSpPr>
          <p:nvPr/>
        </p:nvCxnSpPr>
        <p:spPr>
          <a:xfrm flipH="1">
            <a:off x="6084471" y="3849197"/>
            <a:ext cx="1926996" cy="425578"/>
          </a:xfrm>
          <a:prstGeom prst="straightConnector1">
            <a:avLst/>
          </a:prstGeom>
          <a:ln w="41275">
            <a:solidFill>
              <a:schemeClr val="tx1"/>
            </a:solidFill>
            <a:prstDash val="dash"/>
            <a:headEnd type="none"/>
            <a:tailEnd type="stealth" w="lg" len="lg"/>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1C4316C9-9704-21A0-E2F1-4C57EF047351}"/>
              </a:ext>
            </a:extLst>
          </p:cNvPr>
          <p:cNvCxnSpPr>
            <a:cxnSpLocks/>
            <a:stCxn id="15" idx="2"/>
            <a:endCxn id="17" idx="0"/>
          </p:cNvCxnSpPr>
          <p:nvPr/>
        </p:nvCxnSpPr>
        <p:spPr>
          <a:xfrm flipH="1">
            <a:off x="7989652" y="3849197"/>
            <a:ext cx="21815" cy="425577"/>
          </a:xfrm>
          <a:prstGeom prst="straightConnector1">
            <a:avLst/>
          </a:prstGeom>
          <a:ln w="41275">
            <a:solidFill>
              <a:schemeClr val="tx1"/>
            </a:solidFill>
            <a:prstDash val="dash"/>
            <a:headEnd type="none"/>
            <a:tailEnd type="stealth" w="lg" len="lg"/>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58D0D3EA-2B4E-B453-996A-5E9AFC0FCF5E}"/>
              </a:ext>
            </a:extLst>
          </p:cNvPr>
          <p:cNvCxnSpPr>
            <a:cxnSpLocks/>
            <a:stCxn id="15" idx="2"/>
            <a:endCxn id="18" idx="0"/>
          </p:cNvCxnSpPr>
          <p:nvPr/>
        </p:nvCxnSpPr>
        <p:spPr>
          <a:xfrm>
            <a:off x="8011467" y="3849197"/>
            <a:ext cx="1883365" cy="426304"/>
          </a:xfrm>
          <a:prstGeom prst="straightConnector1">
            <a:avLst/>
          </a:prstGeom>
          <a:ln w="41275">
            <a:solidFill>
              <a:schemeClr val="tx1"/>
            </a:solidFill>
            <a:prstDash val="dash"/>
            <a:headEnd type="none"/>
            <a:tailEnd type="stealth" w="lg" len="lg"/>
          </a:ln>
        </p:spPr>
        <p:style>
          <a:lnRef idx="2">
            <a:schemeClr val="accent1"/>
          </a:lnRef>
          <a:fillRef idx="0">
            <a:schemeClr val="accent1"/>
          </a:fillRef>
          <a:effectRef idx="1">
            <a:schemeClr val="accent1"/>
          </a:effectRef>
          <a:fontRef idx="minor">
            <a:schemeClr val="tx1"/>
          </a:fontRef>
        </p:style>
      </p:cxnSp>
      <p:sp>
        <p:nvSpPr>
          <p:cNvPr id="23" name="Rectangle: Rounded Corners 22">
            <a:extLst>
              <a:ext uri="{FF2B5EF4-FFF2-40B4-BE49-F238E27FC236}">
                <a16:creationId xmlns:a16="http://schemas.microsoft.com/office/drawing/2014/main" id="{40B506BC-9166-7995-A9FE-8D5FA62848E9}"/>
              </a:ext>
            </a:extLst>
          </p:cNvPr>
          <p:cNvSpPr/>
          <p:nvPr/>
        </p:nvSpPr>
        <p:spPr>
          <a:xfrm>
            <a:off x="5457497" y="3373040"/>
            <a:ext cx="1337138" cy="47581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Permitting </a:t>
            </a:r>
          </a:p>
          <a:p>
            <a:pPr algn="ctr"/>
            <a:r>
              <a:rPr lang="en-US" dirty="0">
                <a:solidFill>
                  <a:schemeClr val="tx1"/>
                </a:solidFill>
              </a:rPr>
              <a:t>Supplier</a:t>
            </a:r>
          </a:p>
        </p:txBody>
      </p:sp>
      <p:sp>
        <p:nvSpPr>
          <p:cNvPr id="24" name="Rectangle: Rounded Corners 23">
            <a:extLst>
              <a:ext uri="{FF2B5EF4-FFF2-40B4-BE49-F238E27FC236}">
                <a16:creationId xmlns:a16="http://schemas.microsoft.com/office/drawing/2014/main" id="{9AF31FD2-CED5-A43B-706C-4F43A9A891C3}"/>
              </a:ext>
            </a:extLst>
          </p:cNvPr>
          <p:cNvSpPr/>
          <p:nvPr/>
        </p:nvSpPr>
        <p:spPr>
          <a:xfrm>
            <a:off x="9224229" y="3372654"/>
            <a:ext cx="1341205" cy="47581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Cable </a:t>
            </a:r>
          </a:p>
          <a:p>
            <a:pPr algn="ctr"/>
            <a:r>
              <a:rPr lang="en-US" dirty="0">
                <a:solidFill>
                  <a:schemeClr val="tx1"/>
                </a:solidFill>
              </a:rPr>
              <a:t>Supplier</a:t>
            </a:r>
          </a:p>
        </p:txBody>
      </p:sp>
      <p:cxnSp>
        <p:nvCxnSpPr>
          <p:cNvPr id="25" name="Straight Arrow Connector 24">
            <a:extLst>
              <a:ext uri="{FF2B5EF4-FFF2-40B4-BE49-F238E27FC236}">
                <a16:creationId xmlns:a16="http://schemas.microsoft.com/office/drawing/2014/main" id="{6FF1D1AF-357D-F756-F579-0B65F7634221}"/>
              </a:ext>
            </a:extLst>
          </p:cNvPr>
          <p:cNvCxnSpPr>
            <a:cxnSpLocks/>
            <a:stCxn id="14" idx="2"/>
            <a:endCxn id="24" idx="0"/>
          </p:cNvCxnSpPr>
          <p:nvPr/>
        </p:nvCxnSpPr>
        <p:spPr>
          <a:xfrm>
            <a:off x="8011467" y="2946352"/>
            <a:ext cx="1883365" cy="426302"/>
          </a:xfrm>
          <a:prstGeom prst="straightConnector1">
            <a:avLst/>
          </a:prstGeom>
          <a:ln w="41275">
            <a:solidFill>
              <a:schemeClr val="tx1"/>
            </a:solidFill>
            <a:tailEnd type="stealth" w="lg" len="lg"/>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5F197B94-7EEF-54C5-6771-45D9267943F1}"/>
              </a:ext>
            </a:extLst>
          </p:cNvPr>
          <p:cNvCxnSpPr>
            <a:cxnSpLocks/>
            <a:stCxn id="14" idx="2"/>
            <a:endCxn id="23" idx="0"/>
          </p:cNvCxnSpPr>
          <p:nvPr/>
        </p:nvCxnSpPr>
        <p:spPr>
          <a:xfrm flipH="1">
            <a:off x="6126066" y="2946352"/>
            <a:ext cx="1885401" cy="426688"/>
          </a:xfrm>
          <a:prstGeom prst="straightConnector1">
            <a:avLst/>
          </a:prstGeom>
          <a:ln w="41275">
            <a:solidFill>
              <a:schemeClr val="tx1"/>
            </a:solidFill>
            <a:tailEnd type="stealth" w="lg" len="lg"/>
          </a:ln>
        </p:spPr>
        <p:style>
          <a:lnRef idx="2">
            <a:schemeClr val="accent1"/>
          </a:lnRef>
          <a:fillRef idx="0">
            <a:schemeClr val="accent1"/>
          </a:fillRef>
          <a:effectRef idx="1">
            <a:schemeClr val="accent1"/>
          </a:effectRef>
          <a:fontRef idx="minor">
            <a:schemeClr val="tx1"/>
          </a:fontRef>
        </p:style>
      </p:cxnSp>
      <p:sp>
        <p:nvSpPr>
          <p:cNvPr id="27" name="Rectangle: Rounded Corners 26">
            <a:extLst>
              <a:ext uri="{FF2B5EF4-FFF2-40B4-BE49-F238E27FC236}">
                <a16:creationId xmlns:a16="http://schemas.microsoft.com/office/drawing/2014/main" id="{BE28A71D-F5EE-C3F6-B42D-AC65CF60B088}"/>
              </a:ext>
            </a:extLst>
          </p:cNvPr>
          <p:cNvSpPr/>
          <p:nvPr/>
        </p:nvSpPr>
        <p:spPr>
          <a:xfrm>
            <a:off x="3786316" y="3372654"/>
            <a:ext cx="1535122" cy="47581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Design </a:t>
            </a:r>
          </a:p>
          <a:p>
            <a:pPr algn="ctr"/>
            <a:r>
              <a:rPr lang="en-US" dirty="0">
                <a:solidFill>
                  <a:schemeClr val="tx1"/>
                </a:solidFill>
              </a:rPr>
              <a:t>Supplier</a:t>
            </a:r>
          </a:p>
        </p:txBody>
      </p:sp>
      <p:sp>
        <p:nvSpPr>
          <p:cNvPr id="28" name="Rectangle: Rounded Corners 27">
            <a:extLst>
              <a:ext uri="{FF2B5EF4-FFF2-40B4-BE49-F238E27FC236}">
                <a16:creationId xmlns:a16="http://schemas.microsoft.com/office/drawing/2014/main" id="{0068C552-CFDE-4B22-D94E-B629014561DD}"/>
              </a:ext>
            </a:extLst>
          </p:cNvPr>
          <p:cNvSpPr/>
          <p:nvPr/>
        </p:nvSpPr>
        <p:spPr>
          <a:xfrm>
            <a:off x="10697423" y="3372654"/>
            <a:ext cx="1341205" cy="475818"/>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Repeater</a:t>
            </a:r>
          </a:p>
          <a:p>
            <a:pPr algn="ctr"/>
            <a:r>
              <a:rPr lang="en-US" dirty="0">
                <a:solidFill>
                  <a:schemeClr val="tx1"/>
                </a:solidFill>
              </a:rPr>
              <a:t>Supplier</a:t>
            </a:r>
          </a:p>
        </p:txBody>
      </p:sp>
      <p:cxnSp>
        <p:nvCxnSpPr>
          <p:cNvPr id="29" name="Straight Arrow Connector 28">
            <a:extLst>
              <a:ext uri="{FF2B5EF4-FFF2-40B4-BE49-F238E27FC236}">
                <a16:creationId xmlns:a16="http://schemas.microsoft.com/office/drawing/2014/main" id="{7E9DE77D-4020-6E9E-125A-AE1D957832FE}"/>
              </a:ext>
            </a:extLst>
          </p:cNvPr>
          <p:cNvCxnSpPr>
            <a:cxnSpLocks/>
            <a:stCxn id="14" idx="2"/>
            <a:endCxn id="27" idx="0"/>
          </p:cNvCxnSpPr>
          <p:nvPr/>
        </p:nvCxnSpPr>
        <p:spPr>
          <a:xfrm flipH="1">
            <a:off x="4553877" y="2946352"/>
            <a:ext cx="3457590" cy="426302"/>
          </a:xfrm>
          <a:prstGeom prst="straightConnector1">
            <a:avLst/>
          </a:prstGeom>
          <a:ln w="41275">
            <a:solidFill>
              <a:schemeClr val="tx1"/>
            </a:solidFill>
            <a:tailEnd type="stealth" w="lg" len="lg"/>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7D00CE78-398A-CA98-AB64-15D0643C625B}"/>
              </a:ext>
            </a:extLst>
          </p:cNvPr>
          <p:cNvCxnSpPr>
            <a:cxnSpLocks/>
            <a:stCxn id="14" idx="2"/>
            <a:endCxn id="28" idx="0"/>
          </p:cNvCxnSpPr>
          <p:nvPr/>
        </p:nvCxnSpPr>
        <p:spPr>
          <a:xfrm>
            <a:off x="8011467" y="2946352"/>
            <a:ext cx="3356559" cy="426302"/>
          </a:xfrm>
          <a:prstGeom prst="straightConnector1">
            <a:avLst/>
          </a:prstGeom>
          <a:ln w="41275">
            <a:solidFill>
              <a:schemeClr val="tx1"/>
            </a:solidFill>
            <a:tailEnd type="stealth"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376957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07577-66A9-DBDD-B58C-910A286E6F1D}"/>
            </a:ext>
          </a:extLst>
        </p:cNvPr>
        <p:cNvGrpSpPr/>
        <p:nvPr/>
      </p:nvGrpSpPr>
      <p:grpSpPr>
        <a:xfrm>
          <a:off x="0" y="0"/>
          <a:ext cx="0" cy="0"/>
          <a:chOff x="0" y="0"/>
          <a:chExt cx="0" cy="0"/>
        </a:xfrm>
      </p:grpSpPr>
      <p:sp>
        <p:nvSpPr>
          <p:cNvPr id="10" name="Text Placeholder 5">
            <a:extLst>
              <a:ext uri="{FF2B5EF4-FFF2-40B4-BE49-F238E27FC236}">
                <a16:creationId xmlns:a16="http://schemas.microsoft.com/office/drawing/2014/main" id="{2559CAD3-B1A2-25BE-2FE8-C063BDEEA022}"/>
              </a:ext>
            </a:extLst>
          </p:cNvPr>
          <p:cNvSpPr txBox="1">
            <a:spLocks/>
          </p:cNvSpPr>
          <p:nvPr/>
        </p:nvSpPr>
        <p:spPr>
          <a:xfrm>
            <a:off x="457200" y="1371600"/>
            <a:ext cx="11247120" cy="4663440"/>
          </a:xfrm>
          <a:prstGeom prst="rect">
            <a:avLst/>
          </a:prstGeom>
        </p:spPr>
        <p:txBody>
          <a:bodyPr>
            <a:normAutofit lnSpcReduction="10000"/>
          </a:bodyPr>
          <a:lstStyle>
            <a:lvl1pPr marL="285750" indent="-228600" algn="l" defTabSz="914400" rtl="0" eaLnBrk="1" latinLnBrk="0" hangingPunct="1">
              <a:spcBef>
                <a:spcPts val="0"/>
              </a:spcBef>
              <a:spcAft>
                <a:spcPts val="600"/>
              </a:spcAft>
              <a:buFont typeface="Arial" panose="020B0604020202020204" pitchFamily="34" charset="0"/>
              <a:buChar char="•"/>
              <a:defRPr lang="en-US" sz="2400" b="0" kern="1200" dirty="0">
                <a:solidFill>
                  <a:schemeClr val="tx1"/>
                </a:solidFill>
                <a:latin typeface="Arial" panose="020B0604020202020204" pitchFamily="34" charset="0"/>
                <a:ea typeface="+mn-ea"/>
                <a:cs typeface="Arial" panose="020B0604020202020204" pitchFamily="34" charset="0"/>
              </a:defRPr>
            </a:lvl1pPr>
            <a:lvl2pPr marL="742950" indent="-228600" algn="l" defTabSz="914400" rtl="0" eaLnBrk="1" latinLnBrk="0" hangingPunct="1">
              <a:spcBef>
                <a:spcPts val="0"/>
              </a:spcBef>
              <a:spcAft>
                <a:spcPts val="600"/>
              </a:spcAft>
              <a:buFont typeface="Arial" panose="020B0604020202020204" pitchFamily="34" charset="0"/>
              <a:buChar char="‒"/>
              <a:defRPr lang="en-US" sz="2200" b="0" kern="1200" dirty="0">
                <a:solidFill>
                  <a:schemeClr val="tx1"/>
                </a:solidFill>
                <a:latin typeface="Arial" panose="020B0604020202020204" pitchFamily="34" charset="0"/>
                <a:ea typeface="+mn-ea"/>
                <a:cs typeface="Arial" panose="020B0604020202020204" pitchFamily="34" charset="0"/>
              </a:defRPr>
            </a:lvl2pPr>
            <a:lvl3pPr marL="1200150" indent="-228600" algn="l" defTabSz="914400" rtl="0" eaLnBrk="1" latinLnBrk="0" hangingPunct="1">
              <a:spcBef>
                <a:spcPts val="0"/>
              </a:spcBef>
              <a:spcAft>
                <a:spcPts val="600"/>
              </a:spcAft>
              <a:buFont typeface="Arial" panose="020B0604020202020204" pitchFamily="34" charset="0"/>
              <a:buChar char="•"/>
              <a:defRPr lang="en-US" sz="2000" b="0" kern="1200" dirty="0">
                <a:solidFill>
                  <a:schemeClr val="tx1"/>
                </a:solidFill>
                <a:latin typeface="Arial" panose="020B0604020202020204" pitchFamily="34" charset="0"/>
                <a:ea typeface="+mn-ea"/>
                <a:cs typeface="Arial" panose="020B0604020202020204" pitchFamily="34" charset="0"/>
              </a:defRPr>
            </a:lvl3pPr>
            <a:lvl4pPr marL="1657350" indent="-228600" algn="l" defTabSz="914400" rtl="0" eaLnBrk="1" latinLnBrk="0" hangingPunct="1">
              <a:spcBef>
                <a:spcPts val="0"/>
              </a:spcBef>
              <a:spcAft>
                <a:spcPts val="600"/>
              </a:spcAft>
              <a:buFont typeface="Arial" panose="020B0604020202020204" pitchFamily="34" charset="0"/>
              <a:buChar char="‒"/>
              <a:defRPr lang="en-US" sz="1800" b="0" kern="1200" dirty="0">
                <a:solidFill>
                  <a:schemeClr val="tx1"/>
                </a:solidFill>
                <a:latin typeface="Arial" panose="020B0604020202020204" pitchFamily="34" charset="0"/>
                <a:ea typeface="+mn-ea"/>
                <a:cs typeface="Arial" panose="020B0604020202020204" pitchFamily="34" charset="0"/>
              </a:defRPr>
            </a:lvl4pPr>
            <a:lvl5pPr marL="2000250" indent="-228600" algn="l" defTabSz="914400" rtl="0" eaLnBrk="1" latinLnBrk="0" hangingPunct="1">
              <a:spcBef>
                <a:spcPts val="0"/>
              </a:spcBef>
              <a:spcAft>
                <a:spcPts val="600"/>
              </a:spcAft>
              <a:buFont typeface="Arial" panose="020B0604020202020204" pitchFamily="34" charset="0"/>
              <a:buChar char="•"/>
              <a:defRPr lang="en-US" sz="1600" b="0"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None/>
            </a:pPr>
            <a:r>
              <a:rPr lang="en-US" sz="2200" b="1" dirty="0"/>
              <a:t>Contract Architecture</a:t>
            </a:r>
          </a:p>
          <a:p>
            <a:pPr>
              <a:buFontTx/>
              <a:buChar char="-"/>
            </a:pPr>
            <a:r>
              <a:rPr lang="en-US" sz="2200" dirty="0"/>
              <a:t>Interface definitions and responsibility matrices</a:t>
            </a:r>
          </a:p>
          <a:p>
            <a:pPr>
              <a:buFontTx/>
              <a:buChar char="-"/>
            </a:pPr>
            <a:r>
              <a:rPr lang="en-US" sz="2200" dirty="0"/>
              <a:t>Cross-defaults and step-in right</a:t>
            </a:r>
          </a:p>
          <a:p>
            <a:pPr>
              <a:buFontTx/>
              <a:buChar char="-"/>
            </a:pPr>
            <a:r>
              <a:rPr lang="en-US" sz="2200" dirty="0"/>
              <a:t>Back-to-back performance standards and warranties</a:t>
            </a:r>
          </a:p>
          <a:p>
            <a:pPr marL="57150" indent="0">
              <a:buNone/>
            </a:pPr>
            <a:r>
              <a:rPr lang="en-US" sz="2200" b="1" dirty="0"/>
              <a:t>Risk &amp; Supply Chain</a:t>
            </a:r>
          </a:p>
          <a:p>
            <a:pPr>
              <a:buFontTx/>
              <a:buChar char="-"/>
            </a:pPr>
            <a:r>
              <a:rPr lang="en-US" sz="2200" dirty="0"/>
              <a:t>Supplier concentration and substitution rights</a:t>
            </a:r>
          </a:p>
          <a:p>
            <a:pPr>
              <a:buFontTx/>
              <a:buChar char="-"/>
            </a:pPr>
            <a:r>
              <a:rPr lang="en-US" sz="2200" dirty="0"/>
              <a:t>Export controls and geopolitical exposure</a:t>
            </a:r>
          </a:p>
          <a:p>
            <a:pPr>
              <a:buFontTx/>
              <a:buChar char="-"/>
            </a:pPr>
            <a:r>
              <a:rPr lang="en-US" sz="2200" dirty="0"/>
              <a:t>Allocation of delay and force majeure risk</a:t>
            </a:r>
          </a:p>
          <a:p>
            <a:pPr>
              <a:buNone/>
            </a:pPr>
            <a:r>
              <a:rPr lang="en-US" sz="2200" b="1" dirty="0"/>
              <a:t>Regulatory &amp; Permitting</a:t>
            </a:r>
          </a:p>
          <a:p>
            <a:pPr>
              <a:buFontTx/>
              <a:buChar char="-"/>
            </a:pPr>
            <a:r>
              <a:rPr lang="en-US" sz="2200" dirty="0"/>
              <a:t>Landing rights and licensing sequencing</a:t>
            </a:r>
          </a:p>
          <a:p>
            <a:pPr>
              <a:buFontTx/>
              <a:buChar char="-"/>
            </a:pPr>
            <a:r>
              <a:rPr lang="en-US" sz="2200" dirty="0"/>
              <a:t>Alignment of commercial milestones with regulatory approvals</a:t>
            </a:r>
          </a:p>
          <a:p>
            <a:pPr>
              <a:buFontTx/>
              <a:buChar char="-"/>
            </a:pPr>
            <a:r>
              <a:rPr lang="en-US" sz="2200" dirty="0"/>
              <a:t>National security and foreign ownership reviews</a:t>
            </a:r>
          </a:p>
          <a:p>
            <a:pPr marL="28575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1" name="Title 4">
            <a:extLst>
              <a:ext uri="{FF2B5EF4-FFF2-40B4-BE49-F238E27FC236}">
                <a16:creationId xmlns:a16="http://schemas.microsoft.com/office/drawing/2014/main" id="{14A5DAED-4C17-F0AD-887D-26FA97B7B05A}"/>
              </a:ext>
            </a:extLst>
          </p:cNvPr>
          <p:cNvSpPr txBox="1">
            <a:spLocks/>
          </p:cNvSpPr>
          <p:nvPr/>
        </p:nvSpPr>
        <p:spPr>
          <a:xfrm>
            <a:off x="457200" y="274320"/>
            <a:ext cx="9875520" cy="822960"/>
          </a:xfrm>
          <a:prstGeom prst="rect">
            <a:avLst/>
          </a:prstGeom>
        </p:spPr>
        <p:txBody>
          <a:bodyPr vert="horz" lIns="91440" tIns="45720" rIns="91440" bIns="45720" rtlCol="0" anchor="t" anchorCtr="0">
            <a:normAutofit/>
          </a:bodyPr>
          <a:lstStyle>
            <a:lvl1pPr algn="l" defTabSz="914400" rtl="0" eaLnBrk="1" latinLnBrk="0" hangingPunct="1">
              <a:spcBef>
                <a:spcPct val="0"/>
              </a:spcBef>
              <a:buNone/>
              <a:defRPr sz="2400" b="0" kern="1200" baseline="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Arial" panose="020B0604020202020204"/>
                <a:ea typeface="+mj-ea"/>
                <a:cs typeface="+mj-cs"/>
              </a:rPr>
              <a:t>Key Contractual Considerations</a:t>
            </a:r>
          </a:p>
        </p:txBody>
      </p:sp>
      <p:pic>
        <p:nvPicPr>
          <p:cNvPr id="12" name="Graphic 11" descr="Clipboard outline">
            <a:extLst>
              <a:ext uri="{FF2B5EF4-FFF2-40B4-BE49-F238E27FC236}">
                <a16:creationId xmlns:a16="http://schemas.microsoft.com/office/drawing/2014/main" id="{29450526-581D-353D-D121-848F3DC6A1A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37045" y="1258479"/>
            <a:ext cx="822960" cy="822960"/>
          </a:xfrm>
          <a:prstGeom prst="rect">
            <a:avLst/>
          </a:prstGeom>
        </p:spPr>
      </p:pic>
      <p:pic>
        <p:nvPicPr>
          <p:cNvPr id="13" name="Graphic 12" descr="Social network outline">
            <a:extLst>
              <a:ext uri="{FF2B5EF4-FFF2-40B4-BE49-F238E27FC236}">
                <a16:creationId xmlns:a16="http://schemas.microsoft.com/office/drawing/2014/main" id="{9347BB49-4D23-607A-EF7F-E83735A0ECA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10937045" y="2101707"/>
            <a:ext cx="822960" cy="822960"/>
          </a:xfrm>
          <a:prstGeom prst="rect">
            <a:avLst/>
          </a:prstGeom>
        </p:spPr>
      </p:pic>
      <p:pic>
        <p:nvPicPr>
          <p:cNvPr id="14" name="Graphic 13" descr="Priorities outline">
            <a:extLst>
              <a:ext uri="{FF2B5EF4-FFF2-40B4-BE49-F238E27FC236}">
                <a16:creationId xmlns:a16="http://schemas.microsoft.com/office/drawing/2014/main" id="{C1DAEF36-34A3-CD52-CA15-C973695B2FA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937045" y="2902986"/>
            <a:ext cx="822960" cy="822960"/>
          </a:xfrm>
          <a:prstGeom prst="rect">
            <a:avLst/>
          </a:prstGeom>
        </p:spPr>
      </p:pic>
      <p:pic>
        <p:nvPicPr>
          <p:cNvPr id="15" name="Graphic 14" descr="Target Audience outline">
            <a:extLst>
              <a:ext uri="{FF2B5EF4-FFF2-40B4-BE49-F238E27FC236}">
                <a16:creationId xmlns:a16="http://schemas.microsoft.com/office/drawing/2014/main" id="{48E77E12-C30A-B6C1-15B4-042EDA1B7B83}"/>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10937045" y="3725946"/>
            <a:ext cx="822960" cy="822960"/>
          </a:xfrm>
          <a:prstGeom prst="rect">
            <a:avLst/>
          </a:prstGeom>
        </p:spPr>
      </p:pic>
      <p:pic>
        <p:nvPicPr>
          <p:cNvPr id="16" name="Graphic 15" descr="Earth globe: Africa and Europe with solid fill">
            <a:extLst>
              <a:ext uri="{FF2B5EF4-FFF2-40B4-BE49-F238E27FC236}">
                <a16:creationId xmlns:a16="http://schemas.microsoft.com/office/drawing/2014/main" id="{D45B04DD-8E7D-FDBB-B109-BB94EBDD91FA}"/>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10937045" y="4548906"/>
            <a:ext cx="822960" cy="822960"/>
          </a:xfrm>
          <a:prstGeom prst="rect">
            <a:avLst/>
          </a:prstGeom>
        </p:spPr>
      </p:pic>
      <p:pic>
        <p:nvPicPr>
          <p:cNvPr id="17" name="Picture 16">
            <a:extLst>
              <a:ext uri="{FF2B5EF4-FFF2-40B4-BE49-F238E27FC236}">
                <a16:creationId xmlns:a16="http://schemas.microsoft.com/office/drawing/2014/main" id="{B9716712-D475-E7FE-74DA-03B1843010AE}"/>
              </a:ext>
            </a:extLst>
          </p:cNvPr>
          <p:cNvPicPr>
            <a:picLocks noChangeAspect="1"/>
          </p:cNvPicPr>
          <p:nvPr/>
        </p:nvPicPr>
        <p:blipFill>
          <a:blip r:embed="rId13"/>
          <a:stretch>
            <a:fillRect/>
          </a:stretch>
        </p:blipFill>
        <p:spPr>
          <a:xfrm>
            <a:off x="8393905" y="6034992"/>
            <a:ext cx="3310415" cy="548688"/>
          </a:xfrm>
          <a:prstGeom prst="rect">
            <a:avLst/>
          </a:prstGeom>
        </p:spPr>
      </p:pic>
    </p:spTree>
    <p:extLst>
      <p:ext uri="{BB962C8B-B14F-4D97-AF65-F5344CB8AC3E}">
        <p14:creationId xmlns:p14="http://schemas.microsoft.com/office/powerpoint/2010/main" val="17718593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EF78D-2B67-3475-BC8D-A7C051875590}"/>
            </a:ext>
          </a:extLst>
        </p:cNvPr>
        <p:cNvGrpSpPr/>
        <p:nvPr/>
      </p:nvGrpSpPr>
      <p:grpSpPr>
        <a:xfrm>
          <a:off x="0" y="0"/>
          <a:ext cx="0" cy="0"/>
          <a:chOff x="0" y="0"/>
          <a:chExt cx="0" cy="0"/>
        </a:xfrm>
      </p:grpSpPr>
      <p:sp>
        <p:nvSpPr>
          <p:cNvPr id="10" name="Text Placeholder 5">
            <a:extLst>
              <a:ext uri="{FF2B5EF4-FFF2-40B4-BE49-F238E27FC236}">
                <a16:creationId xmlns:a16="http://schemas.microsoft.com/office/drawing/2014/main" id="{EF35C987-17B6-5A19-3C99-3AE17C128F06}"/>
              </a:ext>
            </a:extLst>
          </p:cNvPr>
          <p:cNvSpPr txBox="1">
            <a:spLocks/>
          </p:cNvSpPr>
          <p:nvPr/>
        </p:nvSpPr>
        <p:spPr>
          <a:xfrm>
            <a:off x="472440" y="820578"/>
            <a:ext cx="11247120" cy="4663440"/>
          </a:xfrm>
          <a:prstGeom prst="rect">
            <a:avLst/>
          </a:prstGeom>
        </p:spPr>
        <p:txBody>
          <a:bodyPr>
            <a:normAutofit fontScale="85000" lnSpcReduction="20000"/>
          </a:bodyPr>
          <a:lstStyle>
            <a:lvl1pPr marL="285750" indent="-228600" algn="l" defTabSz="914400" rtl="0" eaLnBrk="1" latinLnBrk="0" hangingPunct="1">
              <a:spcBef>
                <a:spcPts val="0"/>
              </a:spcBef>
              <a:spcAft>
                <a:spcPts val="600"/>
              </a:spcAft>
              <a:buFont typeface="Arial" panose="020B0604020202020204" pitchFamily="34" charset="0"/>
              <a:buChar char="•"/>
              <a:defRPr lang="en-US" sz="2400" b="0" kern="1200" dirty="0">
                <a:solidFill>
                  <a:schemeClr val="tx1"/>
                </a:solidFill>
                <a:latin typeface="Arial" panose="020B0604020202020204" pitchFamily="34" charset="0"/>
                <a:ea typeface="+mn-ea"/>
                <a:cs typeface="Arial" panose="020B0604020202020204" pitchFamily="34" charset="0"/>
              </a:defRPr>
            </a:lvl1pPr>
            <a:lvl2pPr marL="742950" indent="-228600" algn="l" defTabSz="914400" rtl="0" eaLnBrk="1" latinLnBrk="0" hangingPunct="1">
              <a:spcBef>
                <a:spcPts val="0"/>
              </a:spcBef>
              <a:spcAft>
                <a:spcPts val="600"/>
              </a:spcAft>
              <a:buFont typeface="Arial" panose="020B0604020202020204" pitchFamily="34" charset="0"/>
              <a:buChar char="‒"/>
              <a:defRPr lang="en-US" sz="2200" b="0" kern="1200" dirty="0">
                <a:solidFill>
                  <a:schemeClr val="tx1"/>
                </a:solidFill>
                <a:latin typeface="Arial" panose="020B0604020202020204" pitchFamily="34" charset="0"/>
                <a:ea typeface="+mn-ea"/>
                <a:cs typeface="Arial" panose="020B0604020202020204" pitchFamily="34" charset="0"/>
              </a:defRPr>
            </a:lvl2pPr>
            <a:lvl3pPr marL="1200150" indent="-228600" algn="l" defTabSz="914400" rtl="0" eaLnBrk="1" latinLnBrk="0" hangingPunct="1">
              <a:spcBef>
                <a:spcPts val="0"/>
              </a:spcBef>
              <a:spcAft>
                <a:spcPts val="600"/>
              </a:spcAft>
              <a:buFont typeface="Arial" panose="020B0604020202020204" pitchFamily="34" charset="0"/>
              <a:buChar char="•"/>
              <a:defRPr lang="en-US" sz="2000" b="0" kern="1200" dirty="0">
                <a:solidFill>
                  <a:schemeClr val="tx1"/>
                </a:solidFill>
                <a:latin typeface="Arial" panose="020B0604020202020204" pitchFamily="34" charset="0"/>
                <a:ea typeface="+mn-ea"/>
                <a:cs typeface="Arial" panose="020B0604020202020204" pitchFamily="34" charset="0"/>
              </a:defRPr>
            </a:lvl3pPr>
            <a:lvl4pPr marL="1657350" indent="-228600" algn="l" defTabSz="914400" rtl="0" eaLnBrk="1" latinLnBrk="0" hangingPunct="1">
              <a:spcBef>
                <a:spcPts val="0"/>
              </a:spcBef>
              <a:spcAft>
                <a:spcPts val="600"/>
              </a:spcAft>
              <a:buFont typeface="Arial" panose="020B0604020202020204" pitchFamily="34" charset="0"/>
              <a:buChar char="‒"/>
              <a:defRPr lang="en-US" sz="1800" b="0" kern="1200" dirty="0">
                <a:solidFill>
                  <a:schemeClr val="tx1"/>
                </a:solidFill>
                <a:latin typeface="Arial" panose="020B0604020202020204" pitchFamily="34" charset="0"/>
                <a:ea typeface="+mn-ea"/>
                <a:cs typeface="Arial" panose="020B0604020202020204" pitchFamily="34" charset="0"/>
              </a:defRPr>
            </a:lvl4pPr>
            <a:lvl5pPr marL="2000250" indent="-228600" algn="l" defTabSz="914400" rtl="0" eaLnBrk="1" latinLnBrk="0" hangingPunct="1">
              <a:spcBef>
                <a:spcPts val="0"/>
              </a:spcBef>
              <a:spcAft>
                <a:spcPts val="600"/>
              </a:spcAft>
              <a:buFont typeface="Arial" panose="020B0604020202020204" pitchFamily="34" charset="0"/>
              <a:buChar char="•"/>
              <a:defRPr lang="en-US" sz="1600" b="0"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7150" indent="0">
              <a:buNone/>
            </a:pPr>
            <a:endParaRPr lang="en-US" b="1" dirty="0"/>
          </a:p>
          <a:p>
            <a:pPr marL="57150" indent="0">
              <a:buNone/>
            </a:pPr>
            <a:r>
              <a:rPr lang="en-US" b="1" dirty="0"/>
              <a:t>Current Trends</a:t>
            </a:r>
            <a:endParaRPr lang="en-US" dirty="0"/>
          </a:p>
          <a:p>
            <a:pPr marL="228600">
              <a:lnSpc>
                <a:spcPct val="110000"/>
              </a:lnSpc>
              <a:buClr>
                <a:srgbClr val="86868B"/>
              </a:buClr>
              <a:buFont typeface="System Font Regular"/>
              <a:buChar char="⎯"/>
            </a:pPr>
            <a:r>
              <a:rPr lang="en-US" sz="2200" dirty="0"/>
              <a:t>Hybrid models (e.g., turnkey marine installation + disaggregated supply)</a:t>
            </a:r>
          </a:p>
          <a:p>
            <a:pPr marL="228600">
              <a:lnSpc>
                <a:spcPct val="110000"/>
              </a:lnSpc>
              <a:buClr>
                <a:srgbClr val="86868B"/>
              </a:buClr>
              <a:buFont typeface="System Font Regular"/>
              <a:buChar char="⎯"/>
            </a:pPr>
            <a:r>
              <a:rPr lang="en-US" sz="2200" dirty="0"/>
              <a:t>Increased carve-outs from traditional turnkey scope</a:t>
            </a:r>
          </a:p>
          <a:p>
            <a:pPr marL="228600">
              <a:lnSpc>
                <a:spcPct val="110000"/>
              </a:lnSpc>
              <a:buClr>
                <a:srgbClr val="86868B"/>
              </a:buClr>
              <a:buFont typeface="System Font Regular"/>
              <a:buChar char="⎯"/>
            </a:pPr>
            <a:r>
              <a:rPr lang="en-US" sz="2200" dirty="0"/>
              <a:t>Earlier regulatory diligence influencing supplier selection</a:t>
            </a:r>
          </a:p>
          <a:p>
            <a:pPr marL="228600">
              <a:lnSpc>
                <a:spcPct val="110000"/>
              </a:lnSpc>
              <a:buClr>
                <a:srgbClr val="86868B"/>
              </a:buClr>
              <a:buFont typeface="System Font Regular"/>
              <a:buChar char="⎯"/>
            </a:pPr>
            <a:r>
              <a:rPr lang="en-US" sz="2200" dirty="0"/>
              <a:t>Greater use of conditional milestones tied to permit issuance</a:t>
            </a:r>
          </a:p>
          <a:p>
            <a:pPr marL="228600">
              <a:lnSpc>
                <a:spcPct val="110000"/>
              </a:lnSpc>
              <a:buClr>
                <a:srgbClr val="86868B"/>
              </a:buClr>
              <a:buFont typeface="System Font Regular"/>
              <a:buChar char="⎯"/>
            </a:pPr>
            <a:r>
              <a:rPr lang="en-US" sz="2200" dirty="0"/>
              <a:t>More robust termination and re-procurement </a:t>
            </a:r>
            <a:r>
              <a:rPr lang="en-US" dirty="0"/>
              <a:t>rights</a:t>
            </a:r>
          </a:p>
          <a:p>
            <a:pPr marL="57150" indent="0">
              <a:buNone/>
            </a:pPr>
            <a:endParaRPr lang="en-US" b="1" dirty="0"/>
          </a:p>
          <a:p>
            <a:pPr marL="57150" indent="0">
              <a:buNone/>
            </a:pPr>
            <a:r>
              <a:rPr lang="en-US" b="1" dirty="0"/>
              <a:t>Looking Ahead</a:t>
            </a:r>
            <a:endParaRPr lang="en-US" dirty="0"/>
          </a:p>
          <a:p>
            <a:pPr marL="228600">
              <a:lnSpc>
                <a:spcPct val="110000"/>
              </a:lnSpc>
              <a:buClr>
                <a:srgbClr val="86868B"/>
              </a:buClr>
              <a:buFont typeface="System Font Regular"/>
              <a:buChar char="⎯"/>
            </a:pPr>
            <a:r>
              <a:rPr lang="en-US" sz="2200" dirty="0"/>
              <a:t>No single “right” contracting model</a:t>
            </a:r>
          </a:p>
          <a:p>
            <a:pPr marL="228600">
              <a:lnSpc>
                <a:spcPct val="110000"/>
              </a:lnSpc>
              <a:buClr>
                <a:srgbClr val="86868B"/>
              </a:buClr>
              <a:buFont typeface="System Font Regular"/>
              <a:buChar char="⎯"/>
            </a:pPr>
            <a:r>
              <a:rPr lang="en-US" sz="2200" dirty="0"/>
              <a:t>Risk allocation must reflect:</a:t>
            </a:r>
          </a:p>
          <a:p>
            <a:pPr marL="685800" lvl="2">
              <a:lnSpc>
                <a:spcPct val="110000"/>
              </a:lnSpc>
              <a:buClr>
                <a:srgbClr val="86868B"/>
              </a:buClr>
              <a:buFont typeface="System Font Regular"/>
              <a:buChar char="⎯"/>
            </a:pPr>
            <a:r>
              <a:rPr lang="en-US" dirty="0"/>
              <a:t>Project maturity</a:t>
            </a:r>
          </a:p>
          <a:p>
            <a:pPr marL="685800" lvl="2">
              <a:lnSpc>
                <a:spcPct val="110000"/>
              </a:lnSpc>
              <a:buClr>
                <a:srgbClr val="86868B"/>
              </a:buClr>
              <a:buFont typeface="System Font Regular"/>
              <a:buChar char="⎯"/>
            </a:pPr>
            <a:r>
              <a:rPr lang="en-US" dirty="0"/>
              <a:t>Regulatory landscape</a:t>
            </a:r>
          </a:p>
          <a:p>
            <a:pPr marL="685800" lvl="2">
              <a:lnSpc>
                <a:spcPct val="110000"/>
              </a:lnSpc>
              <a:buClr>
                <a:srgbClr val="86868B"/>
              </a:buClr>
              <a:buFont typeface="System Font Regular"/>
              <a:buChar char="⎯"/>
            </a:pPr>
            <a:r>
              <a:rPr lang="en-US" dirty="0"/>
              <a:t>Owner’s execution capability</a:t>
            </a:r>
          </a:p>
        </p:txBody>
      </p:sp>
      <p:sp>
        <p:nvSpPr>
          <p:cNvPr id="11" name="Title 4">
            <a:extLst>
              <a:ext uri="{FF2B5EF4-FFF2-40B4-BE49-F238E27FC236}">
                <a16:creationId xmlns:a16="http://schemas.microsoft.com/office/drawing/2014/main" id="{1BD9F6C7-8F99-218C-2446-26D3F7FE5855}"/>
              </a:ext>
            </a:extLst>
          </p:cNvPr>
          <p:cNvSpPr txBox="1">
            <a:spLocks/>
          </p:cNvSpPr>
          <p:nvPr/>
        </p:nvSpPr>
        <p:spPr>
          <a:xfrm>
            <a:off x="457200" y="274320"/>
            <a:ext cx="9875520" cy="822960"/>
          </a:xfrm>
          <a:prstGeom prst="rect">
            <a:avLst/>
          </a:prstGeom>
        </p:spPr>
        <p:txBody>
          <a:bodyPr vert="horz" lIns="91440" tIns="45720" rIns="91440" bIns="45720" rtlCol="0" anchor="t" anchorCtr="0">
            <a:normAutofit/>
          </a:bodyPr>
          <a:lstStyle>
            <a:lvl1pPr algn="l" defTabSz="914400" rtl="0" eaLnBrk="1" latinLnBrk="0" hangingPunct="1">
              <a:spcBef>
                <a:spcPct val="0"/>
              </a:spcBef>
              <a:buNone/>
              <a:defRPr sz="2400" b="0" kern="1200" baseline="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Arial" panose="020B0604020202020204"/>
                <a:ea typeface="+mj-ea"/>
                <a:cs typeface="+mj-cs"/>
              </a:rPr>
              <a:t>Market Direction</a:t>
            </a:r>
          </a:p>
        </p:txBody>
      </p:sp>
      <p:pic>
        <p:nvPicPr>
          <p:cNvPr id="12" name="Graphic 11" descr="Clipboard outline">
            <a:extLst>
              <a:ext uri="{FF2B5EF4-FFF2-40B4-BE49-F238E27FC236}">
                <a16:creationId xmlns:a16="http://schemas.microsoft.com/office/drawing/2014/main" id="{2A86B90B-C464-57F7-32E2-EAC46189CC3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780033" y="1258479"/>
            <a:ext cx="822960" cy="822960"/>
          </a:xfrm>
          <a:prstGeom prst="rect">
            <a:avLst/>
          </a:prstGeom>
        </p:spPr>
      </p:pic>
      <p:pic>
        <p:nvPicPr>
          <p:cNvPr id="13" name="Graphic 12" descr="Social network outline">
            <a:extLst>
              <a:ext uri="{FF2B5EF4-FFF2-40B4-BE49-F238E27FC236}">
                <a16:creationId xmlns:a16="http://schemas.microsoft.com/office/drawing/2014/main" id="{A580CDDA-0421-58D1-F057-014FC0BBDAD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10780033" y="2101707"/>
            <a:ext cx="822960" cy="822960"/>
          </a:xfrm>
          <a:prstGeom prst="rect">
            <a:avLst/>
          </a:prstGeom>
        </p:spPr>
      </p:pic>
      <p:pic>
        <p:nvPicPr>
          <p:cNvPr id="14" name="Graphic 13" descr="Priorities outline">
            <a:extLst>
              <a:ext uri="{FF2B5EF4-FFF2-40B4-BE49-F238E27FC236}">
                <a16:creationId xmlns:a16="http://schemas.microsoft.com/office/drawing/2014/main" id="{1A0CDF13-B7A1-7421-B3BD-4C3ADADDBB3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780033" y="2902986"/>
            <a:ext cx="822960" cy="822960"/>
          </a:xfrm>
          <a:prstGeom prst="rect">
            <a:avLst/>
          </a:prstGeom>
        </p:spPr>
      </p:pic>
      <p:pic>
        <p:nvPicPr>
          <p:cNvPr id="15" name="Graphic 14" descr="Target Audience outline">
            <a:extLst>
              <a:ext uri="{FF2B5EF4-FFF2-40B4-BE49-F238E27FC236}">
                <a16:creationId xmlns:a16="http://schemas.microsoft.com/office/drawing/2014/main" id="{91D23C87-8B3C-E8EB-2C62-E66E347AFF59}"/>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10780033" y="3725946"/>
            <a:ext cx="822960" cy="822960"/>
          </a:xfrm>
          <a:prstGeom prst="rect">
            <a:avLst/>
          </a:prstGeom>
        </p:spPr>
      </p:pic>
      <p:pic>
        <p:nvPicPr>
          <p:cNvPr id="16" name="Graphic 15" descr="Earth globe: Africa and Europe with solid fill">
            <a:extLst>
              <a:ext uri="{FF2B5EF4-FFF2-40B4-BE49-F238E27FC236}">
                <a16:creationId xmlns:a16="http://schemas.microsoft.com/office/drawing/2014/main" id="{8923EFC4-6401-DA8C-3DB5-86653C01FB6C}"/>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10780033" y="4548906"/>
            <a:ext cx="822960" cy="822960"/>
          </a:xfrm>
          <a:prstGeom prst="rect">
            <a:avLst/>
          </a:prstGeom>
        </p:spPr>
      </p:pic>
      <p:pic>
        <p:nvPicPr>
          <p:cNvPr id="17" name="Picture 16">
            <a:extLst>
              <a:ext uri="{FF2B5EF4-FFF2-40B4-BE49-F238E27FC236}">
                <a16:creationId xmlns:a16="http://schemas.microsoft.com/office/drawing/2014/main" id="{DEC7923D-8FB1-2666-FDDC-ED8C87BFF88B}"/>
              </a:ext>
            </a:extLst>
          </p:cNvPr>
          <p:cNvPicPr>
            <a:picLocks noChangeAspect="1"/>
          </p:cNvPicPr>
          <p:nvPr/>
        </p:nvPicPr>
        <p:blipFill>
          <a:blip r:embed="rId13"/>
          <a:stretch>
            <a:fillRect/>
          </a:stretch>
        </p:blipFill>
        <p:spPr>
          <a:xfrm>
            <a:off x="8393905" y="5780964"/>
            <a:ext cx="3310415" cy="548688"/>
          </a:xfrm>
          <a:prstGeom prst="rect">
            <a:avLst/>
          </a:prstGeom>
        </p:spPr>
      </p:pic>
    </p:spTree>
    <p:extLst>
      <p:ext uri="{BB962C8B-B14F-4D97-AF65-F5344CB8AC3E}">
        <p14:creationId xmlns:p14="http://schemas.microsoft.com/office/powerpoint/2010/main" val="36256182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EEC6A-D5EE-F3CF-C62D-B2418627F18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60D8214-883D-DDDB-2A99-48ACFFB8F7F0}"/>
              </a:ext>
            </a:extLst>
          </p:cNvPr>
          <p:cNvSpPr>
            <a:spLocks noGrp="1"/>
          </p:cNvSpPr>
          <p:nvPr>
            <p:ph type="title"/>
          </p:nvPr>
        </p:nvSpPr>
        <p:spPr>
          <a:xfrm>
            <a:off x="268014" y="283779"/>
            <a:ext cx="11235138" cy="5352249"/>
          </a:xfrm>
        </p:spPr>
        <p:txBody>
          <a:bodyPr>
            <a:normAutofit/>
          </a:bodyPr>
          <a:lstStyle/>
          <a:p>
            <a:r>
              <a:rPr lang="en-US" sz="2600" dirty="0"/>
              <a:t>Thank You!</a:t>
            </a:r>
          </a:p>
        </p:txBody>
      </p:sp>
      <p:sp>
        <p:nvSpPr>
          <p:cNvPr id="7" name="Text Placeholder 2">
            <a:extLst>
              <a:ext uri="{FF2B5EF4-FFF2-40B4-BE49-F238E27FC236}">
                <a16:creationId xmlns:a16="http://schemas.microsoft.com/office/drawing/2014/main" id="{5FC3D805-C9BD-FA7C-29BB-448D87388C31}"/>
              </a:ext>
            </a:extLst>
          </p:cNvPr>
          <p:cNvSpPr txBox="1">
            <a:spLocks/>
          </p:cNvSpPr>
          <p:nvPr/>
        </p:nvSpPr>
        <p:spPr>
          <a:xfrm>
            <a:off x="2379345" y="1610508"/>
            <a:ext cx="8412480" cy="3017520"/>
          </a:xfrm>
          <a:prstGeom prst="rect">
            <a:avLst/>
          </a:prstGeom>
        </p:spPr>
        <p:txBody>
          <a:bodyPr lIns="72000" tIns="36000" rIns="72000" bIns="36000">
            <a:normAutofit/>
          </a:bodyPr>
          <a:lstStyle>
            <a:lvl1pPr marL="0" indent="0" algn="l" defTabSz="914400" rtl="0" eaLnBrk="1" latinLnBrk="0" hangingPunct="1">
              <a:spcBef>
                <a:spcPts val="0"/>
              </a:spcBef>
              <a:spcAft>
                <a:spcPts val="300"/>
              </a:spcAft>
              <a:buFont typeface="Arial" panose="020B0604020202020204" pitchFamily="34" charset="0"/>
              <a:buNone/>
              <a:defRPr lang="en-US" sz="2000" b="0" kern="1200">
                <a:solidFill>
                  <a:srgbClr val="000000"/>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lang="en-US" sz="2200" b="0" kern="1200" dirty="0" smtClean="0">
                <a:solidFill>
                  <a:schemeClr val="tx2"/>
                </a:solidFill>
                <a:latin typeface="+mn-lt"/>
                <a:ea typeface="+mn-ea"/>
                <a:cs typeface="+mn-cs"/>
              </a:defRPr>
            </a:lvl2pPr>
            <a:lvl3pPr marL="1200150" indent="-285750" algn="l" defTabSz="914400" rtl="0" eaLnBrk="1" latinLnBrk="0" hangingPunct="1">
              <a:spcBef>
                <a:spcPct val="20000"/>
              </a:spcBef>
              <a:buFont typeface="Arial" panose="020B0604020202020204" pitchFamily="34" charset="0"/>
              <a:buChar char="•"/>
              <a:defRPr lang="en-US" sz="2000" b="0" kern="1200" dirty="0" smtClean="0">
                <a:solidFill>
                  <a:schemeClr val="tx2"/>
                </a:solidFill>
                <a:latin typeface="+mn-lt"/>
                <a:ea typeface="+mn-ea"/>
                <a:cs typeface="+mn-cs"/>
              </a:defRPr>
            </a:lvl3pPr>
            <a:lvl4pPr marL="1657350" indent="-285750" algn="l" defTabSz="914400" rtl="0" eaLnBrk="1" latinLnBrk="0" hangingPunct="1">
              <a:spcBef>
                <a:spcPct val="20000"/>
              </a:spcBef>
              <a:buFont typeface="Arial" panose="020B0604020202020204" pitchFamily="34" charset="0"/>
              <a:buChar char="‒"/>
              <a:defRPr lang="en-US" sz="1800" b="0" kern="1200" dirty="0" smtClean="0">
                <a:solidFill>
                  <a:schemeClr val="tx2"/>
                </a:solidFill>
                <a:latin typeface="+mn-lt"/>
                <a:ea typeface="+mn-ea"/>
                <a:cs typeface="+mn-cs"/>
              </a:defRPr>
            </a:lvl4pPr>
            <a:lvl5pPr marL="2000250" indent="-171450" algn="l" defTabSz="914400" rtl="0" eaLnBrk="1" latinLnBrk="0" hangingPunct="1">
              <a:spcBef>
                <a:spcPct val="20000"/>
              </a:spcBef>
              <a:buFont typeface="Arial" panose="020B0604020202020204" pitchFamily="34" charset="0"/>
              <a:buChar char="•"/>
              <a:defRPr lang="en-US" sz="1600" b="0" kern="1200" dirty="0" smtClean="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r>
              <a:rPr lang="en-US" b="1" dirty="0"/>
              <a:t>Denise Wood</a:t>
            </a:r>
            <a:r>
              <a:rPr lang="en-US" dirty="0"/>
              <a:t> represents technology and communications companies on a broad range of commercial and regulatory matters, with a particular focus on submarine cable systems and digital infrastructure. She advises clients on the negotiation and structuring of domestic and cross-border digital infrastructure agreements, including submarine cable joint build, consortium, and supply arrangements, as well as related commercial agreements. Denise also assists clients in navigating the regulatory approvals required to land, deploy, and operate submarine cable systems and associated digital infrastructure across multiple jurisdictions.</a:t>
            </a: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 name="Text Placeholder 4">
            <a:extLst>
              <a:ext uri="{FF2B5EF4-FFF2-40B4-BE49-F238E27FC236}">
                <a16:creationId xmlns:a16="http://schemas.microsoft.com/office/drawing/2014/main" id="{FA5EB8F2-ACAE-EB70-D477-77CD35587EF6}"/>
              </a:ext>
            </a:extLst>
          </p:cNvPr>
          <p:cNvSpPr txBox="1">
            <a:spLocks/>
          </p:cNvSpPr>
          <p:nvPr/>
        </p:nvSpPr>
        <p:spPr>
          <a:xfrm>
            <a:off x="2379345" y="5062584"/>
            <a:ext cx="4788000" cy="1008000"/>
          </a:xfrm>
          <a:prstGeom prst="rect">
            <a:avLst/>
          </a:prstGeom>
        </p:spPr>
        <p:txBody>
          <a:bodyPr lIns="72000" tIns="36000" rIns="72000" bIns="36000">
            <a:noAutofit/>
          </a:bodyPr>
          <a:lstStyle>
            <a:lvl1pPr marL="0" indent="0" algn="l" defTabSz="914400" rtl="0" eaLnBrk="1" latinLnBrk="0" hangingPunct="1">
              <a:spcBef>
                <a:spcPts val="0"/>
              </a:spcBef>
              <a:spcAft>
                <a:spcPts val="300"/>
              </a:spcAft>
              <a:buFont typeface="Arial" panose="020B0604020202020204" pitchFamily="34" charset="0"/>
              <a:buNone/>
              <a:defRPr lang="en-US" sz="1800" b="0" kern="1200">
                <a:solidFill>
                  <a:srgbClr val="000000"/>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lang="en-US" sz="2200" b="0" kern="1200" dirty="0" smtClean="0">
                <a:solidFill>
                  <a:schemeClr val="tx2"/>
                </a:solidFill>
                <a:latin typeface="+mn-lt"/>
                <a:ea typeface="+mn-ea"/>
                <a:cs typeface="+mn-cs"/>
              </a:defRPr>
            </a:lvl2pPr>
            <a:lvl3pPr marL="1200150" indent="-285750" algn="l" defTabSz="914400" rtl="0" eaLnBrk="1" latinLnBrk="0" hangingPunct="1">
              <a:spcBef>
                <a:spcPct val="20000"/>
              </a:spcBef>
              <a:buFont typeface="Arial" panose="020B0604020202020204" pitchFamily="34" charset="0"/>
              <a:buChar char="•"/>
              <a:defRPr lang="en-US" sz="2000" b="0" kern="1200" dirty="0" smtClean="0">
                <a:solidFill>
                  <a:schemeClr val="tx2"/>
                </a:solidFill>
                <a:latin typeface="+mn-lt"/>
                <a:ea typeface="+mn-ea"/>
                <a:cs typeface="+mn-cs"/>
              </a:defRPr>
            </a:lvl3pPr>
            <a:lvl4pPr marL="1657350" indent="-285750" algn="l" defTabSz="914400" rtl="0" eaLnBrk="1" latinLnBrk="0" hangingPunct="1">
              <a:spcBef>
                <a:spcPct val="20000"/>
              </a:spcBef>
              <a:buFont typeface="Arial" panose="020B0604020202020204" pitchFamily="34" charset="0"/>
              <a:buChar char="‒"/>
              <a:defRPr lang="en-US" sz="1800" b="0" kern="1200" dirty="0" smtClean="0">
                <a:solidFill>
                  <a:schemeClr val="tx2"/>
                </a:solidFill>
                <a:latin typeface="+mn-lt"/>
                <a:ea typeface="+mn-ea"/>
                <a:cs typeface="+mn-cs"/>
              </a:defRPr>
            </a:lvl4pPr>
            <a:lvl5pPr marL="2000250" indent="-171450" algn="l" defTabSz="914400" rtl="0" eaLnBrk="1" latinLnBrk="0" hangingPunct="1">
              <a:spcBef>
                <a:spcPct val="20000"/>
              </a:spcBef>
              <a:buFont typeface="Arial" panose="020B0604020202020204" pitchFamily="34" charset="0"/>
              <a:buChar char="•"/>
              <a:defRPr lang="en-US" sz="1600" b="0" kern="1200" dirty="0" smtClean="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Denise Wood</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Shareholder | Greenberg Traurig, LLP</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Denise.Wood@gtlaw.com</a:t>
            </a: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9" name="Picture 18">
            <a:extLst>
              <a:ext uri="{FF2B5EF4-FFF2-40B4-BE49-F238E27FC236}">
                <a16:creationId xmlns:a16="http://schemas.microsoft.com/office/drawing/2014/main" id="{CAC5806B-340E-2B24-D61A-C1EC66A5CFC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7086953" y="5294996"/>
            <a:ext cx="3309345" cy="543175"/>
          </a:xfrm>
          <a:prstGeom prst="rect">
            <a:avLst/>
          </a:prstGeom>
        </p:spPr>
      </p:pic>
      <p:pic>
        <p:nvPicPr>
          <p:cNvPr id="10" name="Picture 2" descr="Denise Wood bio image">
            <a:extLst>
              <a:ext uri="{FF2B5EF4-FFF2-40B4-BE49-F238E27FC236}">
                <a16:creationId xmlns:a16="http://schemas.microsoft.com/office/drawing/2014/main" id="{0C898828-5681-5DC2-7B3E-5AFFB3E466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014" y="1795416"/>
            <a:ext cx="2343150"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28652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9ECB3-E33E-AF40-35FE-541FE9573CAD}"/>
            </a:ext>
          </a:extLst>
        </p:cNvPr>
        <p:cNvGrpSpPr/>
        <p:nvPr/>
      </p:nvGrpSpPr>
      <p:grpSpPr>
        <a:xfrm>
          <a:off x="0" y="0"/>
          <a:ext cx="0" cy="0"/>
          <a:chOff x="0" y="0"/>
          <a:chExt cx="0" cy="0"/>
        </a:xfrm>
      </p:grpSpPr>
    </p:spTree>
    <p:extLst>
      <p:ext uri="{BB962C8B-B14F-4D97-AF65-F5344CB8AC3E}">
        <p14:creationId xmlns:p14="http://schemas.microsoft.com/office/powerpoint/2010/main" val="22002257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Office Theme">
  <a:themeElements>
    <a:clrScheme name="PTC">
      <a:dk1>
        <a:srgbClr val="000000"/>
      </a:dk1>
      <a:lt1>
        <a:srgbClr val="FFFFFF"/>
      </a:lt1>
      <a:dk2>
        <a:srgbClr val="171717"/>
      </a:dk2>
      <a:lt2>
        <a:srgbClr val="FFFFFF"/>
      </a:lt2>
      <a:accent1>
        <a:srgbClr val="002BF3"/>
      </a:accent1>
      <a:accent2>
        <a:srgbClr val="3054FE"/>
      </a:accent2>
      <a:accent3>
        <a:srgbClr val="00A7FF"/>
      </a:accent3>
      <a:accent4>
        <a:srgbClr val="03F7D3"/>
      </a:accent4>
      <a:accent5>
        <a:srgbClr val="F88379"/>
      </a:accent5>
      <a:accent6>
        <a:srgbClr val="FFFFFF"/>
      </a:accent6>
      <a:hlink>
        <a:srgbClr val="002BF3"/>
      </a:hlink>
      <a:folHlink>
        <a:srgbClr val="002BF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349</TotalTime>
  <Words>450</Words>
  <Application>Microsoft Office PowerPoint</Application>
  <PresentationFormat>Widescreen</PresentationFormat>
  <Paragraphs>88</Paragraphs>
  <Slides>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System Font Regular</vt:lpstr>
      <vt:lpstr>Office Theme</vt:lpstr>
      <vt:lpstr>Unpacking Submarine Cable Supply Contract Models:  10 Minutes Below the Surface</vt:lpstr>
      <vt:lpstr>PowerPoint Presentation</vt:lpstr>
      <vt:lpstr>Turnkey Contracting Model</vt:lpstr>
      <vt:lpstr>Disaggregated Contracting Model</vt:lpstr>
      <vt:lpstr>PowerPoint Presentation</vt:lpstr>
      <vt:lpstr>PowerPoint Presentation</vt:lpstr>
      <vt:lpstr>Thank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Roger Proeis</dc:creator>
  <cp:lastModifiedBy>Fionna Clark</cp:lastModifiedBy>
  <cp:revision>28</cp:revision>
  <dcterms:created xsi:type="dcterms:W3CDTF">2025-05-24T00:08:08Z</dcterms:created>
  <dcterms:modified xsi:type="dcterms:W3CDTF">2026-01-19T04:49:13Z</dcterms:modified>
</cp:coreProperties>
</file>