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12192000"/>
  <p:embeddedFontLst>
    <p:embeddedFont>
      <p:font typeface="DM Sans" panose="020F0502020204030204" pitchFamily="2" charset="0"/>
      <p:regular r:id="rId9"/>
      <p:bold r:id="rId10"/>
      <p:italic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47" d="100"/>
          <a:sy n="47" d="100"/>
        </p:scale>
        <p:origin x="62"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01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thank you for joining and speaking some time with us.Thank you Bob for helping us start this journeyThank you Jason or helping us move this forward and continue the steps to make this a broad adoptionThank you Scott for taking the time and efforts in help take this over the finish line!</a:t>
            </a:r>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co·       Introduction – Good Morning.  Thank you for coming out.   Introduce yourself and role.
·       AI workloads have fundamentally changed what data centers look like operationally—higher rack densities, more dynamic thermal conditions, and more frequent configuration changes. But while the infrastructure has advanced quickly, the human processes surrounding it—rounds, MOPs, EOPs, shift handoffs—have not evolved at the same pace.  The margin for operational error is shrinking, but the number of touchpoints, contractors, and procedures is expanding.
·       The Uptime Institute has reported that four out of five major outages are still caused by preventable human or procedural errors. In an AI world where loads are less predictable and uptime expectations are higher, that gap becomes even more dangerous. 
·       This is what we call the Operational Risk Gap: the growing space between what modern infrastructure demands and what human processes are able to reliably execute. 
·       Vitralogy helps close that gap.re mission - to transform how a facility does work and manages their compliance requirements (regulatory, managerial, or insurance) </a:t>
            </a:r>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Vitralogy is purpose-built for critical facility operations. Our customers include CBRE, Fortune 100 telecom companies, hospitals, and high-stakes science and research environments—places where uptime, precision, and compliance cannot fail.
·      Vitralogy provides Operational precision at scale
·      We are an enterprise platform built for critical environments with:
o   SOC 2 certification
o   Microsoft 365 / Entra SSO integration
o   ServiceNow, Quantum, Tririga, Shield integrations
Our SmartFM platform includes:
 Engineering
     Rounds &amp; Readings
  standardizing
      digital rounds                                                                                                                 
 Methods of
     Procedures (MOPs) 
  ensures zero
      skipped steps
 Emergency
     Operating Procedures (EOPs) 
  ensures zero
      skipped steps
 AI-powered
     SmartBinder™ 
   Digital binder that keeps
      documents organized and up-to-date.
 Compliance
     oversight, alerts, analytics, and audit trails
  Compliance-ready audit logs
  Seamless operational workflows
  API Integration to all cloud based CMMS and work order systems
  Zero disruption to your existing
      ecosystem
These tools make operations standardized, visible, logged, and compliant, without disrupting the way your teams already work.</a:t>
            </a:r>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Rounds and daily readings are the heartbeat of a data center. But in most facilities, they’re still captured on paper, spreadsheets, or inconsistent checklists.
SmartRounds™ modernizes this with:
 Automatically displayed forms based on equipment and area
 Timestamped entries that enforce accountability
 Shift-aware logging so teams know what’s been checked and when
 Out-of-range alerts that notify leadership immediately
Combined with SmartBinder A searchable digital binder where all readings, comments, and photos are stored 24/7 providing easy access to historical logs
This eliminates drift, accelerates issue detection, and enables consistent operations across all shifts and contractors and eliminating manual data errors, all while increasing confidence in better SLA compliance. </a:t>
            </a:r>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SmartMOP: Enforcing MOP/EOP Compliance with Zero DriftIf rounds are the heartbeat, then MOPs and EOPs are the nervous system.  One skipped step in a MOP can take a rack offline.  One incorrect EOP action during a cooling failure can escalate instantly. These procedures are often executed differently by each technician, depending on training, memory, or habit.SmartMOP eliminates that variability.It provides:
 Skipped-step detection and
     manager alerts
 QR code validation to ensure the
     right equipment is touched
 Digital signatures and co-pilot
     signoffs
 Time-based requirements and
     step-level instructions
 Standardized procedure templates
 Integration with CMMS systems
     like ServiceNow and Quantum
This ensures that every high-risk procedure—every breaker racking, UPS switchover, or cooling reset—is executed exactly the same way, every time, with full traceability.This system guarantees:
 The right person performed the
     right step
 At the right time
 On the right piece of equipment
 With full audit trails
This is how we turn procedures into controls, not suggestions.</a:t>
            </a:r>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90D1A"/>
        </a:solidFill>
        <a:effectLst/>
      </p:bgPr>
    </p:bg>
    <p:spTree>
      <p:nvGrpSpPr>
        <p:cNvPr id="1" name=""/>
        <p:cNvGrpSpPr/>
        <p:nvPr/>
      </p:nvGrpSpPr>
      <p:grpSpPr>
        <a:xfrm>
          <a:off x="0" y="0"/>
          <a:ext cx="0" cy="0"/>
          <a:chOff x="0" y="0"/>
          <a:chExt cx="0" cy="0"/>
        </a:xfrm>
      </p:grpSpPr>
      <p:sp>
        <p:nvSpPr>
          <p:cNvPr id="2" name="Object 1"/>
          <p:cNvSpPr/>
          <p:nvPr/>
        </p:nvSpPr>
        <p:spPr>
          <a:xfrm>
            <a:off x="0" y="0"/>
            <a:ext cx="12188952" cy="6856286"/>
          </a:xfrm>
          <a:prstGeom prst="rect">
            <a:avLst/>
          </a:prstGeom>
          <a:solidFill>
            <a:srgbClr val="000000">
              <a:alpha val="0"/>
            </a:srgbClr>
          </a:solidFill>
        </p:spPr>
        <p:txBody>
          <a:bodyPr/>
          <a:lstStyle/>
          <a:p>
            <a:endParaRPr lang="en-US"/>
          </a:p>
        </p:txBody>
      </p:sp>
      <p:pic>
        <p:nvPicPr>
          <p:cNvPr id="3" name="Object 2" descr="iStock-2195684944.jpg"/>
          <p:cNvPicPr>
            <a:picLocks noChangeAspect="1"/>
          </p:cNvPicPr>
          <p:nvPr/>
        </p:nvPicPr>
        <p:blipFill>
          <a:blip r:embed="rId3"/>
          <a:srcRect t="7141" b="7141"/>
          <a:stretch/>
        </p:blipFill>
        <p:spPr>
          <a:xfrm>
            <a:off x="0" y="0"/>
            <a:ext cx="12188952" cy="6856286"/>
          </a:xfrm>
          <a:prstGeom prst="rect">
            <a:avLst/>
          </a:prstGeom>
        </p:spPr>
      </p:pic>
      <p:sp>
        <p:nvSpPr>
          <p:cNvPr id="4" name="Object 3"/>
          <p:cNvSpPr/>
          <p:nvPr/>
        </p:nvSpPr>
        <p:spPr>
          <a:xfrm>
            <a:off x="285679" y="2047363"/>
            <a:ext cx="7551437" cy="1733117"/>
          </a:xfrm>
          <a:prstGeom prst="rect">
            <a:avLst/>
          </a:prstGeom>
          <a:solidFill>
            <a:srgbClr val="96A6C5"/>
          </a:solidFill>
        </p:spPr>
        <p:txBody>
          <a:bodyPr/>
          <a:lstStyle/>
          <a:p>
            <a:endParaRPr lang="en-US"/>
          </a:p>
        </p:txBody>
      </p:sp>
      <p:sp>
        <p:nvSpPr>
          <p:cNvPr id="5" name="Object 4"/>
          <p:cNvSpPr/>
          <p:nvPr/>
        </p:nvSpPr>
        <p:spPr>
          <a:xfrm>
            <a:off x="571357" y="2230277"/>
            <a:ext cx="7678087" cy="839875"/>
          </a:xfrm>
          <a:prstGeom prst="rect">
            <a:avLst/>
          </a:prstGeom>
          <a:noFill/>
        </p:spPr>
        <p:txBody>
          <a:bodyPr wrap="square" lIns="0" tIns="0" rIns="0" bIns="0" rtlCol="0" anchor="t"/>
          <a:lstStyle/>
          <a:p>
            <a:pPr algn="l">
              <a:lnSpc>
                <a:spcPts val="6615"/>
              </a:lnSpc>
              <a:buNone/>
            </a:pPr>
            <a:r>
              <a:rPr lang="en-US" sz="6750" b="1" kern="0" spc="-405" dirty="0">
                <a:solidFill>
                  <a:srgbClr val="333333"/>
                </a:solidFill>
                <a:latin typeface="DM Sans" pitchFamily="34" charset="0"/>
                <a:ea typeface="DM Sans" pitchFamily="34" charset="-122"/>
                <a:cs typeface="DM Sans" pitchFamily="34" charset="-120"/>
              </a:rPr>
              <a:t>Vitralogy SmartFM</a:t>
            </a:r>
            <a:endParaRPr lang="en-US" dirty="0"/>
          </a:p>
        </p:txBody>
      </p:sp>
      <p:sp>
        <p:nvSpPr>
          <p:cNvPr id="6" name="Object 5"/>
          <p:cNvSpPr/>
          <p:nvPr/>
        </p:nvSpPr>
        <p:spPr>
          <a:xfrm>
            <a:off x="571357" y="3237988"/>
            <a:ext cx="7678087" cy="341922"/>
          </a:xfrm>
          <a:prstGeom prst="rect">
            <a:avLst/>
          </a:prstGeom>
          <a:noFill/>
        </p:spPr>
        <p:txBody>
          <a:bodyPr wrap="square" lIns="0" tIns="0" rIns="0" bIns="0" rtlCol="0" anchor="t"/>
          <a:lstStyle/>
          <a:p>
            <a:pPr algn="l">
              <a:lnSpc>
                <a:spcPts val="2693"/>
              </a:lnSpc>
              <a:spcBef>
                <a:spcPts val="1296"/>
              </a:spcBef>
              <a:buNone/>
            </a:pPr>
            <a:r>
              <a:rPr lang="en-US" sz="2025" kern="0" spc="41" dirty="0">
                <a:solidFill>
                  <a:srgbClr val="333333"/>
                </a:solidFill>
                <a:latin typeface="DM Sans" pitchFamily="34" charset="0"/>
                <a:ea typeface="DM Sans" pitchFamily="34" charset="-122"/>
                <a:cs typeface="DM Sans" pitchFamily="34" charset="-120"/>
              </a:rPr>
              <a:t>Mitigating DC Operations Risks Proactively in the AI age</a:t>
            </a:r>
            <a:endParaRPr lang="en-US" dirty="0"/>
          </a:p>
        </p:txBody>
      </p:sp>
      <p:pic>
        <p:nvPicPr>
          <p:cNvPr id="7" name="Object 6" descr="vlogo.png"/>
          <p:cNvPicPr>
            <a:picLocks noChangeAspect="1"/>
          </p:cNvPicPr>
          <p:nvPr/>
        </p:nvPicPr>
        <p:blipFill>
          <a:blip r:embed="rId4"/>
          <a:srcRect/>
          <a:stretch/>
        </p:blipFill>
        <p:spPr>
          <a:xfrm>
            <a:off x="6872478" y="380905"/>
            <a:ext cx="999875" cy="999875"/>
          </a:xfrm>
          <a:prstGeom prst="rect">
            <a:avLst/>
          </a:prstGeom>
        </p:spPr>
      </p:pic>
      <p:pic>
        <p:nvPicPr>
          <p:cNvPr id="8" name="Object 7" descr="PTC-Logo-Acronym-Colored-RGB.png"/>
          <p:cNvPicPr>
            <a:picLocks noChangeAspect="1"/>
          </p:cNvPicPr>
          <p:nvPr/>
        </p:nvPicPr>
        <p:blipFill>
          <a:blip r:embed="rId5"/>
          <a:srcRect/>
          <a:stretch/>
        </p:blipFill>
        <p:spPr>
          <a:xfrm>
            <a:off x="8534175" y="380905"/>
            <a:ext cx="3121510" cy="9998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90D1A"/>
        </a:solidFill>
        <a:effectLst/>
      </p:bgPr>
    </p:bg>
    <p:spTree>
      <p:nvGrpSpPr>
        <p:cNvPr id="1" name=""/>
        <p:cNvGrpSpPr/>
        <p:nvPr/>
      </p:nvGrpSpPr>
      <p:grpSpPr>
        <a:xfrm>
          <a:off x="0" y="0"/>
          <a:ext cx="0" cy="0"/>
          <a:chOff x="0" y="0"/>
          <a:chExt cx="0" cy="0"/>
        </a:xfrm>
      </p:grpSpPr>
      <p:sp>
        <p:nvSpPr>
          <p:cNvPr id="2" name="Object 1"/>
          <p:cNvSpPr/>
          <p:nvPr/>
        </p:nvSpPr>
        <p:spPr>
          <a:xfrm>
            <a:off x="95226" y="95226"/>
            <a:ext cx="11998500" cy="3285303"/>
          </a:xfrm>
          <a:prstGeom prst="rect">
            <a:avLst/>
          </a:prstGeom>
          <a:solidFill>
            <a:srgbClr val="090D1A"/>
          </a:solidFill>
        </p:spPr>
        <p:txBody>
          <a:bodyPr/>
          <a:lstStyle/>
          <a:p>
            <a:endParaRPr lang="en-US"/>
          </a:p>
        </p:txBody>
      </p:sp>
      <p:sp>
        <p:nvSpPr>
          <p:cNvPr id="3" name="Object 2"/>
          <p:cNvSpPr/>
          <p:nvPr/>
        </p:nvSpPr>
        <p:spPr>
          <a:xfrm>
            <a:off x="380905" y="1151543"/>
            <a:ext cx="12217520" cy="433874"/>
          </a:xfrm>
          <a:prstGeom prst="rect">
            <a:avLst/>
          </a:prstGeom>
          <a:noFill/>
        </p:spPr>
        <p:txBody>
          <a:bodyPr wrap="square" lIns="0" tIns="0" rIns="0" bIns="0" rtlCol="0" anchor="ctr"/>
          <a:lstStyle/>
          <a:p>
            <a:pPr algn="l">
              <a:lnSpc>
                <a:spcPts val="3418"/>
              </a:lnSpc>
              <a:buNone/>
            </a:pPr>
            <a:r>
              <a:rPr lang="en-US" sz="3488" b="1" kern="0" spc="-105" dirty="0">
                <a:solidFill>
                  <a:srgbClr val="F5F5F7"/>
                </a:solidFill>
                <a:latin typeface="DM Sans" pitchFamily="34" charset="0"/>
                <a:ea typeface="DM Sans" pitchFamily="34" charset="-122"/>
                <a:cs typeface="DM Sans" pitchFamily="34" charset="-120"/>
              </a:rPr>
              <a:t>The AI Era Has Created a New Data Center Risk Profile</a:t>
            </a:r>
            <a:endParaRPr lang="en-US" dirty="0"/>
          </a:p>
        </p:txBody>
      </p:sp>
      <p:sp>
        <p:nvSpPr>
          <p:cNvPr id="4" name="Object 3"/>
          <p:cNvSpPr/>
          <p:nvPr/>
        </p:nvSpPr>
        <p:spPr>
          <a:xfrm>
            <a:off x="380905" y="1732819"/>
            <a:ext cx="12217520" cy="607861"/>
          </a:xfrm>
          <a:prstGeom prst="rect">
            <a:avLst/>
          </a:prstGeom>
          <a:noFill/>
        </p:spPr>
        <p:txBody>
          <a:bodyPr wrap="square" lIns="0" tIns="0" rIns="0" bIns="0" rtlCol="0" anchor="ctr"/>
          <a:lstStyle/>
          <a:p>
            <a:pPr algn="l">
              <a:lnSpc>
                <a:spcPts val="2394"/>
              </a:lnSpc>
              <a:spcBef>
                <a:spcPts val="1138"/>
              </a:spcBef>
              <a:buNone/>
            </a:pPr>
            <a:r>
              <a:rPr lang="en-US" sz="1800" kern="0" spc="36" dirty="0">
                <a:solidFill>
                  <a:srgbClr val="D65A47"/>
                </a:solidFill>
                <a:latin typeface="DM Sans" pitchFamily="34" charset="0"/>
                <a:ea typeface="DM Sans" pitchFamily="34" charset="-122"/>
                <a:cs typeface="DM Sans" pitchFamily="34" charset="-120"/>
              </a:rPr>
              <a:t>The Uptime Institute has reported that </a:t>
            </a:r>
            <a:r>
              <a:rPr lang="en-US" sz="1800" b="1" kern="0" spc="36" dirty="0">
                <a:solidFill>
                  <a:srgbClr val="D65A47"/>
                </a:solidFill>
                <a:latin typeface="DM Sans" pitchFamily="34" charset="0"/>
                <a:ea typeface="DM Sans" pitchFamily="34" charset="-122"/>
                <a:cs typeface="DM Sans" pitchFamily="34" charset="-120"/>
              </a:rPr>
              <a:t>four out of five major outages are still caused by preventable human or procedural errors</a:t>
            </a:r>
            <a:endParaRPr lang="en-US" dirty="0"/>
          </a:p>
        </p:txBody>
      </p:sp>
      <p:sp>
        <p:nvSpPr>
          <p:cNvPr id="5" name="Object 4"/>
          <p:cNvSpPr/>
          <p:nvPr/>
        </p:nvSpPr>
        <p:spPr>
          <a:xfrm>
            <a:off x="95226" y="3475756"/>
            <a:ext cx="11998500" cy="3285303"/>
          </a:xfrm>
          <a:prstGeom prst="rect">
            <a:avLst/>
          </a:prstGeom>
          <a:solidFill>
            <a:srgbClr val="11182F"/>
          </a:solidFill>
        </p:spPr>
        <p:txBody>
          <a:bodyPr/>
          <a:lstStyle/>
          <a:p>
            <a:endParaRPr lang="en-US"/>
          </a:p>
        </p:txBody>
      </p:sp>
      <p:pic>
        <p:nvPicPr>
          <p:cNvPr id="6" name="Object 5" descr="iStock-2148180187.jpg"/>
          <p:cNvPicPr>
            <a:picLocks noChangeAspect="1"/>
          </p:cNvPicPr>
          <p:nvPr/>
        </p:nvPicPr>
        <p:blipFill>
          <a:blip r:embed="rId3"/>
          <a:srcRect t="22005" b="22005"/>
          <a:stretch/>
        </p:blipFill>
        <p:spPr>
          <a:xfrm>
            <a:off x="95226" y="3475756"/>
            <a:ext cx="11998500" cy="32853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90D1A"/>
        </a:solidFill>
        <a:effectLst/>
      </p:bgPr>
    </p:bg>
    <p:spTree>
      <p:nvGrpSpPr>
        <p:cNvPr id="1" name=""/>
        <p:cNvGrpSpPr/>
        <p:nvPr/>
      </p:nvGrpSpPr>
      <p:grpSpPr>
        <a:xfrm>
          <a:off x="0" y="0"/>
          <a:ext cx="0" cy="0"/>
          <a:chOff x="0" y="0"/>
          <a:chExt cx="0" cy="0"/>
        </a:xfrm>
      </p:grpSpPr>
      <p:sp>
        <p:nvSpPr>
          <p:cNvPr id="2" name="Object 1"/>
          <p:cNvSpPr/>
          <p:nvPr/>
        </p:nvSpPr>
        <p:spPr>
          <a:xfrm>
            <a:off x="476131" y="418995"/>
            <a:ext cx="12188952" cy="466608"/>
          </a:xfrm>
          <a:prstGeom prst="rect">
            <a:avLst/>
          </a:prstGeom>
          <a:noFill/>
        </p:spPr>
        <p:txBody>
          <a:bodyPr wrap="square" lIns="0" tIns="0" rIns="0" bIns="0" rtlCol="0" anchor="t"/>
          <a:lstStyle/>
          <a:p>
            <a:pPr algn="l">
              <a:lnSpc>
                <a:spcPts val="3675"/>
              </a:lnSpc>
              <a:buNone/>
            </a:pPr>
            <a:r>
              <a:rPr lang="en-US" sz="3750" b="1" kern="0" spc="-225" dirty="0">
                <a:solidFill>
                  <a:srgbClr val="F5F5F7"/>
                </a:solidFill>
                <a:latin typeface="DM Sans" pitchFamily="34" charset="0"/>
                <a:ea typeface="DM Sans" pitchFamily="34" charset="-122"/>
                <a:cs typeface="DM Sans" pitchFamily="34" charset="-120"/>
              </a:rPr>
              <a:t>Vitralogy SmartFM</a:t>
            </a:r>
            <a:endParaRPr lang="en-US" dirty="0"/>
          </a:p>
        </p:txBody>
      </p:sp>
      <p:sp>
        <p:nvSpPr>
          <p:cNvPr id="3" name="Object 2"/>
          <p:cNvSpPr/>
          <p:nvPr/>
        </p:nvSpPr>
        <p:spPr>
          <a:xfrm>
            <a:off x="476131" y="1571232"/>
            <a:ext cx="2666333" cy="4228043"/>
          </a:xfrm>
          <a:prstGeom prst="rect">
            <a:avLst/>
          </a:prstGeom>
          <a:solidFill>
            <a:srgbClr val="11182F"/>
          </a:solidFill>
        </p:spPr>
        <p:txBody>
          <a:bodyPr/>
          <a:lstStyle/>
          <a:p>
            <a:endParaRPr lang="en-US"/>
          </a:p>
        </p:txBody>
      </p:sp>
      <p:pic>
        <p:nvPicPr>
          <p:cNvPr id="4" name="Object 3" descr="Top Image .png"/>
          <p:cNvPicPr>
            <a:picLocks noChangeAspect="1"/>
          </p:cNvPicPr>
          <p:nvPr/>
        </p:nvPicPr>
        <p:blipFill>
          <a:blip r:embed="rId3"/>
          <a:srcRect l="16679" t="2564" r="5572" b="2564"/>
          <a:stretch/>
        </p:blipFill>
        <p:spPr>
          <a:xfrm>
            <a:off x="476131" y="1571232"/>
            <a:ext cx="2666333" cy="4228043"/>
          </a:xfrm>
          <a:prstGeom prst="rect">
            <a:avLst/>
          </a:prstGeom>
        </p:spPr>
      </p:pic>
      <p:sp>
        <p:nvSpPr>
          <p:cNvPr id="5" name="Object 4"/>
          <p:cNvSpPr/>
          <p:nvPr/>
        </p:nvSpPr>
        <p:spPr>
          <a:xfrm>
            <a:off x="342814" y="5962350"/>
            <a:ext cx="2932967" cy="447761"/>
          </a:xfrm>
          <a:prstGeom prst="rect">
            <a:avLst/>
          </a:prstGeom>
          <a:noFill/>
        </p:spPr>
        <p:txBody>
          <a:bodyPr wrap="square" lIns="0" tIns="0" rIns="0" bIns="0" rtlCol="0" anchor="t"/>
          <a:lstStyle/>
          <a:p>
            <a:pPr algn="ctr">
              <a:lnSpc>
                <a:spcPts val="1764"/>
              </a:lnSpc>
              <a:buNone/>
            </a:pPr>
            <a:r>
              <a:rPr lang="en-US" sz="1800" b="1" kern="0" spc="-54" dirty="0">
                <a:solidFill>
                  <a:srgbClr val="F5F5F7"/>
                </a:solidFill>
                <a:latin typeface="DM Sans" pitchFamily="34" charset="0"/>
                <a:ea typeface="DM Sans" pitchFamily="34" charset="-122"/>
                <a:cs typeface="DM Sans" pitchFamily="34" charset="-120"/>
              </a:rPr>
              <a:t>Engineering Rounds,  MOPs, EOPs</a:t>
            </a:r>
            <a:endParaRPr lang="en-US" dirty="0"/>
          </a:p>
        </p:txBody>
      </p:sp>
      <p:sp>
        <p:nvSpPr>
          <p:cNvPr id="6" name="Object 5"/>
          <p:cNvSpPr/>
          <p:nvPr/>
        </p:nvSpPr>
        <p:spPr>
          <a:xfrm>
            <a:off x="3332917" y="1571232"/>
            <a:ext cx="2666333" cy="4228043"/>
          </a:xfrm>
          <a:prstGeom prst="rect">
            <a:avLst/>
          </a:prstGeom>
          <a:solidFill>
            <a:srgbClr val="D65A47"/>
          </a:solidFill>
        </p:spPr>
        <p:txBody>
          <a:bodyPr/>
          <a:lstStyle/>
          <a:p>
            <a:endParaRPr lang="en-US"/>
          </a:p>
        </p:txBody>
      </p:sp>
      <p:pic>
        <p:nvPicPr>
          <p:cNvPr id="7" name="Object 6" descr="iStock-2201625894.jpg"/>
          <p:cNvPicPr>
            <a:picLocks noChangeAspect="1"/>
          </p:cNvPicPr>
          <p:nvPr/>
        </p:nvPicPr>
        <p:blipFill>
          <a:blip r:embed="rId4"/>
          <a:srcRect l="13310" r="13310"/>
          <a:stretch/>
        </p:blipFill>
        <p:spPr>
          <a:xfrm>
            <a:off x="3332917" y="1571232"/>
            <a:ext cx="2666333" cy="4228043"/>
          </a:xfrm>
          <a:prstGeom prst="rect">
            <a:avLst/>
          </a:prstGeom>
        </p:spPr>
      </p:pic>
      <p:sp>
        <p:nvSpPr>
          <p:cNvPr id="8" name="Object 7"/>
          <p:cNvSpPr/>
          <p:nvPr/>
        </p:nvSpPr>
        <p:spPr>
          <a:xfrm>
            <a:off x="3199600" y="5962350"/>
            <a:ext cx="2932967" cy="223881"/>
          </a:xfrm>
          <a:prstGeom prst="rect">
            <a:avLst/>
          </a:prstGeom>
          <a:noFill/>
        </p:spPr>
        <p:txBody>
          <a:bodyPr wrap="square" lIns="0" tIns="0" rIns="0" bIns="0" rtlCol="0" anchor="t"/>
          <a:lstStyle/>
          <a:p>
            <a:pPr algn="ctr">
              <a:lnSpc>
                <a:spcPts val="1764"/>
              </a:lnSpc>
              <a:buNone/>
            </a:pPr>
            <a:r>
              <a:rPr lang="en-US" sz="1800" b="1" kern="0" spc="-54" dirty="0">
                <a:solidFill>
                  <a:srgbClr val="F5F5F7"/>
                </a:solidFill>
                <a:latin typeface="DM Sans" pitchFamily="34" charset="0"/>
                <a:ea typeface="DM Sans" pitchFamily="34" charset="-122"/>
                <a:cs typeface="DM Sans" pitchFamily="34" charset="-120"/>
              </a:rPr>
              <a:t>AI Document Analysis</a:t>
            </a:r>
            <a:endParaRPr lang="en-US" dirty="0"/>
          </a:p>
        </p:txBody>
      </p:sp>
      <p:sp>
        <p:nvSpPr>
          <p:cNvPr id="9" name="Object 8"/>
          <p:cNvSpPr/>
          <p:nvPr/>
        </p:nvSpPr>
        <p:spPr>
          <a:xfrm>
            <a:off x="6189702" y="1571232"/>
            <a:ext cx="2666333" cy="4228043"/>
          </a:xfrm>
          <a:prstGeom prst="rect">
            <a:avLst/>
          </a:prstGeom>
          <a:solidFill>
            <a:srgbClr val="96A6C5"/>
          </a:solidFill>
        </p:spPr>
        <p:txBody>
          <a:bodyPr/>
          <a:lstStyle/>
          <a:p>
            <a:endParaRPr lang="en-US"/>
          </a:p>
        </p:txBody>
      </p:sp>
      <p:pic>
        <p:nvPicPr>
          <p:cNvPr id="10" name="Object 9" descr="iStock-2177539966.jpg"/>
          <p:cNvPicPr>
            <a:picLocks noChangeAspect="1"/>
          </p:cNvPicPr>
          <p:nvPr/>
        </p:nvPicPr>
        <p:blipFill>
          <a:blip r:embed="rId5"/>
          <a:srcRect l="32294" r="32294"/>
          <a:stretch/>
        </p:blipFill>
        <p:spPr>
          <a:xfrm>
            <a:off x="6189702" y="1571232"/>
            <a:ext cx="2666333" cy="4228043"/>
          </a:xfrm>
          <a:prstGeom prst="rect">
            <a:avLst/>
          </a:prstGeom>
        </p:spPr>
      </p:pic>
      <p:sp>
        <p:nvSpPr>
          <p:cNvPr id="11" name="Object 10"/>
          <p:cNvSpPr/>
          <p:nvPr/>
        </p:nvSpPr>
        <p:spPr>
          <a:xfrm>
            <a:off x="6056386" y="5962350"/>
            <a:ext cx="2932967" cy="223881"/>
          </a:xfrm>
          <a:prstGeom prst="rect">
            <a:avLst/>
          </a:prstGeom>
          <a:noFill/>
        </p:spPr>
        <p:txBody>
          <a:bodyPr wrap="square" lIns="0" tIns="0" rIns="0" bIns="0" rtlCol="0" anchor="t"/>
          <a:lstStyle/>
          <a:p>
            <a:pPr algn="ctr">
              <a:lnSpc>
                <a:spcPts val="1764"/>
              </a:lnSpc>
              <a:buNone/>
            </a:pPr>
            <a:r>
              <a:rPr lang="en-US" sz="1800" b="1" kern="0" spc="-54" dirty="0">
                <a:solidFill>
                  <a:srgbClr val="F5F5F7"/>
                </a:solidFill>
                <a:latin typeface="DM Sans" pitchFamily="34" charset="0"/>
                <a:ea typeface="DM Sans" pitchFamily="34" charset="-122"/>
                <a:cs typeface="DM Sans" pitchFamily="34" charset="-120"/>
              </a:rPr>
              <a:t>Smart Binder</a:t>
            </a:r>
            <a:endParaRPr lang="en-US" dirty="0"/>
          </a:p>
        </p:txBody>
      </p:sp>
      <p:sp>
        <p:nvSpPr>
          <p:cNvPr id="12" name="Object 11"/>
          <p:cNvSpPr/>
          <p:nvPr/>
        </p:nvSpPr>
        <p:spPr>
          <a:xfrm>
            <a:off x="9046488" y="1571232"/>
            <a:ext cx="2666333" cy="4228043"/>
          </a:xfrm>
          <a:prstGeom prst="rect">
            <a:avLst/>
          </a:prstGeom>
          <a:solidFill>
            <a:srgbClr val="D65A47"/>
          </a:solidFill>
        </p:spPr>
        <p:txBody>
          <a:bodyPr/>
          <a:lstStyle/>
          <a:p>
            <a:endParaRPr lang="en-US"/>
          </a:p>
        </p:txBody>
      </p:sp>
      <p:pic>
        <p:nvPicPr>
          <p:cNvPr id="13" name="Object 12" descr="iStock-2166320051.jpg"/>
          <p:cNvPicPr>
            <a:picLocks noChangeAspect="1"/>
          </p:cNvPicPr>
          <p:nvPr/>
        </p:nvPicPr>
        <p:blipFill>
          <a:blip r:embed="rId6"/>
          <a:srcRect l="42655" r="17793" b="2834"/>
          <a:stretch/>
        </p:blipFill>
        <p:spPr>
          <a:xfrm>
            <a:off x="9046488" y="1571232"/>
            <a:ext cx="2666333" cy="4228043"/>
          </a:xfrm>
          <a:prstGeom prst="rect">
            <a:avLst/>
          </a:prstGeom>
        </p:spPr>
      </p:pic>
      <p:sp>
        <p:nvSpPr>
          <p:cNvPr id="14" name="Object 13"/>
          <p:cNvSpPr/>
          <p:nvPr/>
        </p:nvSpPr>
        <p:spPr>
          <a:xfrm>
            <a:off x="8913171" y="5962350"/>
            <a:ext cx="2932967" cy="223881"/>
          </a:xfrm>
          <a:prstGeom prst="rect">
            <a:avLst/>
          </a:prstGeom>
          <a:noFill/>
        </p:spPr>
        <p:txBody>
          <a:bodyPr wrap="square" lIns="0" tIns="0" rIns="0" bIns="0" rtlCol="0" anchor="t"/>
          <a:lstStyle/>
          <a:p>
            <a:pPr algn="ctr">
              <a:lnSpc>
                <a:spcPts val="1764"/>
              </a:lnSpc>
              <a:buNone/>
            </a:pPr>
            <a:r>
              <a:rPr lang="en-US" sz="1800" b="1" kern="0" spc="-54" dirty="0">
                <a:solidFill>
                  <a:srgbClr val="F5F5F7"/>
                </a:solidFill>
                <a:latin typeface="DM Sans" pitchFamily="34" charset="0"/>
                <a:ea typeface="DM Sans" pitchFamily="34" charset="-122"/>
                <a:cs typeface="DM Sans" pitchFamily="34" charset="-120"/>
              </a:rPr>
              <a:t>CMMS Integration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11182F"/>
        </a:solidFill>
        <a:effectLst/>
      </p:bgPr>
    </p:bg>
    <p:spTree>
      <p:nvGrpSpPr>
        <p:cNvPr id="1" name=""/>
        <p:cNvGrpSpPr/>
        <p:nvPr/>
      </p:nvGrpSpPr>
      <p:grpSpPr>
        <a:xfrm>
          <a:off x="0" y="0"/>
          <a:ext cx="0" cy="0"/>
          <a:chOff x="0" y="0"/>
          <a:chExt cx="0" cy="0"/>
        </a:xfrm>
      </p:grpSpPr>
      <p:sp>
        <p:nvSpPr>
          <p:cNvPr id="2" name="Object 1"/>
          <p:cNvSpPr/>
          <p:nvPr/>
        </p:nvSpPr>
        <p:spPr>
          <a:xfrm>
            <a:off x="4383057" y="418995"/>
            <a:ext cx="8062712" cy="466608"/>
          </a:xfrm>
          <a:prstGeom prst="rect">
            <a:avLst/>
          </a:prstGeom>
          <a:noFill/>
        </p:spPr>
        <p:txBody>
          <a:bodyPr wrap="square" lIns="0" tIns="0" rIns="0" bIns="0" rtlCol="0" anchor="t"/>
          <a:lstStyle/>
          <a:p>
            <a:pPr algn="l">
              <a:lnSpc>
                <a:spcPts val="3675"/>
              </a:lnSpc>
              <a:buNone/>
            </a:pPr>
            <a:r>
              <a:rPr lang="en-US" sz="3750" b="1" kern="0" spc="-225" dirty="0">
                <a:solidFill>
                  <a:srgbClr val="F5F5F7"/>
                </a:solidFill>
                <a:latin typeface="DM Sans" pitchFamily="34" charset="0"/>
                <a:ea typeface="DM Sans" pitchFamily="34" charset="-122"/>
                <a:cs typeface="DM Sans" pitchFamily="34" charset="-120"/>
              </a:rPr>
              <a:t>Vitralogy Smart Rounds</a:t>
            </a:r>
            <a:endParaRPr lang="en-US" dirty="0"/>
          </a:p>
        </p:txBody>
      </p:sp>
      <p:sp>
        <p:nvSpPr>
          <p:cNvPr id="3" name="Object 2"/>
          <p:cNvSpPr/>
          <p:nvPr/>
        </p:nvSpPr>
        <p:spPr>
          <a:xfrm>
            <a:off x="4383057" y="1024872"/>
            <a:ext cx="8062712" cy="316627"/>
          </a:xfrm>
          <a:prstGeom prst="rect">
            <a:avLst/>
          </a:prstGeom>
          <a:noFill/>
        </p:spPr>
        <p:txBody>
          <a:bodyPr wrap="square" lIns="0" tIns="0" rIns="0" bIns="0" rtlCol="0" anchor="t"/>
          <a:lstStyle/>
          <a:p>
            <a:pPr algn="l">
              <a:lnSpc>
                <a:spcPts val="2494"/>
              </a:lnSpc>
              <a:spcBef>
                <a:spcPts val="1075"/>
              </a:spcBef>
              <a:buNone/>
            </a:pPr>
            <a:r>
              <a:rPr lang="en-US" sz="1875" kern="0" spc="38" dirty="0">
                <a:solidFill>
                  <a:srgbClr val="FDFDFD">
                    <a:alpha val="80000"/>
                  </a:srgbClr>
                </a:solidFill>
                <a:latin typeface="DM Sans" pitchFamily="34" charset="0"/>
                <a:ea typeface="DM Sans" pitchFamily="34" charset="-122"/>
                <a:cs typeface="DM Sans" pitchFamily="34" charset="-120"/>
              </a:rPr>
              <a:t>Industry Leader in Critical Facility Rounds     </a:t>
            </a:r>
            <a:endParaRPr lang="en-US" dirty="0"/>
          </a:p>
        </p:txBody>
      </p:sp>
      <p:sp>
        <p:nvSpPr>
          <p:cNvPr id="4" name="Object 3"/>
          <p:cNvSpPr/>
          <p:nvPr/>
        </p:nvSpPr>
        <p:spPr>
          <a:xfrm>
            <a:off x="0" y="0"/>
            <a:ext cx="3906926" cy="6856286"/>
          </a:xfrm>
          <a:prstGeom prst="rect">
            <a:avLst/>
          </a:prstGeom>
          <a:solidFill>
            <a:srgbClr val="11182F"/>
          </a:solidFill>
        </p:spPr>
        <p:txBody>
          <a:bodyPr/>
          <a:lstStyle/>
          <a:p>
            <a:endParaRPr lang="en-US"/>
          </a:p>
        </p:txBody>
      </p:sp>
      <p:pic>
        <p:nvPicPr>
          <p:cNvPr id="5" name="Object 4" descr="iStock-1482775856.jpg"/>
          <p:cNvPicPr>
            <a:picLocks noChangeAspect="1"/>
          </p:cNvPicPr>
          <p:nvPr/>
        </p:nvPicPr>
        <p:blipFill>
          <a:blip r:embed="rId3"/>
          <a:srcRect l="22950" r="39061"/>
          <a:stretch/>
        </p:blipFill>
        <p:spPr>
          <a:xfrm>
            <a:off x="0" y="0"/>
            <a:ext cx="3906926" cy="6856286"/>
          </a:xfrm>
          <a:prstGeom prst="rect">
            <a:avLst/>
          </a:prstGeom>
        </p:spPr>
      </p:pic>
      <p:sp>
        <p:nvSpPr>
          <p:cNvPr id="6" name="Object 5"/>
          <p:cNvSpPr/>
          <p:nvPr/>
        </p:nvSpPr>
        <p:spPr>
          <a:xfrm>
            <a:off x="4731778" y="2285429"/>
            <a:ext cx="1428393" cy="1428393"/>
          </a:xfrm>
          <a:prstGeom prst="ellipse">
            <a:avLst/>
          </a:prstGeom>
          <a:solidFill>
            <a:srgbClr val="D2CABB"/>
          </a:solidFill>
        </p:spPr>
        <p:txBody>
          <a:bodyPr/>
          <a:lstStyle/>
          <a:p>
            <a:endParaRPr lang="en-US"/>
          </a:p>
        </p:txBody>
      </p:sp>
      <p:pic>
        <p:nvPicPr>
          <p:cNvPr id="7" name="Object 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36151" y="2748544"/>
            <a:ext cx="609448" cy="485654"/>
          </a:xfrm>
          <a:prstGeom prst="rect">
            <a:avLst/>
          </a:prstGeom>
        </p:spPr>
      </p:pic>
      <p:sp>
        <p:nvSpPr>
          <p:cNvPr id="8" name="Object 7"/>
          <p:cNvSpPr/>
          <p:nvPr/>
        </p:nvSpPr>
        <p:spPr>
          <a:xfrm>
            <a:off x="4335637" y="3829283"/>
            <a:ext cx="2220675" cy="447761"/>
          </a:xfrm>
          <a:prstGeom prst="rect">
            <a:avLst/>
          </a:prstGeom>
          <a:noFill/>
        </p:spPr>
        <p:txBody>
          <a:bodyPr wrap="square" lIns="0" tIns="0" rIns="0" bIns="0" rtlCol="0" anchor="t"/>
          <a:lstStyle/>
          <a:p>
            <a:pPr algn="ctr">
              <a:lnSpc>
                <a:spcPts val="1764"/>
              </a:lnSpc>
              <a:buNone/>
            </a:pPr>
            <a:r>
              <a:rPr lang="en-US" sz="1800" b="1" kern="0" spc="-54" dirty="0">
                <a:solidFill>
                  <a:srgbClr val="F5F5F7"/>
                </a:solidFill>
                <a:latin typeface="DM Sans" pitchFamily="34" charset="0"/>
                <a:ea typeface="DM Sans" pitchFamily="34" charset="-122"/>
                <a:cs typeface="DM Sans" pitchFamily="34" charset="-120"/>
              </a:rPr>
              <a:t>Leader in Critical facilities </a:t>
            </a:r>
            <a:endParaRPr lang="en-US" dirty="0"/>
          </a:p>
        </p:txBody>
      </p:sp>
      <p:sp>
        <p:nvSpPr>
          <p:cNvPr id="9" name="Object 8"/>
          <p:cNvSpPr/>
          <p:nvPr/>
        </p:nvSpPr>
        <p:spPr>
          <a:xfrm>
            <a:off x="4335637" y="4374651"/>
            <a:ext cx="2220675" cy="1519453"/>
          </a:xfrm>
          <a:prstGeom prst="rect">
            <a:avLst/>
          </a:prstGeom>
          <a:noFill/>
        </p:spPr>
        <p:txBody>
          <a:bodyPr wrap="square" lIns="0" tIns="0" rIns="0" bIns="0" rtlCol="0" anchor="t"/>
          <a:lstStyle/>
          <a:p>
            <a:pPr algn="ctr">
              <a:lnSpc>
                <a:spcPts val="1995"/>
              </a:lnSpc>
              <a:spcBef>
                <a:spcPts val="754"/>
              </a:spcBef>
              <a:buNone/>
            </a:pPr>
            <a:r>
              <a:rPr lang="en-US" sz="1500" kern="0" spc="30" dirty="0">
                <a:solidFill>
                  <a:srgbClr val="FDFDFD">
                    <a:alpha val="80000"/>
                  </a:srgbClr>
                </a:solidFill>
                <a:latin typeface="DM Sans" pitchFamily="34" charset="0"/>
                <a:ea typeface="DM Sans" pitchFamily="34" charset="-122"/>
                <a:cs typeface="DM Sans" pitchFamily="34" charset="-120"/>
              </a:rPr>
              <a:t>VItralogy is the leader for Rounds and Inspections in Telecom, Healthcare, Life Sciences and Class A Commercial</a:t>
            </a:r>
            <a:endParaRPr lang="en-US" dirty="0"/>
          </a:p>
        </p:txBody>
      </p:sp>
      <p:sp>
        <p:nvSpPr>
          <p:cNvPr id="10" name="Object 9"/>
          <p:cNvSpPr/>
          <p:nvPr/>
        </p:nvSpPr>
        <p:spPr>
          <a:xfrm>
            <a:off x="7333743" y="2285429"/>
            <a:ext cx="1428393" cy="1428393"/>
          </a:xfrm>
          <a:prstGeom prst="ellipse">
            <a:avLst/>
          </a:prstGeom>
          <a:solidFill>
            <a:srgbClr val="D2CABB"/>
          </a:solidFill>
        </p:spPr>
        <p:txBody>
          <a:bodyPr/>
          <a:lstStyle/>
          <a:p>
            <a:endParaRPr lang="en-US"/>
          </a:p>
        </p:txBody>
      </p:sp>
      <p:pic>
        <p:nvPicPr>
          <p:cNvPr id="11" name="Object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96285" y="2664844"/>
            <a:ext cx="704674" cy="676106"/>
          </a:xfrm>
          <a:prstGeom prst="rect">
            <a:avLst/>
          </a:prstGeom>
        </p:spPr>
      </p:pic>
      <p:sp>
        <p:nvSpPr>
          <p:cNvPr id="12" name="Object 11"/>
          <p:cNvSpPr/>
          <p:nvPr/>
        </p:nvSpPr>
        <p:spPr>
          <a:xfrm>
            <a:off x="7000451" y="3829283"/>
            <a:ext cx="2094976" cy="223881"/>
          </a:xfrm>
          <a:prstGeom prst="rect">
            <a:avLst/>
          </a:prstGeom>
          <a:noFill/>
        </p:spPr>
        <p:txBody>
          <a:bodyPr wrap="square" lIns="0" tIns="0" rIns="0" bIns="0" rtlCol="0" anchor="t"/>
          <a:lstStyle/>
          <a:p>
            <a:pPr algn="ctr">
              <a:lnSpc>
                <a:spcPts val="1764"/>
              </a:lnSpc>
              <a:buNone/>
            </a:pPr>
            <a:r>
              <a:rPr lang="en-US" sz="1800" b="1" kern="0" spc="-54" dirty="0">
                <a:solidFill>
                  <a:srgbClr val="F5F5F7"/>
                </a:solidFill>
                <a:latin typeface="DM Sans" pitchFamily="34" charset="0"/>
                <a:ea typeface="DM Sans" pitchFamily="34" charset="-122"/>
                <a:cs typeface="DM Sans" pitchFamily="34" charset="-120"/>
              </a:rPr>
              <a:t>CMMS Integration</a:t>
            </a:r>
            <a:endParaRPr lang="en-US" dirty="0"/>
          </a:p>
        </p:txBody>
      </p:sp>
      <p:sp>
        <p:nvSpPr>
          <p:cNvPr id="13" name="Object 12"/>
          <p:cNvSpPr/>
          <p:nvPr/>
        </p:nvSpPr>
        <p:spPr>
          <a:xfrm>
            <a:off x="7000451" y="4150771"/>
            <a:ext cx="2094976" cy="759726"/>
          </a:xfrm>
          <a:prstGeom prst="rect">
            <a:avLst/>
          </a:prstGeom>
          <a:noFill/>
        </p:spPr>
        <p:txBody>
          <a:bodyPr wrap="square" lIns="0" tIns="0" rIns="0" bIns="0" rtlCol="0" anchor="t"/>
          <a:lstStyle/>
          <a:p>
            <a:pPr algn="ctr">
              <a:lnSpc>
                <a:spcPts val="1995"/>
              </a:lnSpc>
              <a:spcBef>
                <a:spcPts val="754"/>
              </a:spcBef>
              <a:buNone/>
            </a:pPr>
            <a:r>
              <a:rPr lang="en-US" sz="1500" kern="0" spc="30" dirty="0">
                <a:solidFill>
                  <a:srgbClr val="FDFDFD">
                    <a:alpha val="80000"/>
                  </a:srgbClr>
                </a:solidFill>
                <a:latin typeface="DM Sans" pitchFamily="34" charset="0"/>
                <a:ea typeface="DM Sans" pitchFamily="34" charset="-122"/>
                <a:cs typeface="DM Sans" pitchFamily="34" charset="-120"/>
              </a:rPr>
              <a:t>Fully Integrates with modern CMMS and Workorder Systems.</a:t>
            </a:r>
            <a:endParaRPr lang="en-US" dirty="0"/>
          </a:p>
        </p:txBody>
      </p:sp>
      <p:sp>
        <p:nvSpPr>
          <p:cNvPr id="14" name="Object 13"/>
          <p:cNvSpPr/>
          <p:nvPr/>
        </p:nvSpPr>
        <p:spPr>
          <a:xfrm>
            <a:off x="9935708" y="2285429"/>
            <a:ext cx="1428393" cy="1428393"/>
          </a:xfrm>
          <a:prstGeom prst="ellipse">
            <a:avLst/>
          </a:prstGeom>
          <a:solidFill>
            <a:srgbClr val="D2CABB"/>
          </a:solidFill>
        </p:spPr>
        <p:txBody>
          <a:bodyPr/>
          <a:lstStyle/>
          <a:p>
            <a:endParaRPr lang="en-US"/>
          </a:p>
        </p:txBody>
      </p:sp>
      <p:pic>
        <p:nvPicPr>
          <p:cNvPr id="15" name="Object 14"/>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73569" y="2656479"/>
            <a:ext cx="542789" cy="685629"/>
          </a:xfrm>
          <a:prstGeom prst="rect">
            <a:avLst/>
          </a:prstGeom>
        </p:spPr>
      </p:pic>
      <p:sp>
        <p:nvSpPr>
          <p:cNvPr id="16" name="Object 15"/>
          <p:cNvSpPr/>
          <p:nvPr/>
        </p:nvSpPr>
        <p:spPr>
          <a:xfrm>
            <a:off x="9576229" y="3829283"/>
            <a:ext cx="2147351" cy="447761"/>
          </a:xfrm>
          <a:prstGeom prst="rect">
            <a:avLst/>
          </a:prstGeom>
          <a:noFill/>
        </p:spPr>
        <p:txBody>
          <a:bodyPr wrap="square" lIns="0" tIns="0" rIns="0" bIns="0" rtlCol="0" anchor="t"/>
          <a:lstStyle/>
          <a:p>
            <a:pPr algn="ctr">
              <a:lnSpc>
                <a:spcPts val="1764"/>
              </a:lnSpc>
              <a:buNone/>
            </a:pPr>
            <a:r>
              <a:rPr lang="en-US" sz="1800" b="1" kern="0" spc="-54" dirty="0">
                <a:solidFill>
                  <a:srgbClr val="F5F5F7"/>
                </a:solidFill>
                <a:latin typeface="DM Sans" pitchFamily="34" charset="0"/>
                <a:ea typeface="DM Sans" pitchFamily="34" charset="-122"/>
                <a:cs typeface="DM Sans" pitchFamily="34" charset="-120"/>
              </a:rPr>
              <a:t>Reporting for DataCenters</a:t>
            </a:r>
            <a:endParaRPr lang="en-US" dirty="0"/>
          </a:p>
        </p:txBody>
      </p:sp>
      <p:sp>
        <p:nvSpPr>
          <p:cNvPr id="17" name="Object 16"/>
          <p:cNvSpPr/>
          <p:nvPr/>
        </p:nvSpPr>
        <p:spPr>
          <a:xfrm>
            <a:off x="9576229" y="4374651"/>
            <a:ext cx="2147351" cy="759726"/>
          </a:xfrm>
          <a:prstGeom prst="rect">
            <a:avLst/>
          </a:prstGeom>
          <a:noFill/>
        </p:spPr>
        <p:txBody>
          <a:bodyPr wrap="square" lIns="0" tIns="0" rIns="0" bIns="0" rtlCol="0" anchor="t"/>
          <a:lstStyle/>
          <a:p>
            <a:pPr algn="ctr">
              <a:lnSpc>
                <a:spcPts val="1995"/>
              </a:lnSpc>
              <a:spcBef>
                <a:spcPts val="754"/>
              </a:spcBef>
              <a:buNone/>
            </a:pPr>
            <a:r>
              <a:rPr lang="en-US" sz="1500" kern="0" spc="30" dirty="0">
                <a:solidFill>
                  <a:srgbClr val="FDFDFD">
                    <a:alpha val="80000"/>
                  </a:srgbClr>
                </a:solidFill>
                <a:latin typeface="DM Sans" pitchFamily="34" charset="0"/>
                <a:ea typeface="DM Sans" pitchFamily="34" charset="-122"/>
                <a:cs typeface="DM Sans" pitchFamily="34" charset="-120"/>
              </a:rPr>
              <a:t>Reports specific for DataCenters, such as energy consumption</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90D1A"/>
        </a:solidFill>
        <a:effectLst/>
      </p:bgPr>
    </p:bg>
    <p:spTree>
      <p:nvGrpSpPr>
        <p:cNvPr id="1" name=""/>
        <p:cNvGrpSpPr/>
        <p:nvPr/>
      </p:nvGrpSpPr>
      <p:grpSpPr>
        <a:xfrm>
          <a:off x="0" y="0"/>
          <a:ext cx="0" cy="0"/>
          <a:chOff x="0" y="0"/>
          <a:chExt cx="0" cy="0"/>
        </a:xfrm>
      </p:grpSpPr>
      <p:sp>
        <p:nvSpPr>
          <p:cNvPr id="2" name="Object 1"/>
          <p:cNvSpPr/>
          <p:nvPr/>
        </p:nvSpPr>
        <p:spPr>
          <a:xfrm>
            <a:off x="476131" y="418995"/>
            <a:ext cx="7285171" cy="466608"/>
          </a:xfrm>
          <a:prstGeom prst="rect">
            <a:avLst/>
          </a:prstGeom>
          <a:noFill/>
        </p:spPr>
        <p:txBody>
          <a:bodyPr wrap="square" lIns="0" tIns="0" rIns="0" bIns="0" rtlCol="0" anchor="t"/>
          <a:lstStyle/>
          <a:p>
            <a:pPr algn="l">
              <a:lnSpc>
                <a:spcPts val="3675"/>
              </a:lnSpc>
              <a:buNone/>
            </a:pPr>
            <a:r>
              <a:rPr lang="en-US" sz="3750" b="1" kern="0" spc="-225" dirty="0">
                <a:solidFill>
                  <a:srgbClr val="F5F5F7"/>
                </a:solidFill>
                <a:latin typeface="DM Sans" pitchFamily="34" charset="0"/>
                <a:ea typeface="DM Sans" pitchFamily="34" charset="-122"/>
                <a:cs typeface="DM Sans" pitchFamily="34" charset="-120"/>
              </a:rPr>
              <a:t>Vitralogy SmartMOP</a:t>
            </a:r>
            <a:endParaRPr lang="en-US" dirty="0"/>
          </a:p>
        </p:txBody>
      </p:sp>
      <p:sp>
        <p:nvSpPr>
          <p:cNvPr id="3" name="Object 2"/>
          <p:cNvSpPr/>
          <p:nvPr/>
        </p:nvSpPr>
        <p:spPr>
          <a:xfrm>
            <a:off x="476131" y="1024872"/>
            <a:ext cx="7285171" cy="316627"/>
          </a:xfrm>
          <a:prstGeom prst="rect">
            <a:avLst/>
          </a:prstGeom>
          <a:noFill/>
        </p:spPr>
        <p:txBody>
          <a:bodyPr wrap="square" lIns="0" tIns="0" rIns="0" bIns="0" rtlCol="0" anchor="t"/>
          <a:lstStyle/>
          <a:p>
            <a:pPr algn="l">
              <a:lnSpc>
                <a:spcPts val="2494"/>
              </a:lnSpc>
              <a:spcBef>
                <a:spcPts val="1075"/>
              </a:spcBef>
              <a:buNone/>
            </a:pPr>
            <a:r>
              <a:rPr lang="en-US" sz="1875" kern="0" spc="38" dirty="0">
                <a:solidFill>
                  <a:srgbClr val="FDFDFD">
                    <a:alpha val="80000"/>
                  </a:srgbClr>
                </a:solidFill>
                <a:latin typeface="DM Sans" pitchFamily="34" charset="0"/>
                <a:ea typeface="DM Sans" pitchFamily="34" charset="-122"/>
                <a:cs typeface="DM Sans" pitchFamily="34" charset="-120"/>
              </a:rPr>
              <a:t>Method of Procedure</a:t>
            </a:r>
            <a:endParaRPr lang="en-US" dirty="0"/>
          </a:p>
        </p:txBody>
      </p:sp>
      <p:sp>
        <p:nvSpPr>
          <p:cNvPr id="4" name="Object 3"/>
          <p:cNvSpPr/>
          <p:nvPr/>
        </p:nvSpPr>
        <p:spPr>
          <a:xfrm>
            <a:off x="7575184" y="0"/>
            <a:ext cx="4613768" cy="6856286"/>
          </a:xfrm>
          <a:prstGeom prst="rect">
            <a:avLst/>
          </a:prstGeom>
          <a:solidFill>
            <a:srgbClr val="11182F"/>
          </a:solidFill>
        </p:spPr>
        <p:txBody>
          <a:bodyPr/>
          <a:lstStyle/>
          <a:p>
            <a:endParaRPr lang="en-US"/>
          </a:p>
        </p:txBody>
      </p:sp>
      <p:pic>
        <p:nvPicPr>
          <p:cNvPr id="5" name="Object 4" descr="iStock-1336251022.jpg"/>
          <p:cNvPicPr>
            <a:picLocks noChangeAspect="1"/>
          </p:cNvPicPr>
          <p:nvPr/>
        </p:nvPicPr>
        <p:blipFill>
          <a:blip r:embed="rId3"/>
          <a:srcRect l="31071" r="31071"/>
          <a:stretch/>
        </p:blipFill>
        <p:spPr>
          <a:xfrm>
            <a:off x="7575184" y="0"/>
            <a:ext cx="4613768" cy="6856286"/>
          </a:xfrm>
          <a:prstGeom prst="rect">
            <a:avLst/>
          </a:prstGeom>
        </p:spPr>
      </p:pic>
      <p:sp>
        <p:nvSpPr>
          <p:cNvPr id="6" name="Object 5"/>
          <p:cNvSpPr/>
          <p:nvPr/>
        </p:nvSpPr>
        <p:spPr>
          <a:xfrm>
            <a:off x="571357" y="1805627"/>
            <a:ext cx="7075673" cy="4537429"/>
          </a:xfrm>
          <a:prstGeom prst="rect">
            <a:avLst/>
          </a:prstGeom>
          <a:noFill/>
        </p:spPr>
        <p:txBody>
          <a:bodyPr wrap="square" lIns="0" tIns="0" rIns="0" bIns="0" rtlCol="0" anchor="t"/>
          <a:lstStyle/>
          <a:p>
            <a:pPr marL="242900" indent="-242900" algn="l">
              <a:lnSpc>
                <a:spcPts val="2381"/>
              </a:lnSpc>
              <a:buSzPct val="100000"/>
              <a:buFont typeface="+mj-lt"/>
              <a:buAutoNum type="arabicPeriod"/>
            </a:pPr>
            <a:r>
              <a:rPr lang="en-US" sz="2430" b="1" kern="0" spc="-73" dirty="0">
                <a:solidFill>
                  <a:srgbClr val="F5F5F7"/>
                </a:solidFill>
                <a:latin typeface="DM Sans" pitchFamily="34" charset="0"/>
                <a:ea typeface="DM Sans" pitchFamily="34" charset="-122"/>
                <a:cs typeface="DM Sans" pitchFamily="34" charset="-120"/>
              </a:rPr>
              <a:t>Avoid Mistakes</a:t>
            </a:r>
          </a:p>
          <a:p>
            <a:pPr lvl="1" algn="l">
              <a:lnSpc>
                <a:spcPts val="2065"/>
              </a:lnSpc>
              <a:spcBef>
                <a:spcPts val="493"/>
              </a:spcBef>
              <a:buNone/>
            </a:pPr>
            <a:r>
              <a:rPr lang="en-US" sz="1552" kern="0" spc="31" dirty="0">
                <a:solidFill>
                  <a:srgbClr val="FDFDFD">
                    <a:alpha val="80000"/>
                  </a:srgbClr>
                </a:solidFill>
                <a:latin typeface="DM Sans" pitchFamily="34" charset="0"/>
                <a:ea typeface="DM Sans" pitchFamily="34" charset="-122"/>
                <a:cs typeface="DM Sans" pitchFamily="34" charset="-120"/>
              </a:rPr>
              <a:t>Step based procedures are correctly followed end-to-end as required.</a:t>
            </a:r>
          </a:p>
          <a:p>
            <a:pPr marL="242900" indent="-242900" algn="l">
              <a:lnSpc>
                <a:spcPts val="2381"/>
              </a:lnSpc>
              <a:spcBef>
                <a:spcPts val="2512"/>
              </a:spcBef>
              <a:buSzPct val="100000"/>
              <a:buFont typeface="+mj-lt"/>
              <a:buAutoNum type="arabicPeriod"/>
            </a:pPr>
            <a:r>
              <a:rPr lang="en-US" sz="2430" b="1" kern="0" spc="-73" dirty="0">
                <a:solidFill>
                  <a:srgbClr val="F5F5F7"/>
                </a:solidFill>
                <a:latin typeface="DM Sans" pitchFamily="34" charset="0"/>
                <a:ea typeface="DM Sans" pitchFamily="34" charset="-122"/>
                <a:cs typeface="DM Sans" pitchFamily="34" charset="-120"/>
              </a:rPr>
              <a:t>Standardize MOPs</a:t>
            </a:r>
          </a:p>
          <a:p>
            <a:pPr lvl="1" algn="l">
              <a:lnSpc>
                <a:spcPts val="2065"/>
              </a:lnSpc>
              <a:spcBef>
                <a:spcPts val="493"/>
              </a:spcBef>
              <a:buNone/>
            </a:pPr>
            <a:r>
              <a:rPr lang="en-US" sz="1552" kern="0" spc="31" dirty="0">
                <a:solidFill>
                  <a:srgbClr val="FDFDFD">
                    <a:alpha val="80000"/>
                  </a:srgbClr>
                </a:solidFill>
                <a:latin typeface="DM Sans" pitchFamily="34" charset="0"/>
                <a:ea typeface="DM Sans" pitchFamily="34" charset="-122"/>
                <a:cs typeface="DM Sans" pitchFamily="34" charset="-120"/>
              </a:rPr>
              <a:t>Enterprise platform to standardize and approve MOPs</a:t>
            </a:r>
          </a:p>
          <a:p>
            <a:pPr marL="242900" indent="-242900" algn="l">
              <a:lnSpc>
                <a:spcPts val="2381"/>
              </a:lnSpc>
              <a:spcBef>
                <a:spcPts val="2512"/>
              </a:spcBef>
              <a:buSzPct val="100000"/>
              <a:buFont typeface="+mj-lt"/>
              <a:buAutoNum type="arabicPeriod"/>
            </a:pPr>
            <a:r>
              <a:rPr lang="en-US" sz="2430" b="1" kern="0" spc="-73" dirty="0">
                <a:solidFill>
                  <a:srgbClr val="F5F5F7"/>
                </a:solidFill>
                <a:latin typeface="DM Sans" pitchFamily="34" charset="0"/>
                <a:ea typeface="DM Sans" pitchFamily="34" charset="-122"/>
                <a:cs typeface="DM Sans" pitchFamily="34" charset="-120"/>
              </a:rPr>
              <a:t>Management Visibility</a:t>
            </a:r>
          </a:p>
          <a:p>
            <a:pPr lvl="1" algn="l">
              <a:lnSpc>
                <a:spcPts val="2065"/>
              </a:lnSpc>
              <a:spcBef>
                <a:spcPts val="493"/>
              </a:spcBef>
              <a:buNone/>
            </a:pPr>
            <a:r>
              <a:rPr lang="en-US" sz="1552" kern="0" spc="31" dirty="0">
                <a:solidFill>
                  <a:srgbClr val="FDFDFD">
                    <a:alpha val="80000"/>
                  </a:srgbClr>
                </a:solidFill>
                <a:latin typeface="DM Sans" pitchFamily="34" charset="0"/>
                <a:ea typeface="DM Sans" pitchFamily="34" charset="-122"/>
                <a:cs typeface="DM Sans" pitchFamily="34" charset="-120"/>
              </a:rPr>
              <a:t>Immediate awareness of missed steps or changes in process. Clarity on engineer productivity and time to complete</a:t>
            </a:r>
          </a:p>
          <a:p>
            <a:pPr marL="242900" indent="-242900" algn="l">
              <a:lnSpc>
                <a:spcPts val="2381"/>
              </a:lnSpc>
              <a:spcBef>
                <a:spcPts val="2512"/>
              </a:spcBef>
              <a:buSzPct val="100000"/>
              <a:buFont typeface="+mj-lt"/>
              <a:buAutoNum type="arabicPeriod"/>
            </a:pPr>
            <a:r>
              <a:rPr lang="en-US" sz="2430" b="1" kern="0" spc="-73" dirty="0">
                <a:solidFill>
                  <a:srgbClr val="F5F5F7"/>
                </a:solidFill>
                <a:latin typeface="DM Sans" pitchFamily="34" charset="0"/>
                <a:ea typeface="DM Sans" pitchFamily="34" charset="-122"/>
                <a:cs typeface="DM Sans" pitchFamily="34" charset="-120"/>
              </a:rPr>
              <a:t>Change Control</a:t>
            </a:r>
          </a:p>
          <a:p>
            <a:pPr lvl="1" algn="l">
              <a:lnSpc>
                <a:spcPts val="2065"/>
              </a:lnSpc>
              <a:spcBef>
                <a:spcPts val="493"/>
              </a:spcBef>
              <a:buNone/>
            </a:pPr>
            <a:r>
              <a:rPr lang="en-US" sz="1552" kern="0" spc="31" dirty="0">
                <a:solidFill>
                  <a:srgbClr val="FDFDFD">
                    <a:alpha val="80000"/>
                  </a:srgbClr>
                </a:solidFill>
                <a:latin typeface="DM Sans" pitchFamily="34" charset="0"/>
                <a:ea typeface="DM Sans" pitchFamily="34" charset="-122"/>
                <a:cs typeface="DM Sans" pitchFamily="34" charset="-120"/>
              </a:rPr>
              <a:t>Effective management of change control within MOP processes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90D1A"/>
        </a:solidFill>
        <a:effectLst/>
      </p:bgPr>
    </p:bg>
    <p:spTree>
      <p:nvGrpSpPr>
        <p:cNvPr id="1" name=""/>
        <p:cNvGrpSpPr/>
        <p:nvPr/>
      </p:nvGrpSpPr>
      <p:grpSpPr>
        <a:xfrm>
          <a:off x="0" y="0"/>
          <a:ext cx="0" cy="0"/>
          <a:chOff x="0" y="0"/>
          <a:chExt cx="0" cy="0"/>
        </a:xfrm>
      </p:grpSpPr>
      <p:pic>
        <p:nvPicPr>
          <p:cNvPr id="2" name="Object 1" descr="6566459"/>
          <p:cNvPicPr>
            <a:picLocks noChangeAspect="1"/>
          </p:cNvPicPr>
          <p:nvPr/>
        </p:nvPicPr>
        <p:blipFill>
          <a:blip r:embed="rId3"/>
          <a:srcRect l="16862" r="24226" b="587"/>
          <a:stretch/>
        </p:blipFill>
        <p:spPr>
          <a:xfrm>
            <a:off x="6094476" y="0"/>
            <a:ext cx="6094476" cy="6856286"/>
          </a:xfrm>
          <a:prstGeom prst="rect">
            <a:avLst/>
          </a:prstGeom>
        </p:spPr>
      </p:pic>
      <p:sp>
        <p:nvSpPr>
          <p:cNvPr id="3" name="Object 2"/>
          <p:cNvSpPr/>
          <p:nvPr/>
        </p:nvSpPr>
        <p:spPr>
          <a:xfrm>
            <a:off x="571357" y="2055021"/>
            <a:ext cx="5446938" cy="653192"/>
          </a:xfrm>
          <a:prstGeom prst="rect">
            <a:avLst/>
          </a:prstGeom>
          <a:noFill/>
        </p:spPr>
        <p:txBody>
          <a:bodyPr wrap="square" lIns="0" tIns="0" rIns="0" bIns="0" rtlCol="0" anchor="t"/>
          <a:lstStyle/>
          <a:p>
            <a:pPr algn="l">
              <a:lnSpc>
                <a:spcPts val="5145"/>
              </a:lnSpc>
              <a:buNone/>
            </a:pPr>
            <a:r>
              <a:rPr lang="en-US" sz="5250" b="1" kern="0" spc="-315" dirty="0">
                <a:solidFill>
                  <a:srgbClr val="F5F5F7"/>
                </a:solidFill>
                <a:latin typeface="DM Sans" pitchFamily="34" charset="0"/>
                <a:ea typeface="DM Sans" pitchFamily="34" charset="-122"/>
                <a:cs typeface="DM Sans" pitchFamily="34" charset="-120"/>
              </a:rPr>
              <a:t>Next Steps</a:t>
            </a:r>
            <a:endParaRPr lang="en-US" dirty="0"/>
          </a:p>
        </p:txBody>
      </p:sp>
      <p:sp>
        <p:nvSpPr>
          <p:cNvPr id="4" name="Object 3"/>
          <p:cNvSpPr/>
          <p:nvPr/>
        </p:nvSpPr>
        <p:spPr>
          <a:xfrm>
            <a:off x="571357" y="2887258"/>
            <a:ext cx="342814" cy="342814"/>
          </a:xfrm>
          <a:prstGeom prst="ellipse">
            <a:avLst/>
          </a:prstGeom>
          <a:solidFill>
            <a:srgbClr val="96A6C5"/>
          </a:solidFill>
        </p:spPr>
        <p:txBody>
          <a:bodyPr/>
          <a:lstStyle/>
          <a:p>
            <a:endParaRPr lang="en-US"/>
          </a:p>
        </p:txBody>
      </p:sp>
      <p:pic>
        <p:nvPicPr>
          <p:cNvPr id="5" name="Object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435" y="2984325"/>
            <a:ext cx="152362" cy="152362"/>
          </a:xfrm>
          <a:prstGeom prst="rect">
            <a:avLst/>
          </a:prstGeom>
        </p:spPr>
      </p:pic>
      <p:sp>
        <p:nvSpPr>
          <p:cNvPr id="6" name="Object 5"/>
          <p:cNvSpPr/>
          <p:nvPr/>
        </p:nvSpPr>
        <p:spPr>
          <a:xfrm>
            <a:off x="1057011" y="2920686"/>
            <a:ext cx="4912719" cy="278537"/>
          </a:xfrm>
          <a:prstGeom prst="rect">
            <a:avLst/>
          </a:prstGeom>
          <a:noFill/>
        </p:spPr>
        <p:txBody>
          <a:bodyPr wrap="square" lIns="0" tIns="0" rIns="0" bIns="0" rtlCol="0" anchor="t"/>
          <a:lstStyle/>
          <a:p>
            <a:pPr algn="l">
              <a:lnSpc>
                <a:spcPts val="2195"/>
              </a:lnSpc>
              <a:buNone/>
            </a:pPr>
            <a:r>
              <a:rPr lang="en-US" sz="1650" kern="0" spc="33" dirty="0">
                <a:solidFill>
                  <a:srgbClr val="F5F5F7"/>
                </a:solidFill>
                <a:latin typeface="DM Sans" pitchFamily="34" charset="0"/>
                <a:ea typeface="DM Sans" pitchFamily="34" charset="-122"/>
                <a:cs typeface="DM Sans" pitchFamily="34" charset="-120"/>
              </a:rPr>
              <a:t>Kevin Hohman</a:t>
            </a:r>
            <a:endParaRPr lang="en-US" dirty="0"/>
          </a:p>
        </p:txBody>
      </p:sp>
      <p:sp>
        <p:nvSpPr>
          <p:cNvPr id="7" name="Object 6"/>
          <p:cNvSpPr/>
          <p:nvPr/>
        </p:nvSpPr>
        <p:spPr>
          <a:xfrm>
            <a:off x="571357" y="3420525"/>
            <a:ext cx="342814" cy="342814"/>
          </a:xfrm>
          <a:prstGeom prst="ellipse">
            <a:avLst/>
          </a:prstGeom>
          <a:solidFill>
            <a:srgbClr val="96A6C5"/>
          </a:solidFill>
        </p:spPr>
        <p:txBody>
          <a:bodyPr/>
          <a:lstStyle/>
          <a:p>
            <a:endParaRPr lang="en-US"/>
          </a:p>
        </p:txBody>
      </p:sp>
      <p:pic>
        <p:nvPicPr>
          <p:cNvPr id="8" name="Object 7"/>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4469" y="3521609"/>
            <a:ext cx="142839" cy="142839"/>
          </a:xfrm>
          <a:prstGeom prst="rect">
            <a:avLst/>
          </a:prstGeom>
        </p:spPr>
      </p:pic>
      <p:sp>
        <p:nvSpPr>
          <p:cNvPr id="9" name="Object 8"/>
          <p:cNvSpPr/>
          <p:nvPr/>
        </p:nvSpPr>
        <p:spPr>
          <a:xfrm>
            <a:off x="1057011" y="3453953"/>
            <a:ext cx="4912719" cy="278537"/>
          </a:xfrm>
          <a:prstGeom prst="rect">
            <a:avLst/>
          </a:prstGeom>
          <a:noFill/>
        </p:spPr>
        <p:txBody>
          <a:bodyPr wrap="square" lIns="0" tIns="0" rIns="0" bIns="0" rtlCol="0" anchor="t"/>
          <a:lstStyle/>
          <a:p>
            <a:pPr algn="l">
              <a:lnSpc>
                <a:spcPts val="2195"/>
              </a:lnSpc>
              <a:buNone/>
            </a:pPr>
            <a:r>
              <a:rPr lang="en-US" sz="1650" kern="0" spc="33" dirty="0">
                <a:solidFill>
                  <a:srgbClr val="F5F5F7"/>
                </a:solidFill>
                <a:latin typeface="DM Sans" pitchFamily="34" charset="0"/>
                <a:ea typeface="DM Sans" pitchFamily="34" charset="-122"/>
                <a:cs typeface="DM Sans" pitchFamily="34" charset="-120"/>
              </a:rPr>
              <a:t>630-865-8047</a:t>
            </a:r>
            <a:endParaRPr lang="en-US" dirty="0"/>
          </a:p>
        </p:txBody>
      </p:sp>
      <p:sp>
        <p:nvSpPr>
          <p:cNvPr id="10" name="Object 9"/>
          <p:cNvSpPr/>
          <p:nvPr/>
        </p:nvSpPr>
        <p:spPr>
          <a:xfrm>
            <a:off x="571357" y="3953791"/>
            <a:ext cx="342814" cy="342814"/>
          </a:xfrm>
          <a:prstGeom prst="ellipse">
            <a:avLst/>
          </a:prstGeom>
          <a:solidFill>
            <a:srgbClr val="96A6C5"/>
          </a:solidFill>
        </p:spPr>
        <p:txBody>
          <a:bodyPr/>
          <a:lstStyle/>
          <a:p>
            <a:endParaRPr lang="en-US"/>
          </a:p>
        </p:txBody>
      </p:sp>
      <p:pic>
        <p:nvPicPr>
          <p:cNvPr id="11" name="Object 10"/>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435" y="4048848"/>
            <a:ext cx="161885" cy="161885"/>
          </a:xfrm>
          <a:prstGeom prst="rect">
            <a:avLst/>
          </a:prstGeom>
        </p:spPr>
      </p:pic>
      <p:sp>
        <p:nvSpPr>
          <p:cNvPr id="12" name="Object 11"/>
          <p:cNvSpPr/>
          <p:nvPr/>
        </p:nvSpPr>
        <p:spPr>
          <a:xfrm>
            <a:off x="1057011" y="3987220"/>
            <a:ext cx="4912719" cy="278537"/>
          </a:xfrm>
          <a:prstGeom prst="rect">
            <a:avLst/>
          </a:prstGeom>
          <a:noFill/>
        </p:spPr>
        <p:txBody>
          <a:bodyPr wrap="square" lIns="0" tIns="0" rIns="0" bIns="0" rtlCol="0" anchor="t"/>
          <a:lstStyle/>
          <a:p>
            <a:pPr algn="l">
              <a:lnSpc>
                <a:spcPts val="2195"/>
              </a:lnSpc>
              <a:buNone/>
            </a:pPr>
            <a:r>
              <a:rPr lang="en-US" sz="1650" kern="0" spc="33" dirty="0">
                <a:solidFill>
                  <a:srgbClr val="F5F5F7"/>
                </a:solidFill>
                <a:latin typeface="DM Sans" pitchFamily="34" charset="0"/>
                <a:ea typeface="DM Sans" pitchFamily="34" charset="-122"/>
                <a:cs typeface="DM Sans" pitchFamily="34" charset="-120"/>
              </a:rPr>
              <a:t>khohman@vitralogy.com</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11A9E2"/>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1098</Words>
  <Application>Microsoft Office PowerPoint</Application>
  <PresentationFormat>Widescreen</PresentationFormat>
  <Paragraphs>42</Paragraphs>
  <Slides>6</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DM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PTC Lightning</dc:title>
  <dc:subject>PTC Lightning</dc:subject>
  <dc:creator>Kevin Hohman</dc:creator>
  <cp:lastModifiedBy>Fionna Clark</cp:lastModifiedBy>
  <cp:revision>1</cp:revision>
  <dcterms:created xsi:type="dcterms:W3CDTF">2026-01-06T16:42:25Z</dcterms:created>
  <dcterms:modified xsi:type="dcterms:W3CDTF">2026-01-12T18:48:00Z</dcterms:modified>
</cp:coreProperties>
</file>